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43"/>
  </p:notesMasterIdLst>
  <p:sldIdLst>
    <p:sldId id="445" r:id="rId5"/>
    <p:sldId id="298" r:id="rId6"/>
    <p:sldId id="446" r:id="rId7"/>
    <p:sldId id="480" r:id="rId8"/>
    <p:sldId id="481" r:id="rId9"/>
    <p:sldId id="482" r:id="rId10"/>
    <p:sldId id="483" r:id="rId11"/>
    <p:sldId id="484" r:id="rId12"/>
    <p:sldId id="485" r:id="rId13"/>
    <p:sldId id="486" r:id="rId14"/>
    <p:sldId id="487" r:id="rId15"/>
    <p:sldId id="488" r:id="rId16"/>
    <p:sldId id="489" r:id="rId17"/>
    <p:sldId id="490" r:id="rId18"/>
    <p:sldId id="491" r:id="rId19"/>
    <p:sldId id="492" r:id="rId20"/>
    <p:sldId id="493" r:id="rId21"/>
    <p:sldId id="494" r:id="rId22"/>
    <p:sldId id="495" r:id="rId23"/>
    <p:sldId id="447" r:id="rId24"/>
    <p:sldId id="464" r:id="rId25"/>
    <p:sldId id="448" r:id="rId26"/>
    <p:sldId id="449" r:id="rId27"/>
    <p:sldId id="450" r:id="rId28"/>
    <p:sldId id="451" r:id="rId29"/>
    <p:sldId id="452" r:id="rId30"/>
    <p:sldId id="453" r:id="rId31"/>
    <p:sldId id="454" r:id="rId32"/>
    <p:sldId id="467" r:id="rId33"/>
    <p:sldId id="468" r:id="rId34"/>
    <p:sldId id="469" r:id="rId35"/>
    <p:sldId id="470" r:id="rId36"/>
    <p:sldId id="471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40" r:id="rId78"/>
    <p:sldId id="341" r:id="rId79"/>
    <p:sldId id="342" r:id="rId80"/>
    <p:sldId id="343" r:id="rId81"/>
    <p:sldId id="344" r:id="rId82"/>
    <p:sldId id="345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  <p:sldId id="371" r:id="rId108"/>
    <p:sldId id="372" r:id="rId109"/>
    <p:sldId id="373" r:id="rId110"/>
    <p:sldId id="374" r:id="rId111"/>
    <p:sldId id="375" r:id="rId112"/>
    <p:sldId id="376" r:id="rId113"/>
    <p:sldId id="377" r:id="rId114"/>
    <p:sldId id="378" r:id="rId115"/>
    <p:sldId id="379" r:id="rId116"/>
    <p:sldId id="380" r:id="rId117"/>
    <p:sldId id="381" r:id="rId118"/>
    <p:sldId id="382" r:id="rId119"/>
    <p:sldId id="383" r:id="rId120"/>
    <p:sldId id="384" r:id="rId121"/>
    <p:sldId id="385" r:id="rId122"/>
    <p:sldId id="386" r:id="rId123"/>
    <p:sldId id="387" r:id="rId124"/>
    <p:sldId id="388" r:id="rId125"/>
    <p:sldId id="389" r:id="rId126"/>
    <p:sldId id="391" r:id="rId127"/>
    <p:sldId id="392" r:id="rId128"/>
    <p:sldId id="393" r:id="rId129"/>
    <p:sldId id="394" r:id="rId130"/>
    <p:sldId id="395" r:id="rId131"/>
    <p:sldId id="396" r:id="rId132"/>
    <p:sldId id="397" r:id="rId133"/>
    <p:sldId id="398" r:id="rId134"/>
    <p:sldId id="399" r:id="rId135"/>
    <p:sldId id="400" r:id="rId136"/>
    <p:sldId id="401" r:id="rId137"/>
    <p:sldId id="402" r:id="rId138"/>
    <p:sldId id="403" r:id="rId139"/>
    <p:sldId id="404" r:id="rId140"/>
    <p:sldId id="405" r:id="rId141"/>
    <p:sldId id="406" r:id="rId142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0">
          <p15:clr>
            <a:srgbClr val="A4A3A4"/>
          </p15:clr>
        </p15:guide>
        <p15:guide id="2" orient="horz" pos="162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77"/>
    <p:restoredTop sz="94694"/>
  </p:normalViewPr>
  <p:slideViewPr>
    <p:cSldViewPr snapToObjects="1">
      <p:cViewPr varScale="1">
        <p:scale>
          <a:sx n="161" d="100"/>
          <a:sy n="161" d="100"/>
        </p:scale>
        <p:origin x="712" y="184"/>
      </p:cViewPr>
      <p:guideLst>
        <p:guide orient="horz" pos="1860"/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77B4AC-4AB2-3945-AEAD-0A69CD1AD4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959AE-2AA5-274B-BADE-DB1389D48A7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E482131-87C4-FF4C-A7D4-C598652B9BCE}" type="datetimeFigureOut">
              <a:rPr lang="en-US" altLang="en-US"/>
              <a:pPr>
                <a:defRPr/>
              </a:pPr>
              <a:t>11/30/22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704311A-0497-E945-8EAB-CF473533CA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AFA4C47-0967-554E-A815-58922FCBC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D4F70-B5BF-A349-836A-274AD026E3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C3A56-0553-2F41-833A-C2C12EECC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D0D5A0D-B52B-9A44-8B5D-C29109F5D8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>
            <a:extLst>
              <a:ext uri="{FF2B5EF4-FFF2-40B4-BE49-F238E27FC236}">
                <a16:creationId xmlns:a16="http://schemas.microsoft.com/office/drawing/2014/main" id="{51AF71E1-FF73-E140-9718-FBD9515644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Notes Placeholder 2">
            <a:extLst>
              <a:ext uri="{FF2B5EF4-FFF2-40B4-BE49-F238E27FC236}">
                <a16:creationId xmlns:a16="http://schemas.microsoft.com/office/drawing/2014/main" id="{499DDA51-E482-A744-9AA2-72BEA5E47A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1" name="Slide Number Placeholder 3">
            <a:extLst>
              <a:ext uri="{FF2B5EF4-FFF2-40B4-BE49-F238E27FC236}">
                <a16:creationId xmlns:a16="http://schemas.microsoft.com/office/drawing/2014/main" id="{42C18C46-0893-DB4A-A4E7-B3D2ACD730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47308CC1-F35C-AC41-BFCB-B808704D883A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89C80414-9E3F-3A42-84C6-91712F40205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A662D641-3710-8E44-9E5E-65487C2A87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0A33EEA1-1C73-E340-99B0-A23305482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4A81A16-698B-0B4B-8101-A684DEAF95AC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223E1D63-B9BA-8B46-8A0B-A270CFE345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BBE6235F-5BE0-8741-8984-C6984C91A10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908294B9-D11E-E142-B254-7130BE783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2901547-A5E4-D842-B853-3A20279A6F2A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DD8796E2-CD93-BF4A-B2C6-D59030714F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359A7753-351A-D141-8E36-C1ECA92A08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49861101-1CF7-E24B-B9E3-9C16DBF6B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DCABAA06-CDE6-2D4D-B26A-C82699580503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7F4CE6E-CF60-1F4D-BB5B-BB28E3FE55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4D56B9A2-D2CD-0245-AAF6-1D0A26444DF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4CA96249-0856-0E4A-8C38-4512A227E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C616AFBA-3A48-E74A-8454-67CBCD200EE6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62E02F6B-BAB6-9F47-852B-42F9E1F574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05A6D3C3-D6E1-FB46-B8F5-5DB72633B6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66C18B33-8E3F-A645-A48D-B2245108D3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1375365-C239-E744-AA11-272588E96066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8D121795-762C-5048-9669-BA7679DC92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477BE8BE-AE71-CF49-B625-89F4F1AE6F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1E37FCDD-1C33-F84C-AF66-067D2D7BE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8C1747FB-24C6-884B-B0F0-5ABAE3CAAB19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9AABA2BD-27D1-F04C-B504-4EF15CF891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A33644C6-BC6D-A848-B691-A1883F9F7B2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AD09B6C4-0D6E-174A-B950-9C3771AF1C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5AC1AF04-0F06-5B46-9C18-93D76C4307AD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964E51DF-9A3D-684A-B408-16AAE5E0C1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89B77F5F-7E86-D441-91D1-1BB10CF900C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CDA544B5-2EFB-1645-B306-8F7A94999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D5E75D78-2D2A-9247-8FDE-976AD52D9D77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4865C72F-8070-D244-8E79-AC850EC1517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E3C4EAF4-0B5A-664C-AF95-E6FE1DC5E9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5463FFA6-FAE9-CE49-B918-063831530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6531CFA1-AFBB-8149-A50B-EE6BFB7196BE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ADCC80BF-16B9-A944-B794-A7B9BA3363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A096B696-163E-584F-AC3D-DC07A726EA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C16279AE-A918-0940-82EE-6557B3592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268A6122-29F7-4A4C-B165-1F792DE94BC4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79D5D554-C836-A048-9DC0-E1801A2CE8A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98095238-1C52-5449-910F-9E17AC5457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1D4218C4-D159-D743-9349-4E484440B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43459282-B44B-544B-908D-20A063CA771F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19FAB189-C2CF-AC49-97BF-C144742FC0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02351D4F-F62A-A14C-9CC4-1374F1724C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9E569F66-4E60-084C-B631-1218DF642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55727E6-0000-9949-BF96-96D28C1BFB50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1EE1F232-1308-3540-A0FF-F29D5BF797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F9E8BFE4-B46E-924D-914A-4E80A813F4A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C62186A6-5CEE-4047-A3BE-E76E83C0E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C334A9A-069B-174E-837C-D39977636B95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B5FE683E-1887-1347-BA48-133A8A486C7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4D721534-7ABC-1E41-B76C-4BD44965284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7E20EDB7-99FC-AA4B-ABB8-790C949282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869A674D-8F76-5F42-8816-1BDAAFD3F96D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>
            <a:extLst>
              <a:ext uri="{FF2B5EF4-FFF2-40B4-BE49-F238E27FC236}">
                <a16:creationId xmlns:a16="http://schemas.microsoft.com/office/drawing/2014/main" id="{3D63CCCE-E2EC-E64F-B458-AAF1F74FC5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6" name="Notes Placeholder 2">
            <a:extLst>
              <a:ext uri="{FF2B5EF4-FFF2-40B4-BE49-F238E27FC236}">
                <a16:creationId xmlns:a16="http://schemas.microsoft.com/office/drawing/2014/main" id="{6A4C60E9-D834-5A40-88E7-9532BCCB92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3F14273B-F8B5-614B-BB71-28FAE0C06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5F2BFCC3-64F6-AA4A-9CC0-36F4C89C31DA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>
            <a:extLst>
              <a:ext uri="{FF2B5EF4-FFF2-40B4-BE49-F238E27FC236}">
                <a16:creationId xmlns:a16="http://schemas.microsoft.com/office/drawing/2014/main" id="{5AE1665F-30B5-4142-8259-C2EE0F4BCE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4" name="Notes Placeholder 2">
            <a:extLst>
              <a:ext uri="{FF2B5EF4-FFF2-40B4-BE49-F238E27FC236}">
                <a16:creationId xmlns:a16="http://schemas.microsoft.com/office/drawing/2014/main" id="{76671DE5-9777-C74A-A593-85BBC2C0F5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A0A21E0B-0A5E-534A-94D4-F5BC52CC4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C471E166-4950-B545-ABFC-49DD255D8B8A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>
            <a:extLst>
              <a:ext uri="{FF2B5EF4-FFF2-40B4-BE49-F238E27FC236}">
                <a16:creationId xmlns:a16="http://schemas.microsoft.com/office/drawing/2014/main" id="{24AD2EA9-39A4-194D-808D-98BBE951DE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2" name="Notes Placeholder 2">
            <a:extLst>
              <a:ext uri="{FF2B5EF4-FFF2-40B4-BE49-F238E27FC236}">
                <a16:creationId xmlns:a16="http://schemas.microsoft.com/office/drawing/2014/main" id="{92F5418C-7B46-B945-A655-35E46709E7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6323" name="Slide Number Placeholder 3">
            <a:extLst>
              <a:ext uri="{FF2B5EF4-FFF2-40B4-BE49-F238E27FC236}">
                <a16:creationId xmlns:a16="http://schemas.microsoft.com/office/drawing/2014/main" id="{8D345D6B-6FDE-574A-8465-A56218987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0026AC60-692F-C644-8E4F-FF3D4F7C3F01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C74B3F91-85D7-8541-94BE-7B62697BBF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6A8BCC83-AECC-324B-8766-AE2B1F28271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BCFA08B9-4787-494A-90C8-DF940AC8C5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CE065E5D-DC37-294A-B1BB-E4879EBF7B04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>
            <a:extLst>
              <a:ext uri="{FF2B5EF4-FFF2-40B4-BE49-F238E27FC236}">
                <a16:creationId xmlns:a16="http://schemas.microsoft.com/office/drawing/2014/main" id="{6BA9B988-2D62-B54B-BAE8-6337CEB241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8" name="Notes Placeholder 2">
            <a:extLst>
              <a:ext uri="{FF2B5EF4-FFF2-40B4-BE49-F238E27FC236}">
                <a16:creationId xmlns:a16="http://schemas.microsoft.com/office/drawing/2014/main" id="{287C98B9-D135-4247-A40B-7B7990D3D1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0419" name="Slide Number Placeholder 3">
            <a:extLst>
              <a:ext uri="{FF2B5EF4-FFF2-40B4-BE49-F238E27FC236}">
                <a16:creationId xmlns:a16="http://schemas.microsoft.com/office/drawing/2014/main" id="{BEECEE5B-D28A-3A49-8B70-282B3404EC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C1F0274-98C6-CC4B-8835-ADFFDA6D3D9E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>
            <a:extLst>
              <a:ext uri="{FF2B5EF4-FFF2-40B4-BE49-F238E27FC236}">
                <a16:creationId xmlns:a16="http://schemas.microsoft.com/office/drawing/2014/main" id="{FEE0948F-6F69-EB44-AB72-690FFAEBBAA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>
            <a:extLst>
              <a:ext uri="{FF2B5EF4-FFF2-40B4-BE49-F238E27FC236}">
                <a16:creationId xmlns:a16="http://schemas.microsoft.com/office/drawing/2014/main" id="{F85DA09E-78A7-1D46-B1BF-6C476F7BB7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34B69271-87B2-B848-BEDC-B0D75619C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8BCADFE0-1A54-8941-BEC8-5B16119F2299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>
            <a:extLst>
              <a:ext uri="{FF2B5EF4-FFF2-40B4-BE49-F238E27FC236}">
                <a16:creationId xmlns:a16="http://schemas.microsoft.com/office/drawing/2014/main" id="{4EE4435E-B602-A448-AEA6-DB6F32F0A9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4" name="Notes Placeholder 2">
            <a:extLst>
              <a:ext uri="{FF2B5EF4-FFF2-40B4-BE49-F238E27FC236}">
                <a16:creationId xmlns:a16="http://schemas.microsoft.com/office/drawing/2014/main" id="{3D6FBD61-B481-BB49-8398-DBCFA7F0C7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E659F01E-7BF8-2B40-8B02-9E24E2F1DF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A0AFCB4-E73E-A34C-932D-7BFD3BFB803D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>
            <a:extLst>
              <a:ext uri="{FF2B5EF4-FFF2-40B4-BE49-F238E27FC236}">
                <a16:creationId xmlns:a16="http://schemas.microsoft.com/office/drawing/2014/main" id="{E0C8DF1C-72BE-8244-94FC-64E42228C6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6" name="Notes Placeholder 2">
            <a:extLst>
              <a:ext uri="{FF2B5EF4-FFF2-40B4-BE49-F238E27FC236}">
                <a16:creationId xmlns:a16="http://schemas.microsoft.com/office/drawing/2014/main" id="{0A031759-0AC5-624D-B274-46912808BD0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7" name="Slide Number Placeholder 3">
            <a:extLst>
              <a:ext uri="{FF2B5EF4-FFF2-40B4-BE49-F238E27FC236}">
                <a16:creationId xmlns:a16="http://schemas.microsoft.com/office/drawing/2014/main" id="{7B959B2D-4425-CA41-91EC-1E668A307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6B3365D0-C5B5-B946-9273-ECC3DA62E10E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>
            <a:extLst>
              <a:ext uri="{FF2B5EF4-FFF2-40B4-BE49-F238E27FC236}">
                <a16:creationId xmlns:a16="http://schemas.microsoft.com/office/drawing/2014/main" id="{4FDB3DB9-66AA-D345-8F3B-BADA2276293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2" name="Notes Placeholder 2">
            <a:extLst>
              <a:ext uri="{FF2B5EF4-FFF2-40B4-BE49-F238E27FC236}">
                <a16:creationId xmlns:a16="http://schemas.microsoft.com/office/drawing/2014/main" id="{FF15EF22-5FDA-234F-A580-9D0E7368AE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6563" name="Slide Number Placeholder 3">
            <a:extLst>
              <a:ext uri="{FF2B5EF4-FFF2-40B4-BE49-F238E27FC236}">
                <a16:creationId xmlns:a16="http://schemas.microsoft.com/office/drawing/2014/main" id="{BB74F78D-16C0-FC47-A06E-5AAE021661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148D5FD1-A53E-9040-A132-90C4BE17F5D5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>
            <a:extLst>
              <a:ext uri="{FF2B5EF4-FFF2-40B4-BE49-F238E27FC236}">
                <a16:creationId xmlns:a16="http://schemas.microsoft.com/office/drawing/2014/main" id="{080B8F88-EC41-414C-B0D7-FBBB482807E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>
            <a:extLst>
              <a:ext uri="{FF2B5EF4-FFF2-40B4-BE49-F238E27FC236}">
                <a16:creationId xmlns:a16="http://schemas.microsoft.com/office/drawing/2014/main" id="{954160A9-9B6E-A843-A32F-F1646A14E4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36B6AFBF-13B7-E44C-8215-E3DD27AF2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056F9A44-AC5D-B545-80FA-9D44290F4D79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d-separation is </a:t>
            </a:r>
            <a:r>
              <a:rPr lang="en-US" b="1" dirty="0"/>
              <a:t>a criterion for deciding</a:t>
            </a:r>
            <a:r>
              <a:rPr lang="en-US" dirty="0"/>
              <a:t>, from a given a </a:t>
            </a:r>
            <a:r>
              <a:rPr lang="en-US" dirty="0">
                <a:effectLst/>
              </a:rPr>
              <a:t>causal graph</a:t>
            </a:r>
            <a:r>
              <a:rPr lang="en-US" dirty="0"/>
              <a:t>, whether a set X of variables is independent of another set Y, given a third set Z. The idea is to associate "dependence" with "connectedness" (i.e., the existence of a connecting path) and "independence" with "unconnected-ness" or "separation".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0D5A0D-B52B-9A44-8B5D-C29109F5D81E}" type="slidenum">
              <a:rPr lang="en-US" altLang="en-US" smtClean="0"/>
              <a:pPr>
                <a:defRPr/>
              </a:pPr>
              <a:t>108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141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>
            <a:extLst>
              <a:ext uri="{FF2B5EF4-FFF2-40B4-BE49-F238E27FC236}">
                <a16:creationId xmlns:a16="http://schemas.microsoft.com/office/drawing/2014/main" id="{91A1068B-7D3B-D34F-9E90-7F2683DD2F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>
            <a:extLst>
              <a:ext uri="{FF2B5EF4-FFF2-40B4-BE49-F238E27FC236}">
                <a16:creationId xmlns:a16="http://schemas.microsoft.com/office/drawing/2014/main" id="{0655BF59-4516-C14B-9895-4388FE73D0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3315" name="Slide Number Placeholder 3">
            <a:extLst>
              <a:ext uri="{FF2B5EF4-FFF2-40B4-BE49-F238E27FC236}">
                <a16:creationId xmlns:a16="http://schemas.microsoft.com/office/drawing/2014/main" id="{42E60B71-91BE-F94A-9C17-3DCEE62C6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7155BDF-4EA3-534D-8E82-4CAB1E36FFEC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13574B2A-17B4-E746-AC7A-71CBE404C2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33A36C0B-DDAD-7B40-9212-DA0C206498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3D833FC8-EA40-4E4A-BE51-75C0A75C3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D3A542A0-0D5C-334F-AE61-93DA5CF75470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74611414-F351-F14C-8DFD-D31D69C9008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542DB76F-3FB1-1F42-A276-48228AE25F8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A1C06C26-E9F2-A642-84D1-641ABC3B1B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45565F57-01EF-8647-9790-BF6875A62D95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C33DFE57-036B-9443-AAD9-CBBE40AF0AC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4ABE568E-5A1C-5E44-B400-C702E45999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11550F25-2A62-BF4B-8E71-EEDD9F229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1F509D51-74E0-AA4A-A2F3-EB3422C61803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4A800A11-073A-6644-9AF6-6F855300C3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7B54E0F5-5F58-B840-8619-8C4C500DAE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01202945-40A4-8A49-A2C8-BFC8030C7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B3915FD-9AF7-0E49-8B8B-DE7BDC2CEC64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B4315D9C-0323-A440-8E5F-4119F08F90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42DB70F5-8FEE-A946-A0BB-020116C7F6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22653C38-3F13-8F41-8085-890F3964D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88301302-A43B-4947-A166-EA88681FB352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2099AC-D1BC-5F49-A291-D6540414EF0A}"/>
              </a:ext>
            </a:extLst>
          </p:cNvPr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55CDF-CEA9-F944-9040-AA2BA1AB68D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44CE9599-6122-154A-864B-AE7B018B99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4CB0D9-9867-B243-9262-94F57392F33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635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  <a:defRPr/>
            </a:pPr>
            <a:fld id="{EA9108ED-56F2-9649-B326-45D48893192F}" type="slidenum">
              <a:rPr lang="en-US" altLang="en-US" sz="1200" b="1" smtClean="0">
                <a:solidFill>
                  <a:schemeClr val="bg1"/>
                </a:solidFill>
              </a:rPr>
              <a:pPr eaLnBrk="1" hangingPunct="1">
                <a:lnSpc>
                  <a:spcPts val="2400"/>
                </a:lnSpc>
                <a:defRPr/>
              </a:pPr>
              <a:t>‹#›</a:t>
            </a:fld>
            <a:r>
              <a:rPr lang="en-US" altLang="en-US" sz="1200" b="1">
                <a:solidFill>
                  <a:schemeClr val="bg1"/>
                </a:solidFill>
              </a:rPr>
              <a:t> </a:t>
            </a:r>
            <a:r>
              <a:rPr lang="en-US" altLang="en-US" sz="1200">
                <a:solidFill>
                  <a:schemeClr val="bg1"/>
                </a:solidFill>
              </a:rPr>
              <a:t>|</a:t>
            </a:r>
            <a:r>
              <a:rPr lang="en-US" altLang="en-US" sz="1200" b="1">
                <a:solidFill>
                  <a:schemeClr val="bg1"/>
                </a:solidFill>
              </a:rPr>
              <a:t> </a:t>
            </a:r>
            <a:r>
              <a:rPr lang="en-US" altLang="en-US" sz="1200" i="1">
                <a:solidFill>
                  <a:schemeClr val="bg1"/>
                </a:solidFill>
              </a:rPr>
              <a:t>ML for Env Eng and Sci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31519"/>
            <a:ext cx="8915400" cy="400110"/>
          </a:xfrm>
        </p:spPr>
        <p:txBody>
          <a:bodyPr>
            <a:sp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28600" y="0"/>
            <a:ext cx="8915400" cy="457200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2653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7D37002C-849C-1748-BC66-807008D4BD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707194-49BD-E74B-8DD7-F739AF230F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F4590E81-1595-4448-AF49-7D17140869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BC227-41C5-494D-BB9F-45E736B55B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4695825"/>
            <a:ext cx="9144000" cy="3905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2400"/>
              </a:lnSpc>
              <a:defRPr/>
            </a:pPr>
            <a:r>
              <a:rPr lang="en-US" altLang="en-US" sz="12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1643542"/>
            <a:ext cx="8229600" cy="584776"/>
          </a:xfrm>
        </p:spPr>
        <p:txBody>
          <a:bodyPr>
            <a:spAutoFit/>
          </a:bodyPr>
          <a:lstStyle>
            <a:lvl1pPr>
              <a:defRPr sz="3200" i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485900" y="2114550"/>
            <a:ext cx="6172200" cy="369332"/>
          </a:xfrm>
        </p:spPr>
        <p:txBody>
          <a:bodyPr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</a:defRPr>
            </a:lvl1pPr>
            <a:lvl2pPr marL="457200" indent="0" algn="ctr">
              <a:buNone/>
              <a:defRPr sz="1800" i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i="1">
                <a:solidFill>
                  <a:srgbClr val="FFFFFF"/>
                </a:solidFill>
              </a:defRPr>
            </a:lvl3pPr>
            <a:lvl4pPr marL="1371600" indent="0" algn="ctr">
              <a:buNone/>
              <a:defRPr sz="1800" i="1">
                <a:solidFill>
                  <a:srgbClr val="FFFFFF"/>
                </a:solidFill>
              </a:defRPr>
            </a:lvl4pPr>
            <a:lvl5pPr marL="1828800" indent="0" algn="ctr">
              <a:buNone/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1"/>
          </p:nvPr>
        </p:nvSpPr>
        <p:spPr>
          <a:xfrm>
            <a:off x="2743200" y="2669355"/>
            <a:ext cx="3657600" cy="369332"/>
          </a:xfrm>
        </p:spPr>
        <p:txBody>
          <a:bodyPr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</a:defRPr>
            </a:lvl1pPr>
            <a:lvl2pPr marL="457200" indent="0" algn="ctr">
              <a:buNone/>
              <a:defRPr sz="1800" i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i="1">
                <a:solidFill>
                  <a:srgbClr val="FFFFFF"/>
                </a:solidFill>
              </a:defRPr>
            </a:lvl3pPr>
            <a:lvl4pPr marL="1371600" indent="0" algn="ctr">
              <a:buNone/>
              <a:defRPr sz="1800" i="1">
                <a:solidFill>
                  <a:srgbClr val="FFFFFF"/>
                </a:solidFill>
              </a:defRPr>
            </a:lvl4pPr>
            <a:lvl5pPr marL="1828800" indent="0" algn="ctr">
              <a:buNone/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2541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40" b="0" i="0">
                <a:solidFill>
                  <a:srgbClr val="22373A"/>
                </a:solidFill>
                <a:latin typeface="LM Sans 8"/>
                <a:cs typeface="LM Sans 8"/>
              </a:defRPr>
            </a:lvl1pPr>
          </a:lstStyle>
          <a:p>
            <a:pPr marL="126461">
              <a:lnSpc>
                <a:spcPts val="1144"/>
              </a:lnSpc>
            </a:pPr>
            <a:fld id="{81D60167-4931-47E6-BA6A-407CBD079E47}" type="slidenum">
              <a:rPr lang="en-US" spc="-7" smtClean="0"/>
              <a:pPr marL="126461">
                <a:lnSpc>
                  <a:spcPts val="1144"/>
                </a:lnSpc>
              </a:pPr>
              <a:t>‹#›</a:t>
            </a:fld>
            <a:endParaRPr lang="en-US" spc="-7" dirty="0"/>
          </a:p>
        </p:txBody>
      </p:sp>
    </p:spTree>
    <p:extLst>
      <p:ext uri="{BB962C8B-B14F-4D97-AF65-F5344CB8AC3E}">
        <p14:creationId xmlns:p14="http://schemas.microsoft.com/office/powerpoint/2010/main" val="143969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0185" y="-88215"/>
            <a:ext cx="8703626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88849" y="3155642"/>
            <a:ext cx="776630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40" b="0" i="0">
                <a:solidFill>
                  <a:srgbClr val="22373A"/>
                </a:solidFill>
                <a:latin typeface="LM Sans 8"/>
                <a:cs typeface="LM Sans 8"/>
              </a:defRPr>
            </a:lvl1pPr>
          </a:lstStyle>
          <a:p>
            <a:pPr marL="126461">
              <a:lnSpc>
                <a:spcPts val="1144"/>
              </a:lnSpc>
            </a:pPr>
            <a:fld id="{81D60167-4931-47E6-BA6A-407CBD079E47}" type="slidenum">
              <a:rPr lang="en-US" spc="-7" smtClean="0"/>
              <a:pPr marL="126461">
                <a:lnSpc>
                  <a:spcPts val="1144"/>
                </a:lnSpc>
              </a:pPr>
              <a:t>‹#›</a:t>
            </a:fld>
            <a:endParaRPr lang="en-US" spc="-7" dirty="0"/>
          </a:p>
        </p:txBody>
      </p:sp>
    </p:spTree>
    <p:extLst>
      <p:ext uri="{BB962C8B-B14F-4D97-AF65-F5344CB8AC3E}">
        <p14:creationId xmlns:p14="http://schemas.microsoft.com/office/powerpoint/2010/main" val="1272209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83" b="1" i="0">
                <a:solidFill>
                  <a:srgbClr val="F9F9F9"/>
                </a:solidFill>
                <a:latin typeface="LM Sans 10"/>
                <a:cs typeface="LM Sans 1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40" b="0" i="0">
                <a:solidFill>
                  <a:srgbClr val="22373A"/>
                </a:solidFill>
                <a:latin typeface="LM Sans 8"/>
                <a:cs typeface="LM Sans 8"/>
              </a:defRPr>
            </a:lvl1pPr>
          </a:lstStyle>
          <a:p>
            <a:pPr marL="126461">
              <a:lnSpc>
                <a:spcPts val="1144"/>
              </a:lnSpc>
            </a:pPr>
            <a:fld id="{81D60167-4931-47E6-BA6A-407CBD079E47}" type="slidenum">
              <a:rPr lang="en-US" spc="-7" smtClean="0"/>
              <a:pPr marL="126461">
                <a:lnSpc>
                  <a:spcPts val="1144"/>
                </a:lnSpc>
              </a:pPr>
              <a:t>‹#›</a:t>
            </a:fld>
            <a:endParaRPr lang="en-US" spc="-7" dirty="0"/>
          </a:p>
        </p:txBody>
      </p:sp>
    </p:spTree>
    <p:extLst>
      <p:ext uri="{BB962C8B-B14F-4D97-AF65-F5344CB8AC3E}">
        <p14:creationId xmlns:p14="http://schemas.microsoft.com/office/powerpoint/2010/main" val="146567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83" b="1" i="0">
                <a:solidFill>
                  <a:srgbClr val="F9F9F9"/>
                </a:solidFill>
                <a:latin typeface="LM Sans 10"/>
                <a:cs typeface="LM Sans 1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40" b="0" i="0">
                <a:solidFill>
                  <a:srgbClr val="22373A"/>
                </a:solidFill>
                <a:latin typeface="LM Sans 8"/>
                <a:cs typeface="LM Sans 8"/>
              </a:defRPr>
            </a:lvl1pPr>
          </a:lstStyle>
          <a:p>
            <a:pPr marL="126461">
              <a:lnSpc>
                <a:spcPts val="1144"/>
              </a:lnSpc>
            </a:pPr>
            <a:fld id="{81D60167-4931-47E6-BA6A-407CBD079E47}" type="slidenum">
              <a:rPr lang="en-US" spc="-7" smtClean="0"/>
              <a:pPr marL="126461">
                <a:lnSpc>
                  <a:spcPts val="1144"/>
                </a:lnSpc>
              </a:pPr>
              <a:t>‹#›</a:t>
            </a:fld>
            <a:endParaRPr lang="en-US" spc="-7" dirty="0"/>
          </a:p>
        </p:txBody>
      </p:sp>
    </p:spTree>
    <p:extLst>
      <p:ext uri="{BB962C8B-B14F-4D97-AF65-F5344CB8AC3E}">
        <p14:creationId xmlns:p14="http://schemas.microsoft.com/office/powerpoint/2010/main" val="254815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0A436E2-878B-BA4B-9AB1-7EC207EA427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BE738B3-CF17-7B43-A487-63B9D18F53E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8311D-62F9-9244-941F-6B5B8CFD7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F2A89C9-9A56-674E-A37D-1B21DA3B5E1A}" type="datetimeFigureOut">
              <a:rPr lang="en-US" altLang="en-US"/>
              <a:pPr>
                <a:defRPr/>
              </a:pPr>
              <a:t>11/30/22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3D45B-46CB-CA4D-8A36-33ACFA42A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E37E1-71F4-A44B-8C38-0B485DE2E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27D9F74-35EB-344B-A97B-70E1F973C6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45" r:id="rId1"/>
    <p:sldLayoutId id="2147493546" r:id="rId2"/>
    <p:sldLayoutId id="2147493547" r:id="rId3"/>
    <p:sldLayoutId id="2147493548" r:id="rId4"/>
    <p:sldLayoutId id="2147493549" r:id="rId5"/>
    <p:sldLayoutId id="2147493550" r:id="rId6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anose="020B0600070205080204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02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01.pn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26" Type="http://schemas.openxmlformats.org/officeDocument/2006/relationships/image" Target="../media/image143.png"/><Relationship Id="rId3" Type="http://schemas.openxmlformats.org/officeDocument/2006/relationships/image" Target="../media/image120.jpg"/><Relationship Id="rId21" Type="http://schemas.openxmlformats.org/officeDocument/2006/relationships/image" Target="../media/image138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5" Type="http://schemas.openxmlformats.org/officeDocument/2006/relationships/image" Target="../media/image142.png"/><Relationship Id="rId2" Type="http://schemas.openxmlformats.org/officeDocument/2006/relationships/image" Target="../media/image119.jpg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24" Type="http://schemas.openxmlformats.org/officeDocument/2006/relationships/image" Target="../media/image141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23" Type="http://schemas.openxmlformats.org/officeDocument/2006/relationships/image" Target="../media/image140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4" Type="http://schemas.openxmlformats.org/officeDocument/2006/relationships/image" Target="../media/image121.jp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Relationship Id="rId22" Type="http://schemas.openxmlformats.org/officeDocument/2006/relationships/image" Target="../media/image139.png"/><Relationship Id="rId27" Type="http://schemas.openxmlformats.org/officeDocument/2006/relationships/image" Target="../media/image144.e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46.png"/><Relationship Id="rId21" Type="http://schemas.openxmlformats.org/officeDocument/2006/relationships/image" Target="../media/image164.png"/><Relationship Id="rId7" Type="http://schemas.openxmlformats.org/officeDocument/2006/relationships/image" Target="../media/image150.png"/><Relationship Id="rId12" Type="http://schemas.openxmlformats.org/officeDocument/2006/relationships/image" Target="../media/image155.jpg"/><Relationship Id="rId17" Type="http://schemas.openxmlformats.org/officeDocument/2006/relationships/image" Target="../media/image160.png"/><Relationship Id="rId2" Type="http://schemas.openxmlformats.org/officeDocument/2006/relationships/image" Target="../media/image145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23" Type="http://schemas.openxmlformats.org/officeDocument/2006/relationships/image" Target="../media/image166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6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" Target="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3">
            <a:extLst>
              <a:ext uri="{FF2B5EF4-FFF2-40B4-BE49-F238E27FC236}">
                <a16:creationId xmlns:a16="http://schemas.microsoft.com/office/drawing/2014/main" id="{B0DE4339-17AB-6141-BCE4-ED2FAC1A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27163"/>
            <a:ext cx="8229600" cy="892175"/>
          </a:xfrm>
        </p:spPr>
        <p:txBody>
          <a:bodyPr/>
          <a:lstStyle/>
          <a:p>
            <a:pPr eaLnBrk="1" hangingPunct="1"/>
            <a:r>
              <a:rPr lang="en-US" altLang="en-US" dirty="0"/>
              <a:t>Causal inference and discovery</a:t>
            </a:r>
            <a:br>
              <a:rPr lang="en-US" altLang="en-US" dirty="0"/>
            </a:br>
            <a:r>
              <a:rPr lang="en-US" altLang="en-US" sz="2000" dirty="0"/>
              <a:t>Pierre Gentine + Adam </a:t>
            </a:r>
            <a:r>
              <a:rPr lang="en-US" altLang="en-US" sz="2000" dirty="0" err="1"/>
              <a:t>Massmann</a:t>
            </a:r>
            <a:r>
              <a:rPr lang="en-US" altLang="en-US" sz="2000" dirty="0"/>
              <a:t> + Jakob Runge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7">
            <a:extLst>
              <a:ext uri="{FF2B5EF4-FFF2-40B4-BE49-F238E27FC236}">
                <a16:creationId xmlns:a16="http://schemas.microsoft.com/office/drawing/2014/main" id="{5F332144-5172-B24F-86FC-C0498F39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20482" name="Picture 1">
            <a:extLst>
              <a:ext uri="{FF2B5EF4-FFF2-40B4-BE49-F238E27FC236}">
                <a16:creationId xmlns:a16="http://schemas.microsoft.com/office/drawing/2014/main" id="{FBB90FFA-8B7B-614A-A8F2-26FB9A86D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77838"/>
            <a:ext cx="609600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95E060-F9F8-A14D-AFB0-0309CF4DC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538936" cy="180417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Fact: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often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has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observable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implications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terms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independencies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observed</a:t>
            </a:r>
            <a:r>
              <a:rPr sz="1486" spc="12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Intuition: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230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dependencies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derive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Conditioning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block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open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‘flow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information’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9136581"/>
      </p:ext>
    </p:extLst>
  </p:cSld>
  <p:clrMapOvr>
    <a:masterClrMapping/>
  </p:clrMapOvr>
  <p:transition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685371-1DBB-654A-999E-1BE77DDF7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538936" cy="2225188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Fact: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often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has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observable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implications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terms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independencies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observed</a:t>
            </a:r>
            <a:r>
              <a:rPr sz="1486" spc="12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Intuition: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230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dependencies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derive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Conditioning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block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open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‘flow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information’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49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1: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Chain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2988684"/>
            <a:ext cx="2308710" cy="31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73932" y="3205436"/>
            <a:ext cx="3864703" cy="1446088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13285" indent="-157604">
              <a:spcBef>
                <a:spcPts val="1144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2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3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through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13285" indent="-157604">
              <a:spcBef>
                <a:spcPts val="996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Knowing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say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more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FA41C3-7BF2-384B-BD2D-CB72258DE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9" y="3300722"/>
            <a:ext cx="1237015" cy="14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47853"/>
      </p:ext>
    </p:extLst>
  </p:cSld>
  <p:clrMapOvr>
    <a:masterClrMapping/>
  </p:clrMapOvr>
  <p:transition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32F717-FB78-7440-B4BA-A4F853981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31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538936" cy="2225188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Fact: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often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has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observable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implications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terms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independencies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observed</a:t>
            </a:r>
            <a:r>
              <a:rPr sz="1486" spc="12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Intuition: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230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dependencies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derive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Conditioning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block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open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‘flow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information’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49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1: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Chain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2988684"/>
            <a:ext cx="2308710" cy="31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82972" y="3196710"/>
            <a:ext cx="3864703" cy="1446088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13285" indent="-157604">
              <a:spcBef>
                <a:spcPts val="1144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1  </a:t>
            </a: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2  </a:t>
            </a: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1 </a:t>
            </a: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influences </a:t>
            </a: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3 </a:t>
            </a:r>
            <a:r>
              <a:rPr sz="1486" spc="-37" dirty="0">
                <a:solidFill>
                  <a:srgbClr val="BFBFBF"/>
                </a:solidFill>
                <a:latin typeface="Arial"/>
                <a:cs typeface="Arial"/>
              </a:rPr>
              <a:t>through</a:t>
            </a:r>
            <a:r>
              <a:rPr sz="1486" spc="-97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13285" indent="-157604">
              <a:spcBef>
                <a:spcPts val="996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Knowing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say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more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E9D587-7EBC-A041-AE0F-4E394DFC7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280521"/>
            <a:ext cx="1295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08615"/>
      </p:ext>
    </p:extLst>
  </p:cSld>
  <p:clrMapOvr>
    <a:masterClrMapping/>
  </p:clrMapOvr>
  <p:transition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C9172F-5DF5-4448-8681-710DF44F7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1462830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</a:t>
            </a:r>
            <a:r>
              <a:rPr sz="1486" b="1" spc="7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30" dirty="0">
                <a:solidFill>
                  <a:srgbClr val="22373A"/>
                </a:solidFill>
                <a:latin typeface="LM Sans 10"/>
                <a:cs typeface="LM Sans 10"/>
              </a:rPr>
              <a:t>Fork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1168394"/>
            <a:ext cx="2308710" cy="31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37392" y="1639362"/>
            <a:ext cx="1617607" cy="732303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13285" indent="-157604">
              <a:spcBef>
                <a:spcPts val="1144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2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2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393" y="2474267"/>
            <a:ext cx="4195020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13285" indent="-157604">
              <a:spcBef>
                <a:spcPts val="141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Observing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says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something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2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-2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hence</a:t>
            </a:r>
            <a:endParaRPr sz="148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7393" y="2605923"/>
            <a:ext cx="3864703" cy="732303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25553">
              <a:spcBef>
                <a:spcPts val="1144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Knowing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say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more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DAD5A9-D083-D442-A51C-F03E0C00E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03" y="1639362"/>
            <a:ext cx="1373797" cy="179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3891"/>
      </p:ext>
    </p:extLst>
  </p:cSld>
  <p:clrMapOvr>
    <a:masterClrMapping/>
  </p:clrMapOvr>
  <p:transition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63592E-F288-864F-84A4-67AD4C68F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1462830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</a:t>
            </a:r>
            <a:r>
              <a:rPr sz="1486" b="1" spc="7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30" dirty="0">
                <a:solidFill>
                  <a:srgbClr val="22373A"/>
                </a:solidFill>
                <a:latin typeface="LM Sans 10"/>
                <a:cs typeface="LM Sans 10"/>
              </a:rPr>
              <a:t>Fork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1168394"/>
            <a:ext cx="2308710" cy="31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37392" y="1639362"/>
            <a:ext cx="1617607" cy="732303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13285" indent="-157604">
              <a:spcBef>
                <a:spcPts val="1144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2  </a:t>
            </a: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1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2  </a:t>
            </a: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393" y="2474267"/>
            <a:ext cx="4195020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13285" indent="-157604">
              <a:spcBef>
                <a:spcPts val="141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Observing </a:t>
            </a: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1 </a:t>
            </a:r>
            <a:r>
              <a:rPr sz="1486" spc="-149" dirty="0">
                <a:solidFill>
                  <a:srgbClr val="BFBFBF"/>
                </a:solidFill>
                <a:latin typeface="Arial"/>
                <a:cs typeface="Arial"/>
              </a:rPr>
              <a:t>says </a:t>
            </a:r>
            <a:r>
              <a:rPr sz="1486" spc="-67" dirty="0">
                <a:solidFill>
                  <a:srgbClr val="BFBFBF"/>
                </a:solidFill>
                <a:latin typeface="Arial"/>
                <a:cs typeface="Arial"/>
              </a:rPr>
              <a:t>something </a:t>
            </a:r>
            <a:r>
              <a:rPr sz="1486" spc="-37" dirty="0">
                <a:solidFill>
                  <a:srgbClr val="BFBFBF"/>
                </a:solidFill>
                <a:latin typeface="Arial"/>
                <a:cs typeface="Arial"/>
              </a:rPr>
              <a:t>about </a:t>
            </a: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2 </a:t>
            </a:r>
            <a:r>
              <a:rPr sz="1486" spc="-82" dirty="0">
                <a:solidFill>
                  <a:srgbClr val="BFBFBF"/>
                </a:solidFill>
                <a:latin typeface="Arial"/>
                <a:cs typeface="Arial"/>
              </a:rPr>
              <a:t>and</a:t>
            </a:r>
            <a:r>
              <a:rPr sz="1486" spc="-215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spc="-111" dirty="0">
                <a:solidFill>
                  <a:srgbClr val="BFBFBF"/>
                </a:solidFill>
                <a:latin typeface="Arial"/>
                <a:cs typeface="Arial"/>
              </a:rPr>
              <a:t>hence</a:t>
            </a:r>
            <a:endParaRPr sz="148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7393" y="2605923"/>
            <a:ext cx="3864703" cy="732303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25553">
              <a:spcBef>
                <a:spcPts val="1144"/>
              </a:spcBef>
            </a:pPr>
            <a:r>
              <a:rPr sz="1486" spc="-37" dirty="0">
                <a:solidFill>
                  <a:srgbClr val="BFBFBF"/>
                </a:solidFill>
                <a:latin typeface="Arial"/>
                <a:cs typeface="Arial"/>
              </a:rPr>
              <a:t>about</a:t>
            </a:r>
            <a:r>
              <a:rPr sz="1486" spc="67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Knowing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say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more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25F115-89A2-8F4C-A13A-B6C3B2CB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03" y="1639362"/>
            <a:ext cx="1373797" cy="179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38851"/>
      </p:ext>
    </p:extLst>
  </p:cSld>
  <p:clrMapOvr>
    <a:masterClrMapping/>
  </p:clrMapOvr>
  <p:transition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70FFCA7-9F82-2149-BF49-64CCB1176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1737465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3:</a:t>
            </a:r>
            <a:r>
              <a:rPr sz="1486" b="1" spc="9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Collider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1168394"/>
            <a:ext cx="2308710" cy="31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37393" y="1639362"/>
            <a:ext cx="2881304" cy="1089196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13285" indent="-157604">
              <a:spcBef>
                <a:spcPts val="1144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3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No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influence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33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393" y="2827800"/>
            <a:ext cx="3986448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13285" indent="-157604">
              <a:spcBef>
                <a:spcPts val="141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Observing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2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introduces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selection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bias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</a:t>
            </a:r>
            <a:endParaRPr sz="148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7081" y="3087297"/>
            <a:ext cx="985287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-16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D56A5-458C-FF47-9C61-8ECC24F8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267" y="1733550"/>
            <a:ext cx="1107697" cy="145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72417"/>
      </p:ext>
    </p:extLst>
  </p:cSld>
  <p:clrMapOvr>
    <a:masterClrMapping/>
  </p:clrMapOvr>
  <p:transition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220AFA-A030-FB41-A047-2B0C7B380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1737465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3:</a:t>
            </a:r>
            <a:r>
              <a:rPr sz="1486" b="1" spc="9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Collider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1168394"/>
            <a:ext cx="2308710" cy="316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37393" y="1639362"/>
            <a:ext cx="2881304" cy="1089196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213285" indent="-157604">
              <a:spcBef>
                <a:spcPts val="1144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1  </a:t>
            </a: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3  </a:t>
            </a: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influences</a:t>
            </a:r>
            <a:r>
              <a:rPr sz="1486" spc="-178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2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  <a:p>
            <a:pPr marL="213285" indent="-157604">
              <a:spcBef>
                <a:spcPts val="1003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No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influence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33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393" y="2827800"/>
            <a:ext cx="3986448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13285" indent="-157604">
              <a:spcBef>
                <a:spcPts val="141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74" dirty="0">
                <a:solidFill>
                  <a:srgbClr val="BFBFBF"/>
                </a:solidFill>
                <a:latin typeface="Arial"/>
                <a:cs typeface="Arial"/>
              </a:rPr>
              <a:t>Observing </a:t>
            </a: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2 </a:t>
            </a:r>
            <a:r>
              <a:rPr sz="1486" spc="-52" dirty="0">
                <a:solidFill>
                  <a:srgbClr val="BFBFBF"/>
                </a:solidFill>
                <a:latin typeface="Arial"/>
                <a:cs typeface="Arial"/>
              </a:rPr>
              <a:t>introduces </a:t>
            </a:r>
            <a:r>
              <a:rPr sz="1486" spc="-67" dirty="0">
                <a:solidFill>
                  <a:srgbClr val="BFBFBF"/>
                </a:solidFill>
                <a:latin typeface="Arial"/>
                <a:cs typeface="Arial"/>
              </a:rPr>
              <a:t>selection </a:t>
            </a:r>
            <a:r>
              <a:rPr sz="1486" spc="-89" dirty="0">
                <a:solidFill>
                  <a:srgbClr val="BFBFBF"/>
                </a:solidFill>
                <a:latin typeface="Arial"/>
                <a:cs typeface="Arial"/>
              </a:rPr>
              <a:t>bias</a:t>
            </a:r>
            <a:r>
              <a:rPr sz="1486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spc="-97" dirty="0">
                <a:solidFill>
                  <a:srgbClr val="BFBFBF"/>
                </a:solidFill>
                <a:latin typeface="Arial"/>
                <a:cs typeface="Arial"/>
              </a:rPr>
              <a:t>between</a:t>
            </a:r>
            <a:endParaRPr sz="148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7081" y="3087297"/>
            <a:ext cx="985287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1486" i="1" spc="-7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BFBFBF"/>
                </a:solidFill>
                <a:latin typeface="LM Sans 8"/>
                <a:cs typeface="LM Sans 8"/>
              </a:rPr>
              <a:t>1 </a:t>
            </a:r>
            <a:r>
              <a:rPr sz="1486" spc="-82" dirty="0">
                <a:solidFill>
                  <a:srgbClr val="BFBFBF"/>
                </a:solidFill>
                <a:latin typeface="Arial"/>
                <a:cs typeface="Arial"/>
              </a:rPr>
              <a:t>and</a:t>
            </a:r>
            <a:r>
              <a:rPr sz="1486" spc="-163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BFBFBF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BFBFBF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C43C4F-4C10-AE44-91E4-6221407D5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767314"/>
            <a:ext cx="1143000" cy="149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54762"/>
      </p:ext>
    </p:extLst>
  </p:cSld>
  <p:clrMapOvr>
    <a:masterClrMapping/>
  </p:clrMapOvr>
  <p:transition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3" y="96034"/>
            <a:ext cx="5061391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Graphs and (Conditional)</a:t>
            </a:r>
            <a:r>
              <a:rPr sz="1783" b="1" spc="52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Independencies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303702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4: Disconnected</a:t>
            </a:r>
            <a:r>
              <a:rPr sz="1486" b="1" spc="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variables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1168391"/>
            <a:ext cx="2308710" cy="1120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37393" y="2585385"/>
            <a:ext cx="288130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13285" indent="-157604">
              <a:spcBef>
                <a:spcPts val="141"/>
              </a:spcBef>
              <a:buFont typeface="DejaVu Sans"/>
              <a:buChar char="•"/>
              <a:tabLst>
                <a:tab pos="214228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No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influence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3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>
              <a:latin typeface="Arial"/>
              <a:cs typeface="Arial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9EF52E-53DC-7643-BED1-F440C2244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85046D-58B7-F048-862B-07689E0C4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34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840C8B-7993-7C43-9676-8F86E9E05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896" y="2617100"/>
            <a:ext cx="804504" cy="28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7292"/>
      </p:ext>
    </p:extLst>
  </p:cSld>
  <p:clrMapOvr>
    <a:masterClrMapping/>
  </p:clrMapOvr>
  <p:transition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18993E-5B34-8647-95FB-4DF4D6DCA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Graphs and (Conditional)</a:t>
            </a:r>
            <a:r>
              <a:rPr spc="52" dirty="0"/>
              <a:t> </a:t>
            </a:r>
            <a:r>
              <a:rPr spc="-7" dirty="0"/>
              <a:t>Independencies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35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514350"/>
            <a:ext cx="7924800" cy="195274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General rule: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d-separation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graphical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criterion 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d-separation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allows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read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off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independencies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implied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particular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graph.</a:t>
            </a:r>
            <a:endParaRPr lang="en-US" sz="1486" spc="-59" dirty="0">
              <a:solidFill>
                <a:srgbClr val="22373A"/>
              </a:solidFill>
              <a:latin typeface="Arial"/>
              <a:cs typeface="Arial"/>
            </a:endParaRPr>
          </a:p>
          <a:p>
            <a:pPr marL="18875" marR="7550">
              <a:lnSpc>
                <a:spcPct val="114599"/>
              </a:lnSpc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d-separation: </a:t>
            </a:r>
            <a:r>
              <a:rPr lang="en-US" sz="1486" spc="-37" dirty="0">
                <a:solidFill>
                  <a:srgbClr val="22373A"/>
                </a:solidFill>
                <a:latin typeface="Arial"/>
                <a:cs typeface="Arial"/>
              </a:rPr>
              <a:t>Whether a set X of variables is independent of another set Y, given a third set Z. The idea is to associate "dependence" with "connectedness" (i.e., the existence of a connecting path) and "independence" with "unconnected-ness" or "separation".</a:t>
            </a:r>
            <a:endParaRPr sz="1486" spc="-37" dirty="0">
              <a:solidFill>
                <a:srgbClr val="22373A"/>
              </a:solidFill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5: Complicated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case</a:t>
            </a:r>
            <a:endParaRPr sz="1486" dirty="0">
              <a:latin typeface="LM Sans 10"/>
              <a:cs typeface="LM Sans 1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0808" y="2137816"/>
            <a:ext cx="2302383" cy="15162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24557" y="3664108"/>
            <a:ext cx="3661794" cy="343963"/>
          </a:xfrm>
          <a:prstGeom prst="rect">
            <a:avLst/>
          </a:prstGeom>
        </p:spPr>
        <p:txBody>
          <a:bodyPr vert="horz" wrap="square" lIns="0" tIns="114195" rIns="0" bIns="0" rtlCol="0">
            <a:spAutoFit/>
          </a:bodyPr>
          <a:lstStyle/>
          <a:p>
            <a:pPr marL="56624">
              <a:spcBef>
                <a:spcPts val="899"/>
              </a:spcBef>
            </a:pP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Some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independencies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implied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 d-separation</a:t>
            </a:r>
            <a:endParaRPr sz="1486" dirty="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5E004D-1B60-6345-AF58-1523C37E2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250" y="4018160"/>
            <a:ext cx="1321059" cy="6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1319"/>
      </p:ext>
    </p:extLst>
  </p:cSld>
  <p:clrMapOvr>
    <a:masterClrMapping/>
  </p:clrMapOvr>
  <p:transition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18CBA8-60E2-D940-A068-F9F1D06CA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Constraint </a:t>
            </a:r>
            <a:r>
              <a:rPr spc="-7" dirty="0"/>
              <a:t>Based </a:t>
            </a:r>
            <a:r>
              <a:rPr spc="-15" dirty="0"/>
              <a:t>Causal</a:t>
            </a:r>
            <a:r>
              <a:rPr spc="-22" dirty="0"/>
              <a:t> </a:t>
            </a:r>
            <a:r>
              <a:rPr spc="-7" dirty="0"/>
              <a:t>Discovery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36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00261"/>
            <a:ext cx="5259581" cy="1326148"/>
          </a:xfrm>
          <a:prstGeom prst="rect">
            <a:avLst/>
          </a:prstGeom>
        </p:spPr>
        <p:txBody>
          <a:bodyPr vert="horz" wrap="square" lIns="0" tIns="149114" rIns="0" bIns="0" rtlCol="0">
            <a:spAutoFit/>
          </a:bodyPr>
          <a:lstStyle/>
          <a:p>
            <a:pPr marL="18875">
              <a:spcBef>
                <a:spcPts val="117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Idea:</a:t>
            </a:r>
            <a:endParaRPr sz="1486">
              <a:latin typeface="LM Sans 10"/>
              <a:cs typeface="LM Sans 10"/>
            </a:endParaRPr>
          </a:p>
          <a:p>
            <a:pPr marL="394482" marR="396370" indent="-188747">
              <a:lnSpc>
                <a:spcPct val="114599"/>
              </a:lnSpc>
              <a:spcBef>
                <a:spcPts val="75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Perform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Use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test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constrain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20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4513558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7">
            <a:extLst>
              <a:ext uri="{FF2B5EF4-FFF2-40B4-BE49-F238E27FC236}">
                <a16:creationId xmlns:a16="http://schemas.microsoft.com/office/drawing/2014/main" id="{28221C7E-E14A-0842-9E2F-0BDCB1871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BAC2837E-BA96-454E-8EEB-6254A66B2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71488"/>
            <a:ext cx="60960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2DEC74-5326-A641-B2C8-2973A753E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Constraint </a:t>
            </a:r>
            <a:r>
              <a:rPr spc="-7" dirty="0"/>
              <a:t>Based </a:t>
            </a:r>
            <a:r>
              <a:rPr spc="-15" dirty="0"/>
              <a:t>Causal</a:t>
            </a:r>
            <a:r>
              <a:rPr spc="-22" dirty="0"/>
              <a:t> </a:t>
            </a:r>
            <a:r>
              <a:rPr spc="-7" dirty="0"/>
              <a:t>Discovery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00260"/>
            <a:ext cx="5259581" cy="1734337"/>
          </a:xfrm>
          <a:prstGeom prst="rect">
            <a:avLst/>
          </a:prstGeom>
        </p:spPr>
        <p:txBody>
          <a:bodyPr vert="horz" wrap="square" lIns="0" tIns="149114" rIns="0" bIns="0" rtlCol="0">
            <a:spAutoFit/>
          </a:bodyPr>
          <a:lstStyle/>
          <a:p>
            <a:pPr marL="18875">
              <a:spcBef>
                <a:spcPts val="117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Idea:</a:t>
            </a:r>
            <a:endParaRPr sz="1486">
              <a:latin typeface="LM Sans 10"/>
              <a:cs typeface="LM Sans 10"/>
            </a:endParaRPr>
          </a:p>
          <a:p>
            <a:pPr marL="394482" marR="396370" indent="-188747">
              <a:lnSpc>
                <a:spcPct val="114599"/>
              </a:lnSpc>
              <a:spcBef>
                <a:spcPts val="75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Perform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Use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test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constrain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20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440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1: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4557" y="2392539"/>
            <a:ext cx="1449618" cy="375411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56624">
              <a:spcBef>
                <a:spcPts val="1144"/>
              </a:spcBef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Test</a:t>
            </a:r>
            <a:r>
              <a:rPr sz="1486" spc="5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decisions: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3674" y="2520398"/>
            <a:ext cx="183184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Possible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graphs: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5968" y="2970729"/>
            <a:ext cx="2077870" cy="1150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36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F309C1-A1EE-DD45-A248-D33561FFD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308" y="2825892"/>
            <a:ext cx="1536834" cy="146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23278"/>
      </p:ext>
    </p:extLst>
  </p:cSld>
  <p:clrMapOvr>
    <a:masterClrMapping/>
  </p:clrMapOvr>
  <p:transition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F49E60-059B-1D46-AA19-28B6A2C95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Constraint </a:t>
            </a:r>
            <a:r>
              <a:rPr spc="-7" dirty="0"/>
              <a:t>Based </a:t>
            </a:r>
            <a:r>
              <a:rPr spc="-15" dirty="0"/>
              <a:t>Causal</a:t>
            </a:r>
            <a:r>
              <a:rPr spc="-22" dirty="0"/>
              <a:t> </a:t>
            </a:r>
            <a:r>
              <a:rPr spc="-7" dirty="0"/>
              <a:t>Discovery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00260"/>
            <a:ext cx="5259581" cy="1734337"/>
          </a:xfrm>
          <a:prstGeom prst="rect">
            <a:avLst/>
          </a:prstGeom>
        </p:spPr>
        <p:txBody>
          <a:bodyPr vert="horz" wrap="square" lIns="0" tIns="149114" rIns="0" bIns="0" rtlCol="0">
            <a:spAutoFit/>
          </a:bodyPr>
          <a:lstStyle/>
          <a:p>
            <a:pPr marL="18875">
              <a:spcBef>
                <a:spcPts val="117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Idea:</a:t>
            </a:r>
            <a:endParaRPr sz="1486">
              <a:latin typeface="LM Sans 10"/>
              <a:cs typeface="LM Sans 10"/>
            </a:endParaRPr>
          </a:p>
          <a:p>
            <a:pPr marL="394482" marR="396370" indent="-188747">
              <a:lnSpc>
                <a:spcPct val="114599"/>
              </a:lnSpc>
              <a:spcBef>
                <a:spcPts val="75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Perform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Use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test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constrain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20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440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1: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4557" y="2392539"/>
            <a:ext cx="1449618" cy="375411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56624">
              <a:spcBef>
                <a:spcPts val="1144"/>
              </a:spcBef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Test</a:t>
            </a:r>
            <a:r>
              <a:rPr sz="1486" spc="5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decisions: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3674" y="2520398"/>
            <a:ext cx="183184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Possible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graphs: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5968" y="2970729"/>
            <a:ext cx="2077870" cy="1150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03444" y="4370077"/>
            <a:ext cx="262931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observationally equivalent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graphs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36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8AFEB4-7006-2C4C-9A55-F3D55A212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931" y="2825892"/>
            <a:ext cx="1493371" cy="14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72804"/>
      </p:ext>
    </p:extLst>
  </p:cSld>
  <p:clrMapOvr>
    <a:masterClrMapping/>
  </p:clrMapOvr>
  <p:transition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01DD7-22CA-1740-B9B2-C62CD0B2F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Constraint </a:t>
            </a:r>
            <a:r>
              <a:rPr spc="-7" dirty="0"/>
              <a:t>Based </a:t>
            </a:r>
            <a:r>
              <a:rPr spc="-15" dirty="0"/>
              <a:t>Causal</a:t>
            </a:r>
            <a:r>
              <a:rPr spc="-22" dirty="0"/>
              <a:t> </a:t>
            </a:r>
            <a:r>
              <a:rPr spc="-7" dirty="0"/>
              <a:t>Discovery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00260"/>
            <a:ext cx="5259581" cy="1734337"/>
          </a:xfrm>
          <a:prstGeom prst="rect">
            <a:avLst/>
          </a:prstGeom>
        </p:spPr>
        <p:txBody>
          <a:bodyPr vert="horz" wrap="square" lIns="0" tIns="149114" rIns="0" bIns="0" rtlCol="0">
            <a:spAutoFit/>
          </a:bodyPr>
          <a:lstStyle/>
          <a:p>
            <a:pPr marL="18875">
              <a:spcBef>
                <a:spcPts val="117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Idea:</a:t>
            </a:r>
            <a:endParaRPr sz="1486">
              <a:latin typeface="LM Sans 10"/>
              <a:cs typeface="LM Sans 10"/>
            </a:endParaRPr>
          </a:p>
          <a:p>
            <a:pPr marL="394482" marR="396370" indent="-188747">
              <a:lnSpc>
                <a:spcPct val="114599"/>
              </a:lnSpc>
              <a:spcBef>
                <a:spcPts val="75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Perform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Use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test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constrain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20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440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2: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4558" y="2392539"/>
            <a:ext cx="1254259" cy="663759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56624">
              <a:spcBef>
                <a:spcPts val="1144"/>
              </a:spcBef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Test</a:t>
            </a:r>
            <a:r>
              <a:rPr sz="1486" spc="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decisions:</a:t>
            </a:r>
            <a:endParaRPr sz="1486" dirty="0">
              <a:latin typeface="Arial"/>
              <a:cs typeface="Arial"/>
            </a:endParaRPr>
          </a:p>
          <a:p>
            <a:pPr marL="432232" indent="-188747">
              <a:spcBef>
                <a:spcPts val="1003"/>
              </a:spcBef>
              <a:buFont typeface="DejaVu Sans"/>
              <a:buChar char="•"/>
              <a:tabLst>
                <a:tab pos="433175" algn="l"/>
              </a:tabLst>
            </a:pPr>
            <a:endParaRPr sz="1561" baseline="-11904" dirty="0">
              <a:latin typeface="LM Sans 8"/>
              <a:cs typeface="LM Sans 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3674" y="2520398"/>
            <a:ext cx="183184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Possible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graphs: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5968" y="2970719"/>
            <a:ext cx="2077870" cy="285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37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1D49B7-EE9F-1D4E-9953-45E3F428D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814623"/>
            <a:ext cx="1264526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71072"/>
      </p:ext>
    </p:extLst>
  </p:cSld>
  <p:clrMapOvr>
    <a:masterClrMapping/>
  </p:clrMapOvr>
  <p:transition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7F2FA1-4881-D042-9FB5-B8D4AE741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Constraint </a:t>
            </a:r>
            <a:r>
              <a:rPr spc="-7" dirty="0"/>
              <a:t>Based </a:t>
            </a:r>
            <a:r>
              <a:rPr spc="-15" dirty="0"/>
              <a:t>Causal</a:t>
            </a:r>
            <a:r>
              <a:rPr spc="-22" dirty="0"/>
              <a:t> </a:t>
            </a:r>
            <a:r>
              <a:rPr spc="-7" dirty="0"/>
              <a:t>Discovery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00260"/>
            <a:ext cx="5259581" cy="1734337"/>
          </a:xfrm>
          <a:prstGeom prst="rect">
            <a:avLst/>
          </a:prstGeom>
        </p:spPr>
        <p:txBody>
          <a:bodyPr vert="horz" wrap="square" lIns="0" tIns="149114" rIns="0" bIns="0" rtlCol="0">
            <a:spAutoFit/>
          </a:bodyPr>
          <a:lstStyle/>
          <a:p>
            <a:pPr marL="18875">
              <a:spcBef>
                <a:spcPts val="117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Idea:</a:t>
            </a:r>
            <a:endParaRPr sz="1486">
              <a:latin typeface="LM Sans 10"/>
              <a:cs typeface="LM Sans 10"/>
            </a:endParaRPr>
          </a:p>
          <a:p>
            <a:pPr marL="394482" marR="396370" indent="-188747">
              <a:lnSpc>
                <a:spcPct val="114599"/>
              </a:lnSpc>
              <a:spcBef>
                <a:spcPts val="75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Perform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Use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test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constrain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structure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20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440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2: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4558" y="2392539"/>
            <a:ext cx="1254259" cy="663759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56624">
              <a:spcBef>
                <a:spcPts val="1144"/>
              </a:spcBef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Test</a:t>
            </a:r>
            <a:r>
              <a:rPr sz="1486" spc="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decisions:</a:t>
            </a:r>
            <a:endParaRPr sz="1486" dirty="0">
              <a:latin typeface="Arial"/>
              <a:cs typeface="Arial"/>
            </a:endParaRPr>
          </a:p>
          <a:p>
            <a:pPr marL="432232" indent="-188747">
              <a:spcBef>
                <a:spcPts val="1003"/>
              </a:spcBef>
              <a:buFont typeface="DejaVu Sans"/>
              <a:buChar char="•"/>
              <a:tabLst>
                <a:tab pos="433175" algn="l"/>
              </a:tabLst>
            </a:pPr>
            <a:endParaRPr sz="1561" baseline="-11904" dirty="0">
              <a:latin typeface="LM Sans 8"/>
              <a:cs typeface="LM Sans 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3674" y="2520398"/>
            <a:ext cx="183184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Possible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graphs: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5968" y="2970719"/>
            <a:ext cx="2077870" cy="285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03444" y="3502250"/>
            <a:ext cx="262931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observationally equivalent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graphs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37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AEE80-48F4-EB4E-A93D-7B16B6503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814623"/>
            <a:ext cx="1264526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53496"/>
      </p:ext>
    </p:extLst>
  </p:cSld>
  <p:clrMapOvr>
    <a:masterClrMapping/>
  </p:clrMapOvr>
  <p:transition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2332035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Required</a:t>
            </a:r>
            <a:r>
              <a:rPr sz="1783" b="1" spc="-82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Assumptions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38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542710" cy="78460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Recall: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questions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cannot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answered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without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making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additional</a:t>
            </a:r>
            <a:r>
              <a:rPr sz="1486" spc="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assumptions.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C5688C-21FF-FA44-94DE-6E5C722E0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B0750A-E691-4847-9C98-C933EBA7E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90869"/>
      </p:ext>
    </p:extLst>
  </p:cSld>
  <p:clrMapOvr>
    <a:masterClrMapping/>
  </p:clrMapOvr>
  <p:transition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0905A8-19D3-2745-8F3C-F76183E5C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Required</a:t>
            </a:r>
            <a:r>
              <a:rPr spc="-82" dirty="0"/>
              <a:t> </a:t>
            </a:r>
            <a:r>
              <a:rPr spc="-7" dirty="0"/>
              <a:t>Assumptions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38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816400" cy="245486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Recall:</a:t>
            </a:r>
            <a:endParaRPr sz="1486" dirty="0">
              <a:latin typeface="LM Sans 10"/>
              <a:cs typeface="LM Sans 10"/>
            </a:endParaRPr>
          </a:p>
          <a:p>
            <a:pPr marL="18875" marR="280290">
              <a:lnSpc>
                <a:spcPct val="114599"/>
              </a:lnSpc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questions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cannot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answered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without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making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additional</a:t>
            </a:r>
            <a:r>
              <a:rPr sz="1486" spc="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assumptions.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 1: Existence of</a:t>
            </a:r>
            <a:r>
              <a:rPr sz="1486" b="1" spc="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SCM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generating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process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described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SCM.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This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implis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called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Markov</a:t>
            </a:r>
            <a:r>
              <a:rPr sz="1486" i="1" spc="-28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28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condition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401088">
              <a:spcBef>
                <a:spcPts val="409"/>
              </a:spcBef>
              <a:tabLst>
                <a:tab pos="2859523" algn="l"/>
                <a:tab pos="3298361" algn="l"/>
              </a:tabLst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d-separation 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 causal</a:t>
            </a:r>
            <a:r>
              <a:rPr sz="1486" spc="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	</a:t>
            </a:r>
            <a:r>
              <a:rPr sz="1486" i="1" spc="230" dirty="0">
                <a:solidFill>
                  <a:srgbClr val="22373A"/>
                </a:solidFill>
                <a:latin typeface="DejaVu Sans"/>
                <a:cs typeface="DejaVu Sans"/>
              </a:rPr>
              <a:t>⇒	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1992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 2:</a:t>
            </a:r>
            <a:r>
              <a:rPr sz="1486" b="1" spc="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Faithfulness</a:t>
            </a:r>
            <a:endParaRPr sz="1486" dirty="0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52" y="3158532"/>
            <a:ext cx="2246152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d-separation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308" y="3158533"/>
            <a:ext cx="5816400" cy="999016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401088">
              <a:spcBef>
                <a:spcPts val="141"/>
              </a:spcBef>
              <a:tabLst>
                <a:tab pos="2767981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</a:t>
            </a:r>
            <a:r>
              <a:rPr sz="1486" spc="12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	</a:t>
            </a:r>
            <a:r>
              <a:rPr sz="1486" i="1" spc="230" dirty="0">
                <a:solidFill>
                  <a:srgbClr val="22373A"/>
                </a:solidFill>
                <a:latin typeface="DejaVu Sans"/>
                <a:cs typeface="DejaVu Sans"/>
              </a:rPr>
              <a:t>⇒</a:t>
            </a:r>
            <a:endParaRPr sz="1486" dirty="0">
              <a:latin typeface="DejaVu Sans"/>
              <a:cs typeface="DejaVu Sans"/>
            </a:endParaRPr>
          </a:p>
          <a:p>
            <a:pPr marL="18875">
              <a:spcBef>
                <a:spcPts val="1992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 3: Causal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36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b="1" spc="-364" dirty="0">
                <a:solidFill>
                  <a:srgbClr val="22373A"/>
                </a:solidFill>
                <a:latin typeface="LM Sans 10"/>
                <a:cs typeface="LM Sans 10"/>
              </a:rPr>
              <a:t>  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sufficiency</a:t>
            </a:r>
            <a:endParaRPr sz="1486" dirty="0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There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no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unobserved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confounders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there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no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selection</a:t>
            </a:r>
            <a:r>
              <a:rPr sz="1486" spc="3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2909391"/>
      </p:ext>
    </p:extLst>
  </p:cSld>
  <p:clrMapOvr>
    <a:masterClrMapping/>
  </p:clrMapOvr>
  <p:transition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C39758-AE07-464F-A165-AC792EFB0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Required</a:t>
            </a:r>
            <a:r>
              <a:rPr spc="-82" dirty="0"/>
              <a:t> </a:t>
            </a:r>
            <a:r>
              <a:rPr spc="-7" dirty="0"/>
              <a:t>Assumptions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38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816400" cy="245486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Recall:</a:t>
            </a:r>
            <a:endParaRPr sz="1486" dirty="0">
              <a:latin typeface="LM Sans 10"/>
              <a:cs typeface="LM Sans 10"/>
            </a:endParaRPr>
          </a:p>
          <a:p>
            <a:pPr marL="18875" marR="280290">
              <a:lnSpc>
                <a:spcPct val="114599"/>
              </a:lnSpc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questions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cannot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answered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without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making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additional</a:t>
            </a:r>
            <a:r>
              <a:rPr sz="1486" spc="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assumptions.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 1: Existence of</a:t>
            </a:r>
            <a:r>
              <a:rPr sz="1486" b="1" spc="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SCM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generating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process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described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SCM.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This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implis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called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Markov</a:t>
            </a:r>
            <a:r>
              <a:rPr lang="en-US"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28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condition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401088">
              <a:spcBef>
                <a:spcPts val="409"/>
              </a:spcBef>
              <a:tabLst>
                <a:tab pos="2859523" algn="l"/>
                <a:tab pos="3298361" algn="l"/>
              </a:tabLst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d-separation 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 causal</a:t>
            </a:r>
            <a:r>
              <a:rPr sz="1486" spc="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	</a:t>
            </a:r>
            <a:r>
              <a:rPr sz="1486" i="1" spc="230" dirty="0">
                <a:solidFill>
                  <a:srgbClr val="22373A"/>
                </a:solidFill>
                <a:latin typeface="DejaVu Sans"/>
                <a:cs typeface="DejaVu Sans"/>
              </a:rPr>
              <a:t>⇒	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1992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 2:</a:t>
            </a:r>
            <a:r>
              <a:rPr sz="1486" b="1" spc="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Faithfulness</a:t>
            </a:r>
            <a:endParaRPr sz="1486" dirty="0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0352" y="3158532"/>
            <a:ext cx="2246152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d-separation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308" y="3158533"/>
            <a:ext cx="5816400" cy="999016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401088">
              <a:spcBef>
                <a:spcPts val="141"/>
              </a:spcBef>
              <a:tabLst>
                <a:tab pos="2767981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</a:t>
            </a:r>
            <a:r>
              <a:rPr sz="1486" spc="12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	</a:t>
            </a:r>
            <a:r>
              <a:rPr sz="1486" i="1" spc="230" dirty="0">
                <a:solidFill>
                  <a:srgbClr val="22373A"/>
                </a:solidFill>
                <a:latin typeface="DejaVu Sans"/>
                <a:cs typeface="DejaVu Sans"/>
              </a:rPr>
              <a:t>⇒</a:t>
            </a:r>
            <a:endParaRPr sz="1486" dirty="0">
              <a:latin typeface="DejaVu Sans"/>
              <a:cs typeface="DejaVu Sans"/>
            </a:endParaRPr>
          </a:p>
          <a:p>
            <a:pPr marL="18875">
              <a:spcBef>
                <a:spcPts val="1992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 3: Causal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36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sufficiency</a:t>
            </a:r>
            <a:endParaRPr sz="1486" dirty="0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There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no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unobserved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confounders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there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no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selection</a:t>
            </a:r>
            <a:r>
              <a:rPr sz="1486" spc="3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69579" y="4157549"/>
            <a:ext cx="4801858" cy="522595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265551" marR="7550" indent="-1247619">
              <a:lnSpc>
                <a:spcPct val="114599"/>
              </a:lnSpc>
              <a:spcBef>
                <a:spcPts val="149"/>
              </a:spcBef>
            </a:pPr>
            <a:r>
              <a:rPr sz="1486" spc="-59" dirty="0">
                <a:solidFill>
                  <a:srgbClr val="FF0000"/>
                </a:solidFill>
                <a:latin typeface="Arial"/>
                <a:cs typeface="Arial"/>
              </a:rPr>
              <a:t>Assumption </a:t>
            </a:r>
            <a:r>
              <a:rPr sz="1486" spc="-89" dirty="0">
                <a:solidFill>
                  <a:srgbClr val="FF0000"/>
                </a:solidFill>
                <a:latin typeface="Arial"/>
                <a:cs typeface="Arial"/>
              </a:rPr>
              <a:t>3 can </a:t>
            </a:r>
            <a:r>
              <a:rPr sz="1486" spc="-104" dirty="0">
                <a:solidFill>
                  <a:srgbClr val="FF0000"/>
                </a:solidFill>
                <a:latin typeface="Arial"/>
                <a:cs typeface="Arial"/>
              </a:rPr>
              <a:t>be </a:t>
            </a:r>
            <a:r>
              <a:rPr sz="1486" spc="-67" dirty="0">
                <a:solidFill>
                  <a:srgbClr val="FF0000"/>
                </a:solidFill>
                <a:latin typeface="Arial"/>
                <a:cs typeface="Arial"/>
              </a:rPr>
              <a:t>dropped </a:t>
            </a:r>
            <a:r>
              <a:rPr sz="1486" spc="15" dirty="0">
                <a:solidFill>
                  <a:srgbClr val="FF0000"/>
                </a:solidFill>
                <a:latin typeface="Arial"/>
                <a:cs typeface="Arial"/>
              </a:rPr>
              <a:t>(but </a:t>
            </a:r>
            <a:r>
              <a:rPr sz="1486" spc="-74" dirty="0">
                <a:solidFill>
                  <a:srgbClr val="FF0000"/>
                </a:solidFill>
                <a:latin typeface="Arial"/>
                <a:cs typeface="Arial"/>
              </a:rPr>
              <a:t>much </a:t>
            </a:r>
            <a:r>
              <a:rPr sz="1486" spc="-89" dirty="0">
                <a:solidFill>
                  <a:srgbClr val="FF0000"/>
                </a:solidFill>
                <a:latin typeface="Arial"/>
                <a:cs typeface="Arial"/>
              </a:rPr>
              <a:t>more </a:t>
            </a:r>
            <a:r>
              <a:rPr sz="1486" spc="-45" dirty="0">
                <a:solidFill>
                  <a:srgbClr val="FF0000"/>
                </a:solidFill>
                <a:latin typeface="Arial"/>
                <a:cs typeface="Arial"/>
              </a:rPr>
              <a:t>complicated)  </a:t>
            </a:r>
            <a:r>
              <a:rPr sz="1486" spc="-59" dirty="0">
                <a:solidFill>
                  <a:srgbClr val="FF0000"/>
                </a:solidFill>
                <a:latin typeface="Arial"/>
                <a:cs typeface="Arial"/>
              </a:rPr>
              <a:t>Assumption </a:t>
            </a:r>
            <a:r>
              <a:rPr sz="1486" spc="-89" dirty="0">
                <a:solidFill>
                  <a:srgbClr val="FF0000"/>
                </a:solidFill>
                <a:latin typeface="Arial"/>
                <a:cs typeface="Arial"/>
              </a:rPr>
              <a:t>2 can </a:t>
            </a:r>
            <a:r>
              <a:rPr sz="1486" spc="-104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1486" spc="-12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FF0000"/>
                </a:solidFill>
                <a:latin typeface="Arial"/>
                <a:cs typeface="Arial"/>
              </a:rPr>
              <a:t>relaxed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8229518"/>
      </p:ext>
    </p:extLst>
  </p:cSld>
  <p:clrMapOvr>
    <a:masterClrMapping/>
  </p:clrMapOvr>
  <p:transition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E4E4A-F3CC-864E-8D3F-054427A38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Some </a:t>
            </a:r>
            <a:r>
              <a:rPr spc="-15" dirty="0"/>
              <a:t>Famous</a:t>
            </a:r>
            <a:r>
              <a:rPr spc="-89" dirty="0"/>
              <a:t> </a:t>
            </a:r>
            <a:r>
              <a:rPr spc="-15" dirty="0"/>
              <a:t>Algorithms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39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4"/>
            <a:ext cx="5817346" cy="40413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SGS-Algorithm:</a:t>
            </a:r>
            <a:endParaRPr sz="1486" dirty="0">
              <a:latin typeface="LM Sans 10"/>
              <a:cs typeface="LM Sans 10"/>
            </a:endParaRPr>
          </a:p>
          <a:p>
            <a:pPr marL="18875" marR="210453">
              <a:lnSpc>
                <a:spcPct val="114599"/>
              </a:lnSpc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possible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(conditional)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statements,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use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constrain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discussed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486" spc="2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examples.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SGS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stands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pirtes,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lymour,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S</a:t>
            </a:r>
            <a:r>
              <a:rPr sz="1486" i="1" spc="-260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cheines.</a:t>
            </a:r>
            <a:endParaRPr sz="1486" dirty="0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 dirty="0">
              <a:latin typeface="Arial"/>
              <a:cs typeface="Arial"/>
            </a:endParaRPr>
          </a:p>
          <a:p>
            <a:pPr marL="18875">
              <a:spcBef>
                <a:spcPts val="7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PC-Algorithm: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Based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SGS-Algorithm,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but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using much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fewer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conditional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tests.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PC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stands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P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eter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Spirtes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</a:t>
            </a:r>
            <a:r>
              <a:rPr sz="1486" i="1" spc="-37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lark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Glymour.</a:t>
            </a:r>
            <a:endParaRPr sz="1486" dirty="0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 dirty="0">
              <a:latin typeface="Arial"/>
              <a:cs typeface="Arial"/>
            </a:endParaRPr>
          </a:p>
          <a:p>
            <a:pPr marL="18875"/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FCI-Algorithm:</a:t>
            </a:r>
            <a:endParaRPr sz="1486" dirty="0">
              <a:latin typeface="LM Sans 10"/>
              <a:cs typeface="LM Sans 10"/>
            </a:endParaRPr>
          </a:p>
          <a:p>
            <a:pPr marL="18875" marR="311433">
              <a:lnSpc>
                <a:spcPct val="114599"/>
              </a:lnSpc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Similar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PC-Algorithm,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but without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requiring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assumption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sufficiency,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i.e.,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allowing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hidden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confounders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selection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1003"/>
              </a:spcBef>
            </a:pP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FCI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stands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 </a:t>
            </a:r>
            <a:r>
              <a:rPr sz="1486" spc="-59" dirty="0" err="1">
                <a:solidFill>
                  <a:srgbClr val="22373A"/>
                </a:solidFill>
                <a:latin typeface="Arial"/>
                <a:cs typeface="Arial"/>
              </a:rPr>
              <a:t>ast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59" dirty="0">
                <a:solidFill>
                  <a:srgbClr val="22373A"/>
                </a:solidFill>
                <a:latin typeface="LM Sans 10"/>
                <a:cs typeface="LM Sans 10"/>
              </a:rPr>
              <a:t>c</a:t>
            </a:r>
            <a:r>
              <a:rPr lang="en-US" sz="1486" spc="-59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usal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nference.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5507251"/>
      </p:ext>
    </p:extLst>
  </p:cSld>
  <p:clrMapOvr>
    <a:masterClrMapping/>
  </p:clrMapOvr>
  <p:transition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7C9991-DB31-B949-BA00-2C4135ECD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30" dirty="0"/>
              <a:t>Two </a:t>
            </a:r>
            <a:r>
              <a:rPr spc="-7" dirty="0"/>
              <a:t>Main </a:t>
            </a:r>
            <a:r>
              <a:rPr spc="-15" dirty="0"/>
              <a:t>Approaches </a:t>
            </a:r>
            <a:r>
              <a:rPr spc="-7" dirty="0"/>
              <a:t>of </a:t>
            </a:r>
            <a:r>
              <a:rPr spc="-15" dirty="0"/>
              <a:t>Causal</a:t>
            </a:r>
            <a:r>
              <a:rPr spc="15" dirty="0"/>
              <a:t> </a:t>
            </a:r>
            <a:r>
              <a:rPr spc="-7" dirty="0"/>
              <a:t>Discovery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40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778650" cy="325656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Constraint-based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discovery: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Constrain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using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conditional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16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 dirty="0">
              <a:latin typeface="Arial"/>
              <a:cs typeface="Arial"/>
            </a:endParaRPr>
          </a:p>
          <a:p>
            <a:pPr marL="37749" algn="ctr">
              <a:spcBef>
                <a:spcPts val="409"/>
              </a:spcBef>
            </a:pPr>
            <a:r>
              <a:rPr lang="en-US" sz="1486" i="1" spc="230" dirty="0">
                <a:solidFill>
                  <a:srgbClr val="22373A"/>
                </a:solidFill>
                <a:latin typeface="DejaVu Sans"/>
                <a:cs typeface="DejaVu Sans"/>
              </a:rPr>
              <a:t>⇒ </a:t>
            </a:r>
            <a:r>
              <a:rPr lang="en-US" sz="1486" spc="-111" dirty="0">
                <a:solidFill>
                  <a:srgbClr val="22373A"/>
                </a:solidFill>
                <a:latin typeface="Arial"/>
                <a:cs typeface="Arial"/>
              </a:rPr>
              <a:t>discussed</a:t>
            </a:r>
            <a:endParaRPr lang="en-US" sz="1486" dirty="0">
              <a:latin typeface="Arial"/>
              <a:cs typeface="Arial"/>
            </a:endParaRPr>
          </a:p>
          <a:p>
            <a:pPr marL="18875">
              <a:spcBef>
                <a:spcPts val="1992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SCM-based causal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discovery:</a:t>
            </a:r>
            <a:endParaRPr sz="1486" dirty="0">
              <a:latin typeface="LM Sans 10"/>
              <a:cs typeface="LM Sans 10"/>
            </a:endParaRPr>
          </a:p>
          <a:p>
            <a:pPr marL="18875" marR="248203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Make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assumption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functional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(e.g.,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non-linear)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noise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distributions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(e.g.,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Gaussian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non-Gaussian)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generating</a:t>
            </a:r>
            <a:r>
              <a:rPr sz="1486" spc="18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SCM.</a:t>
            </a:r>
            <a:endParaRPr sz="1486" dirty="0">
              <a:latin typeface="Arial"/>
              <a:cs typeface="Arial"/>
            </a:endParaRPr>
          </a:p>
          <a:p>
            <a:pPr marL="18875" marR="231216">
              <a:lnSpc>
                <a:spcPct val="114599"/>
              </a:lnSpc>
              <a:spcBef>
                <a:spcPts val="736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Generically,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model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52" dirty="0">
                <a:solidFill>
                  <a:srgbClr val="22373A"/>
                </a:solidFill>
                <a:latin typeface="Arial"/>
                <a:cs typeface="Arial"/>
              </a:rPr>
              <a:t>fit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one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direction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only.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This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allows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identify 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direction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influence.</a:t>
            </a:r>
            <a:endParaRPr lang="en-US" sz="1486" spc="-59" dirty="0">
              <a:solidFill>
                <a:srgbClr val="22373A"/>
              </a:solidFill>
              <a:latin typeface="Arial"/>
              <a:cs typeface="Arial"/>
            </a:endParaRPr>
          </a:p>
          <a:p>
            <a:pPr marL="38692" algn="ctr">
              <a:spcBef>
                <a:spcPts val="409"/>
              </a:spcBef>
            </a:pPr>
            <a:r>
              <a:rPr lang="en-US" sz="1486" i="1" spc="230" dirty="0">
                <a:solidFill>
                  <a:srgbClr val="22373A"/>
                </a:solidFill>
                <a:latin typeface="DejaVu Sans"/>
                <a:cs typeface="DejaVu Sans"/>
              </a:rPr>
              <a:t>⇒ </a:t>
            </a:r>
            <a:r>
              <a:rPr lang="en-US"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lang="en-US" sz="1486" spc="-111" dirty="0">
                <a:solidFill>
                  <a:srgbClr val="22373A"/>
                </a:solidFill>
                <a:latin typeface="Arial"/>
                <a:cs typeface="Arial"/>
              </a:rPr>
              <a:t>discussed</a:t>
            </a:r>
            <a:endParaRPr lang="en-US"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878764"/>
      </p:ext>
    </p:extLst>
  </p:cSld>
  <p:clrMapOvr>
    <a:masterClrMapping/>
  </p:clrMapOvr>
  <p:transition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3358847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Discovery in Time</a:t>
            </a:r>
            <a:r>
              <a:rPr sz="1783" b="1" spc="-45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Series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3021" y="1284988"/>
            <a:ext cx="519069" cy="2835757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113248">
              <a:spcBef>
                <a:spcPts val="178"/>
              </a:spcBef>
            </a:pPr>
            <a:r>
              <a:rPr sz="3121" i="1" spc="122" baseline="-27777" dirty="0">
                <a:latin typeface="Liberation Serif"/>
                <a:cs typeface="Liberation Serif"/>
              </a:rPr>
              <a:t>X</a:t>
            </a:r>
            <a:r>
              <a:rPr sz="1263" spc="82" dirty="0">
                <a:latin typeface="Liberation Serif"/>
                <a:cs typeface="Liberation Serif"/>
              </a:rPr>
              <a:t>1</a:t>
            </a:r>
            <a:endParaRPr sz="1263">
              <a:latin typeface="Liberation Serif"/>
              <a:cs typeface="Liberation Serif"/>
            </a:endParaRPr>
          </a:p>
          <a:p>
            <a:pPr>
              <a:lnSpc>
                <a:spcPct val="100000"/>
              </a:lnSpc>
            </a:pPr>
            <a:endParaRPr sz="3344">
              <a:latin typeface="Liberation Serif"/>
              <a:cs typeface="Liberation Serif"/>
            </a:endParaRPr>
          </a:p>
          <a:p>
            <a:pPr marL="113248"/>
            <a:r>
              <a:rPr sz="3121" i="1" spc="122" baseline="-27777" dirty="0">
                <a:latin typeface="Liberation Serif"/>
                <a:cs typeface="Liberation Serif"/>
              </a:rPr>
              <a:t>X</a:t>
            </a:r>
            <a:r>
              <a:rPr sz="1263" spc="82" dirty="0">
                <a:latin typeface="Liberation Serif"/>
                <a:cs typeface="Liberation Serif"/>
              </a:rPr>
              <a:t>2</a:t>
            </a:r>
            <a:endParaRPr sz="1263">
              <a:latin typeface="Liberation Serif"/>
              <a:cs typeface="Liberation Serif"/>
            </a:endParaRPr>
          </a:p>
          <a:p>
            <a:pPr>
              <a:spcBef>
                <a:spcPts val="7"/>
              </a:spcBef>
            </a:pPr>
            <a:endParaRPr sz="3418">
              <a:latin typeface="Liberation Serif"/>
              <a:cs typeface="Liberation Serif"/>
            </a:endParaRPr>
          </a:p>
          <a:p>
            <a:pPr marL="159490"/>
            <a:r>
              <a:rPr sz="3121" i="1" spc="122" baseline="-27777" dirty="0">
                <a:latin typeface="Liberation Serif"/>
                <a:cs typeface="Liberation Serif"/>
              </a:rPr>
              <a:t>X</a:t>
            </a:r>
            <a:r>
              <a:rPr sz="1263" spc="82" dirty="0">
                <a:latin typeface="Liberation Serif"/>
                <a:cs typeface="Liberation Serif"/>
              </a:rPr>
              <a:t>3</a:t>
            </a:r>
            <a:endParaRPr sz="1263">
              <a:latin typeface="Liberation Serif"/>
              <a:cs typeface="Liberation Serif"/>
            </a:endParaRPr>
          </a:p>
          <a:p>
            <a:pPr>
              <a:spcBef>
                <a:spcPts val="22"/>
              </a:spcBef>
            </a:pPr>
            <a:endParaRPr sz="3195">
              <a:latin typeface="Liberation Serif"/>
              <a:cs typeface="Liberation Serif"/>
            </a:endParaRPr>
          </a:p>
          <a:p>
            <a:pPr marL="159490"/>
            <a:r>
              <a:rPr sz="3121" i="1" spc="22" baseline="-27777" dirty="0">
                <a:latin typeface="Liberation Serif"/>
                <a:cs typeface="Liberation Serif"/>
              </a:rPr>
              <a:t>X</a:t>
            </a:r>
            <a:r>
              <a:rPr sz="3121" i="1" spc="-602" baseline="-27777" dirty="0">
                <a:latin typeface="Liberation Serif"/>
                <a:cs typeface="Liberation Serif"/>
              </a:rPr>
              <a:t> </a:t>
            </a:r>
            <a:r>
              <a:rPr sz="1263" dirty="0">
                <a:latin typeface="Liberation Serif"/>
                <a:cs typeface="Liberation Serif"/>
              </a:rPr>
              <a:t>4</a:t>
            </a:r>
            <a:endParaRPr sz="1263">
              <a:latin typeface="Liberation Serif"/>
              <a:cs typeface="Liberation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54234" y="1241569"/>
            <a:ext cx="3965686" cy="3416417"/>
            <a:chOff x="1216553" y="835377"/>
            <a:chExt cx="2668270" cy="2298700"/>
          </a:xfrm>
        </p:grpSpPr>
        <p:sp>
          <p:nvSpPr>
            <p:cNvPr id="5" name="object 5"/>
            <p:cNvSpPr/>
            <p:nvPr/>
          </p:nvSpPr>
          <p:spPr>
            <a:xfrm>
              <a:off x="1216553" y="835377"/>
              <a:ext cx="2667984" cy="20667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54906" y="3068985"/>
              <a:ext cx="64775" cy="647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54906" y="2963820"/>
              <a:ext cx="64775" cy="647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54906" y="2858656"/>
              <a:ext cx="64775" cy="655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737DDA-0FDD-0948-BF2E-7046CDA36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21142CA-F48B-214B-8CCF-9F766DAC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13268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7">
            <a:extLst>
              <a:ext uri="{FF2B5EF4-FFF2-40B4-BE49-F238E27FC236}">
                <a16:creationId xmlns:a16="http://schemas.microsoft.com/office/drawing/2014/main" id="{8F1E3F44-CABA-E14D-99B4-B0F82F2C8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24578" name="Picture 1">
            <a:extLst>
              <a:ext uri="{FF2B5EF4-FFF2-40B4-BE49-F238E27FC236}">
                <a16:creationId xmlns:a16="http://schemas.microsoft.com/office/drawing/2014/main" id="{0F551B36-61E1-374B-BA41-E5BA16F44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01650"/>
            <a:ext cx="63246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3358847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Discovery in Time</a:t>
            </a:r>
            <a:r>
              <a:rPr sz="1783" b="1" spc="-45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Series</a:t>
            </a:r>
            <a:endParaRPr sz="1783">
              <a:latin typeface="LM Sans 10"/>
              <a:cs typeface="LM Sans 1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69667" y="1451103"/>
            <a:ext cx="2822791" cy="2656689"/>
            <a:chOff x="1159653" y="976359"/>
            <a:chExt cx="1899285" cy="1787525"/>
          </a:xfrm>
        </p:grpSpPr>
        <p:sp>
          <p:nvSpPr>
            <p:cNvPr id="4" name="object 4"/>
            <p:cNvSpPr/>
            <p:nvPr/>
          </p:nvSpPr>
          <p:spPr>
            <a:xfrm>
              <a:off x="2134077" y="976359"/>
              <a:ext cx="162319" cy="1607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74300" y="978645"/>
              <a:ext cx="162319" cy="1592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34840" y="1529617"/>
              <a:ext cx="161557" cy="16003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75824" y="1529617"/>
              <a:ext cx="160795" cy="16003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8543" y="1686602"/>
              <a:ext cx="920750" cy="267335"/>
            </a:xfrm>
            <a:custGeom>
              <a:avLst/>
              <a:gdLst/>
              <a:ahLst/>
              <a:cxnLst/>
              <a:rect l="l" t="t" r="r" b="b"/>
              <a:pathLst>
                <a:path w="920750" h="267335">
                  <a:moveTo>
                    <a:pt x="0" y="266722"/>
                  </a:moveTo>
                  <a:lnTo>
                    <a:pt x="920572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78447" y="1662978"/>
              <a:ext cx="80645" cy="48895"/>
            </a:xfrm>
            <a:custGeom>
              <a:avLst/>
              <a:gdLst/>
              <a:ahLst/>
              <a:cxnLst/>
              <a:rect l="l" t="t" r="r" b="b"/>
              <a:pathLst>
                <a:path w="80644" h="48894">
                  <a:moveTo>
                    <a:pt x="0" y="0"/>
                  </a:moveTo>
                  <a:lnTo>
                    <a:pt x="14479" y="48772"/>
                  </a:lnTo>
                  <a:lnTo>
                    <a:pt x="80016" y="3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96141" y="1529617"/>
              <a:ext cx="161557" cy="1600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4840" y="2072968"/>
              <a:ext cx="161557" cy="16155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75824" y="2072206"/>
              <a:ext cx="160795" cy="1623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96141" y="2072206"/>
              <a:ext cx="161557" cy="1623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13758" y="1688888"/>
              <a:ext cx="1336675" cy="408305"/>
            </a:xfrm>
            <a:custGeom>
              <a:avLst/>
              <a:gdLst/>
              <a:ahLst/>
              <a:cxnLst/>
              <a:rect l="l" t="t" r="r" b="b"/>
              <a:pathLst>
                <a:path w="1336675" h="408305">
                  <a:moveTo>
                    <a:pt x="0" y="407703"/>
                  </a:moveTo>
                  <a:lnTo>
                    <a:pt x="1336659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39748" y="1665264"/>
              <a:ext cx="80645" cy="48895"/>
            </a:xfrm>
            <a:custGeom>
              <a:avLst/>
              <a:gdLst/>
              <a:ahLst/>
              <a:cxnLst/>
              <a:rect l="l" t="t" r="r" b="b"/>
              <a:pathLst>
                <a:path w="80644" h="48894">
                  <a:moveTo>
                    <a:pt x="0" y="0"/>
                  </a:moveTo>
                  <a:lnTo>
                    <a:pt x="14479" y="48772"/>
                  </a:lnTo>
                  <a:lnTo>
                    <a:pt x="80016" y="2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13758" y="1155444"/>
              <a:ext cx="584835" cy="398145"/>
            </a:xfrm>
            <a:custGeom>
              <a:avLst/>
              <a:gdLst/>
              <a:ahLst/>
              <a:cxnLst/>
              <a:rect l="l" t="t" r="r" b="b"/>
              <a:pathLst>
                <a:path w="584835" h="398144">
                  <a:moveTo>
                    <a:pt x="0" y="397797"/>
                  </a:moveTo>
                  <a:lnTo>
                    <a:pt x="584502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81495" y="1114292"/>
              <a:ext cx="77470" cy="64135"/>
            </a:xfrm>
            <a:custGeom>
              <a:avLst/>
              <a:gdLst/>
              <a:ahLst/>
              <a:cxnLst/>
              <a:rect l="l" t="t" r="r" b="b"/>
              <a:pathLst>
                <a:path w="77469" h="64134">
                  <a:moveTo>
                    <a:pt x="76968" y="0"/>
                  </a:moveTo>
                  <a:lnTo>
                    <a:pt x="0" y="22099"/>
                  </a:lnTo>
                  <a:lnTo>
                    <a:pt x="28196" y="64013"/>
                  </a:lnTo>
                  <a:lnTo>
                    <a:pt x="7696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95379" y="978645"/>
              <a:ext cx="160795" cy="15927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72773" y="1155444"/>
              <a:ext cx="586105" cy="397510"/>
            </a:xfrm>
            <a:custGeom>
              <a:avLst/>
              <a:gdLst/>
              <a:ahLst/>
              <a:cxnLst/>
              <a:rect l="l" t="t" r="r" b="b"/>
              <a:pathLst>
                <a:path w="586105" h="397509">
                  <a:moveTo>
                    <a:pt x="0" y="397035"/>
                  </a:moveTo>
                  <a:lnTo>
                    <a:pt x="586026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42034" y="1115054"/>
              <a:ext cx="77470" cy="63500"/>
            </a:xfrm>
            <a:custGeom>
              <a:avLst/>
              <a:gdLst/>
              <a:ahLst/>
              <a:cxnLst/>
              <a:rect l="l" t="t" r="r" b="b"/>
              <a:pathLst>
                <a:path w="77469" h="63500">
                  <a:moveTo>
                    <a:pt x="76968" y="0"/>
                  </a:moveTo>
                  <a:lnTo>
                    <a:pt x="0" y="21337"/>
                  </a:lnTo>
                  <a:lnTo>
                    <a:pt x="28196" y="63251"/>
                  </a:lnTo>
                  <a:lnTo>
                    <a:pt x="7696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83784" y="1690412"/>
              <a:ext cx="147320" cy="49530"/>
            </a:xfrm>
            <a:custGeom>
              <a:avLst/>
              <a:gdLst/>
              <a:ahLst/>
              <a:cxnLst/>
              <a:rect l="l" t="t" r="r" b="b"/>
              <a:pathLst>
                <a:path w="147319" h="49530">
                  <a:moveTo>
                    <a:pt x="0" y="49534"/>
                  </a:moveTo>
                  <a:lnTo>
                    <a:pt x="147078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05712" y="1584490"/>
              <a:ext cx="93980" cy="131445"/>
            </a:xfrm>
            <a:custGeom>
              <a:avLst/>
              <a:gdLst/>
              <a:ahLst/>
              <a:cxnLst/>
              <a:rect l="l" t="t" r="r" b="b"/>
              <a:pathLst>
                <a:path w="93980" h="131444">
                  <a:moveTo>
                    <a:pt x="76200" y="25146"/>
                  </a:moveTo>
                  <a:lnTo>
                    <a:pt x="0" y="0"/>
                  </a:lnTo>
                  <a:lnTo>
                    <a:pt x="0" y="50292"/>
                  </a:lnTo>
                  <a:lnTo>
                    <a:pt x="76200" y="25146"/>
                  </a:lnTo>
                  <a:close/>
                </a:path>
                <a:path w="93980" h="131444">
                  <a:moveTo>
                    <a:pt x="93726" y="83070"/>
                  </a:moveTo>
                  <a:lnTo>
                    <a:pt x="13716" y="83070"/>
                  </a:lnTo>
                  <a:lnTo>
                    <a:pt x="29718" y="131076"/>
                  </a:lnTo>
                  <a:lnTo>
                    <a:pt x="93726" y="8307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11219" y="1147061"/>
              <a:ext cx="122555" cy="60325"/>
            </a:xfrm>
            <a:custGeom>
              <a:avLst/>
              <a:gdLst/>
              <a:ahLst/>
              <a:cxnLst/>
              <a:rect l="l" t="t" r="r" b="b"/>
              <a:pathLst>
                <a:path w="122555" h="60325">
                  <a:moveTo>
                    <a:pt x="0" y="60203"/>
                  </a:moveTo>
                  <a:lnTo>
                    <a:pt x="121930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17142" y="1032001"/>
              <a:ext cx="1579245" cy="603885"/>
            </a:xfrm>
            <a:custGeom>
              <a:avLst/>
              <a:gdLst/>
              <a:ahLst/>
              <a:cxnLst/>
              <a:rect l="l" t="t" r="r" b="b"/>
              <a:pathLst>
                <a:path w="1579245" h="603885">
                  <a:moveTo>
                    <a:pt x="75438" y="28194"/>
                  </a:moveTo>
                  <a:lnTo>
                    <a:pt x="0" y="3048"/>
                  </a:lnTo>
                  <a:lnTo>
                    <a:pt x="0" y="53340"/>
                  </a:lnTo>
                  <a:lnTo>
                    <a:pt x="75438" y="28194"/>
                  </a:lnTo>
                  <a:close/>
                </a:path>
                <a:path w="1579245" h="603885">
                  <a:moveTo>
                    <a:pt x="81534" y="83058"/>
                  </a:moveTo>
                  <a:lnTo>
                    <a:pt x="2286" y="93726"/>
                  </a:lnTo>
                  <a:lnTo>
                    <a:pt x="24384" y="139446"/>
                  </a:lnTo>
                  <a:lnTo>
                    <a:pt x="81534" y="83058"/>
                  </a:lnTo>
                  <a:close/>
                </a:path>
                <a:path w="1579245" h="603885">
                  <a:moveTo>
                    <a:pt x="817689" y="577634"/>
                  </a:moveTo>
                  <a:lnTo>
                    <a:pt x="742251" y="552488"/>
                  </a:lnTo>
                  <a:lnTo>
                    <a:pt x="742251" y="602780"/>
                  </a:lnTo>
                  <a:lnTo>
                    <a:pt x="817689" y="577634"/>
                  </a:lnTo>
                  <a:close/>
                </a:path>
                <a:path w="1579245" h="603885">
                  <a:moveTo>
                    <a:pt x="817689" y="25908"/>
                  </a:moveTo>
                  <a:lnTo>
                    <a:pt x="741489" y="0"/>
                  </a:lnTo>
                  <a:lnTo>
                    <a:pt x="741489" y="51054"/>
                  </a:lnTo>
                  <a:lnTo>
                    <a:pt x="817689" y="25908"/>
                  </a:lnTo>
                  <a:close/>
                </a:path>
                <a:path w="1579245" h="603885">
                  <a:moveTo>
                    <a:pt x="1578229" y="25908"/>
                  </a:moveTo>
                  <a:lnTo>
                    <a:pt x="1502791" y="762"/>
                  </a:lnTo>
                  <a:lnTo>
                    <a:pt x="1502791" y="51054"/>
                  </a:lnTo>
                  <a:lnTo>
                    <a:pt x="1578229" y="25908"/>
                  </a:lnTo>
                  <a:close/>
                </a:path>
                <a:path w="1579245" h="603885">
                  <a:moveTo>
                    <a:pt x="1578991" y="578396"/>
                  </a:moveTo>
                  <a:lnTo>
                    <a:pt x="1502791" y="553250"/>
                  </a:lnTo>
                  <a:lnTo>
                    <a:pt x="1502791" y="603542"/>
                  </a:lnTo>
                  <a:lnTo>
                    <a:pt x="1578991" y="578396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35602" y="2601840"/>
              <a:ext cx="161557" cy="16155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59395" y="2657471"/>
              <a:ext cx="76200" cy="50800"/>
            </a:xfrm>
            <a:custGeom>
              <a:avLst/>
              <a:gdLst/>
              <a:ahLst/>
              <a:cxnLst/>
              <a:rect l="l" t="t" r="r" b="b"/>
              <a:pathLst>
                <a:path w="76200" h="50800">
                  <a:moveTo>
                    <a:pt x="0" y="0"/>
                  </a:moveTo>
                  <a:lnTo>
                    <a:pt x="0" y="50296"/>
                  </a:lnTo>
                  <a:lnTo>
                    <a:pt x="76206" y="25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75824" y="2601840"/>
              <a:ext cx="161557" cy="16155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07239" y="2666616"/>
              <a:ext cx="75565" cy="51435"/>
            </a:xfrm>
            <a:custGeom>
              <a:avLst/>
              <a:gdLst/>
              <a:ahLst/>
              <a:cxnLst/>
              <a:rect l="l" t="t" r="r" b="b"/>
              <a:pathLst>
                <a:path w="75565" h="51435">
                  <a:moveTo>
                    <a:pt x="0" y="0"/>
                  </a:moveTo>
                  <a:lnTo>
                    <a:pt x="0" y="51058"/>
                  </a:lnTo>
                  <a:lnTo>
                    <a:pt x="75444" y="25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06646" y="2485245"/>
              <a:ext cx="135255" cy="97790"/>
            </a:xfrm>
            <a:custGeom>
              <a:avLst/>
              <a:gdLst/>
              <a:ahLst/>
              <a:cxnLst/>
              <a:rect l="l" t="t" r="r" b="b"/>
              <a:pathLst>
                <a:path w="135255" h="97789">
                  <a:moveTo>
                    <a:pt x="0" y="0"/>
                  </a:moveTo>
                  <a:lnTo>
                    <a:pt x="134885" y="97544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24004" y="2560689"/>
              <a:ext cx="76200" cy="64769"/>
            </a:xfrm>
            <a:custGeom>
              <a:avLst/>
              <a:gdLst/>
              <a:ahLst/>
              <a:cxnLst/>
              <a:rect l="l" t="t" r="r" b="b"/>
              <a:pathLst>
                <a:path w="76200" h="64769">
                  <a:moveTo>
                    <a:pt x="29720" y="0"/>
                  </a:moveTo>
                  <a:lnTo>
                    <a:pt x="0" y="41151"/>
                  </a:lnTo>
                  <a:lnTo>
                    <a:pt x="76206" y="64775"/>
                  </a:lnTo>
                  <a:lnTo>
                    <a:pt x="2972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13758" y="2211664"/>
              <a:ext cx="584835" cy="375285"/>
            </a:xfrm>
            <a:custGeom>
              <a:avLst/>
              <a:gdLst/>
              <a:ahLst/>
              <a:cxnLst/>
              <a:rect l="l" t="t" r="r" b="b"/>
              <a:pathLst>
                <a:path w="584835" h="375285">
                  <a:moveTo>
                    <a:pt x="0" y="0"/>
                  </a:moveTo>
                  <a:lnTo>
                    <a:pt x="584502" y="374935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96903" y="2601840"/>
              <a:ext cx="161557" cy="16155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20697" y="2658233"/>
              <a:ext cx="76200" cy="50800"/>
            </a:xfrm>
            <a:custGeom>
              <a:avLst/>
              <a:gdLst/>
              <a:ahLst/>
              <a:cxnLst/>
              <a:rect l="l" t="t" r="r" b="b"/>
              <a:pathLst>
                <a:path w="76200" h="50800">
                  <a:moveTo>
                    <a:pt x="0" y="0"/>
                  </a:moveTo>
                  <a:lnTo>
                    <a:pt x="0" y="50296"/>
                  </a:lnTo>
                  <a:lnTo>
                    <a:pt x="76206" y="25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363021" y="2090273"/>
            <a:ext cx="4250702" cy="2000977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113248">
              <a:spcBef>
                <a:spcPts val="178"/>
              </a:spcBef>
              <a:tabLst>
                <a:tab pos="765369" algn="l"/>
                <a:tab pos="1055098" algn="l"/>
                <a:tab pos="1897855" algn="l"/>
                <a:tab pos="2182864" algn="l"/>
                <a:tab pos="3029396" algn="l"/>
                <a:tab pos="3314404" algn="l"/>
                <a:tab pos="4154330" algn="l"/>
              </a:tabLst>
            </a:pPr>
            <a:r>
              <a:rPr sz="3121" i="1" spc="122" baseline="-27777" dirty="0">
                <a:latin typeface="Liberation Serif"/>
                <a:cs typeface="Liberation Serif"/>
              </a:rPr>
              <a:t>X</a:t>
            </a:r>
            <a:r>
              <a:rPr sz="1263" spc="82" dirty="0">
                <a:latin typeface="Liberation Serif"/>
                <a:cs typeface="Liberation Serif"/>
              </a:rPr>
              <a:t>2  </a:t>
            </a:r>
            <a:r>
              <a:rPr sz="1263" spc="119" dirty="0">
                <a:latin typeface="Liberation Serif"/>
                <a:cs typeface="Liberation Serif"/>
              </a:rPr>
              <a:t> </a:t>
            </a:r>
            <a:r>
              <a:rPr sz="1263" u="heavy" spc="-7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spc="-7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spc="-7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spc="-7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	</a:t>
            </a:r>
            <a:endParaRPr sz="1263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3418">
              <a:latin typeface="Times New Roman"/>
              <a:cs typeface="Times New Roman"/>
            </a:endParaRPr>
          </a:p>
          <a:p>
            <a:pPr marL="159490">
              <a:spcBef>
                <a:spcPts val="7"/>
              </a:spcBef>
            </a:pPr>
            <a:r>
              <a:rPr sz="3121" i="1" spc="122" baseline="-27777" dirty="0">
                <a:latin typeface="Liberation Serif"/>
                <a:cs typeface="Liberation Serif"/>
              </a:rPr>
              <a:t>X</a:t>
            </a:r>
            <a:r>
              <a:rPr sz="1263" spc="82" dirty="0">
                <a:latin typeface="Liberation Serif"/>
                <a:cs typeface="Liberation Serif"/>
              </a:rPr>
              <a:t>3</a:t>
            </a:r>
            <a:endParaRPr sz="1263">
              <a:latin typeface="Liberation Serif"/>
              <a:cs typeface="Liberation Serif"/>
            </a:endParaRPr>
          </a:p>
          <a:p>
            <a:pPr>
              <a:spcBef>
                <a:spcPts val="15"/>
              </a:spcBef>
            </a:pPr>
            <a:endParaRPr sz="3195">
              <a:latin typeface="Liberation Serif"/>
              <a:cs typeface="Liberation Serif"/>
            </a:endParaRPr>
          </a:p>
          <a:p>
            <a:pPr marL="159490">
              <a:tabLst>
                <a:tab pos="768202" algn="l"/>
                <a:tab pos="1055098" algn="l"/>
                <a:tab pos="1898799" algn="l"/>
                <a:tab pos="2178145" algn="l"/>
                <a:tab pos="3030340" algn="l"/>
                <a:tab pos="3315348" algn="l"/>
                <a:tab pos="4156218" algn="l"/>
              </a:tabLst>
            </a:pPr>
            <a:r>
              <a:rPr sz="3121" i="1" spc="22" baseline="-27777" dirty="0">
                <a:latin typeface="Liberation Serif"/>
                <a:cs typeface="Liberation Serif"/>
              </a:rPr>
              <a:t>X</a:t>
            </a:r>
            <a:r>
              <a:rPr sz="3121" i="1" spc="-602" baseline="-27777" dirty="0">
                <a:latin typeface="Liberation Serif"/>
                <a:cs typeface="Liberation Serif"/>
              </a:rPr>
              <a:t> </a:t>
            </a:r>
            <a:r>
              <a:rPr sz="1263" dirty="0">
                <a:latin typeface="Liberation Serif"/>
                <a:cs typeface="Liberation Serif"/>
              </a:rPr>
              <a:t>4 </a:t>
            </a:r>
            <a:r>
              <a:rPr sz="1263" spc="-45" dirty="0">
                <a:latin typeface="Liberation Serif"/>
                <a:cs typeface="Liberation Serif"/>
              </a:rPr>
              <a:t> 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endParaRPr sz="1263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23131" y="964460"/>
            <a:ext cx="98151" cy="277338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</a:pPr>
            <a:r>
              <a:rPr sz="1635" i="1" spc="7" dirty="0">
                <a:latin typeface="Liberation Serif"/>
                <a:cs typeface="Liberation Serif"/>
              </a:rPr>
              <a:t>t</a:t>
            </a:r>
            <a:endParaRPr sz="1635">
              <a:latin typeface="Liberation Serif"/>
              <a:cs typeface="Liberation Serif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239744" y="1487346"/>
            <a:ext cx="2578356" cy="2621769"/>
            <a:chOff x="2081495" y="1000745"/>
            <a:chExt cx="1734820" cy="1764030"/>
          </a:xfrm>
        </p:grpSpPr>
        <p:sp>
          <p:nvSpPr>
            <p:cNvPr id="37" name="object 37"/>
            <p:cNvSpPr/>
            <p:nvPr/>
          </p:nvSpPr>
          <p:spPr>
            <a:xfrm>
              <a:off x="2081495" y="2562975"/>
              <a:ext cx="78105" cy="62865"/>
            </a:xfrm>
            <a:custGeom>
              <a:avLst/>
              <a:gdLst/>
              <a:ahLst/>
              <a:cxnLst/>
              <a:rect l="l" t="t" r="r" b="b"/>
              <a:pathLst>
                <a:path w="78105" h="62864">
                  <a:moveTo>
                    <a:pt x="27434" y="0"/>
                  </a:moveTo>
                  <a:lnTo>
                    <a:pt x="0" y="42675"/>
                  </a:lnTo>
                  <a:lnTo>
                    <a:pt x="77730" y="62489"/>
                  </a:lnTo>
                  <a:lnTo>
                    <a:pt x="2743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72773" y="2210902"/>
              <a:ext cx="587375" cy="375920"/>
            </a:xfrm>
            <a:custGeom>
              <a:avLst/>
              <a:gdLst/>
              <a:ahLst/>
              <a:cxnLst/>
              <a:rect l="l" t="t" r="r" b="b"/>
              <a:pathLst>
                <a:path w="587375" h="375919">
                  <a:moveTo>
                    <a:pt x="0" y="0"/>
                  </a:moveTo>
                  <a:lnTo>
                    <a:pt x="586788" y="375697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42797" y="2562975"/>
              <a:ext cx="78105" cy="62865"/>
            </a:xfrm>
            <a:custGeom>
              <a:avLst/>
              <a:gdLst/>
              <a:ahLst/>
              <a:cxnLst/>
              <a:rect l="l" t="t" r="r" b="b"/>
              <a:pathLst>
                <a:path w="78105" h="62864">
                  <a:moveTo>
                    <a:pt x="27434" y="0"/>
                  </a:moveTo>
                  <a:lnTo>
                    <a:pt x="0" y="42675"/>
                  </a:lnTo>
                  <a:lnTo>
                    <a:pt x="77730" y="62489"/>
                  </a:lnTo>
                  <a:lnTo>
                    <a:pt x="2743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652870" y="1000745"/>
              <a:ext cx="160795" cy="15927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653632" y="1530379"/>
              <a:ext cx="161557" cy="16003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34074" y="1156206"/>
              <a:ext cx="583565" cy="397510"/>
            </a:xfrm>
            <a:custGeom>
              <a:avLst/>
              <a:gdLst/>
              <a:ahLst/>
              <a:cxnLst/>
              <a:rect l="l" t="t" r="r" b="b"/>
              <a:pathLst>
                <a:path w="583564" h="397509">
                  <a:moveTo>
                    <a:pt x="0" y="397035"/>
                  </a:moveTo>
                  <a:lnTo>
                    <a:pt x="582978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77425" y="1033525"/>
              <a:ext cx="99060" cy="603250"/>
            </a:xfrm>
            <a:custGeom>
              <a:avLst/>
              <a:gdLst/>
              <a:ahLst/>
              <a:cxnLst/>
              <a:rect l="l" t="t" r="r" b="b"/>
              <a:pathLst>
                <a:path w="99060" h="603250">
                  <a:moveTo>
                    <a:pt x="75438" y="25146"/>
                  </a:moveTo>
                  <a:lnTo>
                    <a:pt x="0" y="0"/>
                  </a:lnTo>
                  <a:lnTo>
                    <a:pt x="0" y="50292"/>
                  </a:lnTo>
                  <a:lnTo>
                    <a:pt x="75438" y="25146"/>
                  </a:lnTo>
                  <a:close/>
                </a:path>
                <a:path w="99060" h="603250">
                  <a:moveTo>
                    <a:pt x="76200" y="577634"/>
                  </a:moveTo>
                  <a:lnTo>
                    <a:pt x="0" y="552488"/>
                  </a:lnTo>
                  <a:lnTo>
                    <a:pt x="0" y="602792"/>
                  </a:lnTo>
                  <a:lnTo>
                    <a:pt x="76200" y="577634"/>
                  </a:lnTo>
                  <a:close/>
                </a:path>
                <a:path w="99060" h="603250">
                  <a:moveTo>
                    <a:pt x="99060" y="81534"/>
                  </a:moveTo>
                  <a:lnTo>
                    <a:pt x="22098" y="103632"/>
                  </a:lnTo>
                  <a:lnTo>
                    <a:pt x="51054" y="145554"/>
                  </a:lnTo>
                  <a:lnTo>
                    <a:pt x="99060" y="81534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654394" y="2601840"/>
              <a:ext cx="161557" cy="16231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78188" y="2658233"/>
              <a:ext cx="76200" cy="51435"/>
            </a:xfrm>
            <a:custGeom>
              <a:avLst/>
              <a:gdLst/>
              <a:ahLst/>
              <a:cxnLst/>
              <a:rect l="l" t="t" r="r" b="b"/>
              <a:pathLst>
                <a:path w="76200" h="51435">
                  <a:moveTo>
                    <a:pt x="0" y="0"/>
                  </a:moveTo>
                  <a:lnTo>
                    <a:pt x="0" y="51058"/>
                  </a:lnTo>
                  <a:lnTo>
                    <a:pt x="76206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653632" y="2072968"/>
              <a:ext cx="161557" cy="16231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034074" y="2211664"/>
              <a:ext cx="583565" cy="375285"/>
            </a:xfrm>
            <a:custGeom>
              <a:avLst/>
              <a:gdLst/>
              <a:ahLst/>
              <a:cxnLst/>
              <a:rect l="l" t="t" r="r" b="b"/>
              <a:pathLst>
                <a:path w="583564" h="375285">
                  <a:moveTo>
                    <a:pt x="0" y="0"/>
                  </a:moveTo>
                  <a:lnTo>
                    <a:pt x="582978" y="374935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600288" y="2563737"/>
              <a:ext cx="77470" cy="62865"/>
            </a:xfrm>
            <a:custGeom>
              <a:avLst/>
              <a:gdLst/>
              <a:ahLst/>
              <a:cxnLst/>
              <a:rect l="l" t="t" r="r" b="b"/>
              <a:pathLst>
                <a:path w="77470" h="62864">
                  <a:moveTo>
                    <a:pt x="27434" y="0"/>
                  </a:moveTo>
                  <a:lnTo>
                    <a:pt x="0" y="42675"/>
                  </a:lnTo>
                  <a:lnTo>
                    <a:pt x="76968" y="62489"/>
                  </a:lnTo>
                  <a:lnTo>
                    <a:pt x="2743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400773" y="939007"/>
            <a:ext cx="4174257" cy="690695"/>
          </a:xfrm>
          <a:prstGeom prst="rect">
            <a:avLst/>
          </a:prstGeom>
        </p:spPr>
        <p:txBody>
          <a:bodyPr vert="horz" wrap="square" lIns="0" tIns="55682" rIns="0" bIns="0" rtlCol="0">
            <a:spAutoFit/>
          </a:bodyPr>
          <a:lstStyle/>
          <a:p>
            <a:pPr marR="33975" algn="ctr">
              <a:spcBef>
                <a:spcPts val="438"/>
              </a:spcBef>
              <a:tabLst>
                <a:tab pos="1115497" algn="l"/>
                <a:tab pos="2278181" algn="l"/>
              </a:tabLst>
            </a:pPr>
            <a:r>
              <a:rPr sz="1709" i="1" spc="30" dirty="0">
                <a:latin typeface="Liberation Serif"/>
                <a:cs typeface="Liberation Serif"/>
              </a:rPr>
              <a:t>t</a:t>
            </a:r>
            <a:r>
              <a:rPr sz="1709" spc="30" dirty="0">
                <a:latin typeface="OpenSymbol"/>
                <a:cs typeface="OpenSymbol"/>
              </a:rPr>
              <a:t>−</a:t>
            </a:r>
            <a:r>
              <a:rPr sz="1709" spc="30" dirty="0">
                <a:latin typeface="Liberation Serif"/>
                <a:cs typeface="Liberation Serif"/>
              </a:rPr>
              <a:t>3	</a:t>
            </a:r>
            <a:r>
              <a:rPr sz="1635" i="1" spc="104" dirty="0">
                <a:latin typeface="Liberation Serif"/>
                <a:cs typeface="Liberation Serif"/>
              </a:rPr>
              <a:t>t</a:t>
            </a:r>
            <a:r>
              <a:rPr sz="1635" spc="104" dirty="0">
                <a:latin typeface="OpenSymbol"/>
                <a:cs typeface="OpenSymbol"/>
              </a:rPr>
              <a:t>−</a:t>
            </a:r>
            <a:r>
              <a:rPr sz="1635" spc="104" dirty="0">
                <a:latin typeface="Liberation Serif"/>
                <a:cs typeface="Liberation Serif"/>
              </a:rPr>
              <a:t>2	</a:t>
            </a:r>
            <a:r>
              <a:rPr sz="1635" i="1" spc="67" dirty="0">
                <a:latin typeface="Liberation Serif"/>
                <a:cs typeface="Liberation Serif"/>
              </a:rPr>
              <a:t>t</a:t>
            </a:r>
            <a:r>
              <a:rPr sz="1635" spc="67" dirty="0">
                <a:latin typeface="OpenSymbol"/>
                <a:cs typeface="OpenSymbol"/>
              </a:rPr>
              <a:t>−</a:t>
            </a:r>
            <a:r>
              <a:rPr sz="1635" spc="67" dirty="0">
                <a:latin typeface="Liberation Serif"/>
                <a:cs typeface="Liberation Serif"/>
              </a:rPr>
              <a:t>1</a:t>
            </a:r>
            <a:endParaRPr sz="1635">
              <a:latin typeface="Liberation Serif"/>
              <a:cs typeface="Liberation Serif"/>
            </a:endParaRPr>
          </a:p>
          <a:p>
            <a:pPr marL="18875" algn="ctr">
              <a:spcBef>
                <a:spcPts val="416"/>
              </a:spcBef>
              <a:tabLst>
                <a:tab pos="687984" algn="l"/>
                <a:tab pos="972993" algn="l"/>
                <a:tab pos="1791213" algn="l"/>
                <a:tab pos="2100759" algn="l"/>
                <a:tab pos="2920866" algn="l"/>
                <a:tab pos="3217199" algn="l"/>
                <a:tab pos="4059957" algn="l"/>
              </a:tabLst>
            </a:pPr>
            <a:r>
              <a:rPr sz="3121" i="1" spc="122" baseline="-27777" dirty="0">
                <a:latin typeface="Liberation Serif"/>
                <a:cs typeface="Liberation Serif"/>
              </a:rPr>
              <a:t>X</a:t>
            </a:r>
            <a:r>
              <a:rPr sz="1263" spc="82" dirty="0">
                <a:latin typeface="Liberation Serif"/>
                <a:cs typeface="Liberation Serif"/>
              </a:rPr>
              <a:t>1   </a:t>
            </a:r>
            <a:r>
              <a:rPr sz="1263" spc="-82" dirty="0">
                <a:latin typeface="Liberation Serif"/>
                <a:cs typeface="Liberation Serif"/>
              </a:rPr>
              <a:t> 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63" dirty="0">
                <a:latin typeface="Times New Roman"/>
                <a:cs typeface="Times New Roman"/>
              </a:rPr>
              <a:t>	</a:t>
            </a:r>
            <a:r>
              <a:rPr sz="1263" u="heavy" dirty="0">
                <a:uFill>
                  <a:solidFill>
                    <a:srgbClr val="80D319"/>
                  </a:solidFill>
                </a:uFill>
                <a:latin typeface="Times New Roman"/>
                <a:cs typeface="Times New Roman"/>
              </a:rPr>
              <a:t> 	</a:t>
            </a:r>
            <a:endParaRPr sz="1263">
              <a:latin typeface="Times New Roman"/>
              <a:cs typeface="Times New Roman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794723" y="4248645"/>
            <a:ext cx="96262" cy="409592"/>
            <a:chOff x="2454906" y="2858656"/>
            <a:chExt cx="64769" cy="275590"/>
          </a:xfrm>
        </p:grpSpPr>
        <p:sp>
          <p:nvSpPr>
            <p:cNvPr id="51" name="object 51"/>
            <p:cNvSpPr/>
            <p:nvPr/>
          </p:nvSpPr>
          <p:spPr>
            <a:xfrm>
              <a:off x="2454906" y="3068985"/>
              <a:ext cx="64775" cy="6477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454906" y="2963820"/>
              <a:ext cx="64775" cy="6477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454906" y="2858656"/>
              <a:ext cx="64775" cy="6553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2162542" y="1691215"/>
            <a:ext cx="4561199" cy="2322597"/>
            <a:chOff x="683871" y="1137916"/>
            <a:chExt cx="3068955" cy="1562735"/>
          </a:xfrm>
        </p:grpSpPr>
        <p:sp>
          <p:nvSpPr>
            <p:cNvPr id="55" name="object 55"/>
            <p:cNvSpPr/>
            <p:nvPr/>
          </p:nvSpPr>
          <p:spPr>
            <a:xfrm>
              <a:off x="2272773" y="1688888"/>
              <a:ext cx="1335405" cy="408305"/>
            </a:xfrm>
            <a:custGeom>
              <a:avLst/>
              <a:gdLst/>
              <a:ahLst/>
              <a:cxnLst/>
              <a:rect l="l" t="t" r="r" b="b"/>
              <a:pathLst>
                <a:path w="1335404" h="408305">
                  <a:moveTo>
                    <a:pt x="0" y="407703"/>
                  </a:moveTo>
                  <a:lnTo>
                    <a:pt x="1335135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597239" y="1666026"/>
              <a:ext cx="80645" cy="48260"/>
            </a:xfrm>
            <a:custGeom>
              <a:avLst/>
              <a:gdLst/>
              <a:ahLst/>
              <a:cxnLst/>
              <a:rect l="l" t="t" r="r" b="b"/>
              <a:pathLst>
                <a:path w="80645" h="48260">
                  <a:moveTo>
                    <a:pt x="0" y="0"/>
                  </a:moveTo>
                  <a:lnTo>
                    <a:pt x="14479" y="48009"/>
                  </a:lnTo>
                  <a:lnTo>
                    <a:pt x="80016" y="1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58460" y="2275677"/>
              <a:ext cx="615950" cy="408305"/>
            </a:xfrm>
            <a:custGeom>
              <a:avLst/>
              <a:gdLst/>
              <a:ahLst/>
              <a:cxnLst/>
              <a:rect l="l" t="t" r="r" b="b"/>
              <a:pathLst>
                <a:path w="615950" h="408305">
                  <a:moveTo>
                    <a:pt x="0" y="407703"/>
                  </a:moveTo>
                  <a:lnTo>
                    <a:pt x="615747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657442" y="2236050"/>
              <a:ext cx="77470" cy="62865"/>
            </a:xfrm>
            <a:custGeom>
              <a:avLst/>
              <a:gdLst/>
              <a:ahLst/>
              <a:cxnLst/>
              <a:rect l="l" t="t" r="r" b="b"/>
              <a:pathLst>
                <a:path w="77470" h="62864">
                  <a:moveTo>
                    <a:pt x="76968" y="0"/>
                  </a:moveTo>
                  <a:lnTo>
                    <a:pt x="0" y="20575"/>
                  </a:lnTo>
                  <a:lnTo>
                    <a:pt x="28196" y="62489"/>
                  </a:lnTo>
                  <a:lnTo>
                    <a:pt x="7696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97921" y="2280249"/>
              <a:ext cx="615950" cy="408305"/>
            </a:xfrm>
            <a:custGeom>
              <a:avLst/>
              <a:gdLst/>
              <a:ahLst/>
              <a:cxnLst/>
              <a:rect l="l" t="t" r="r" b="b"/>
              <a:pathLst>
                <a:path w="615950" h="408305">
                  <a:moveTo>
                    <a:pt x="0" y="407703"/>
                  </a:moveTo>
                  <a:lnTo>
                    <a:pt x="615747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897665" y="2239860"/>
              <a:ext cx="77470" cy="63500"/>
            </a:xfrm>
            <a:custGeom>
              <a:avLst/>
              <a:gdLst/>
              <a:ahLst/>
              <a:cxnLst/>
              <a:rect l="l" t="t" r="r" b="b"/>
              <a:pathLst>
                <a:path w="77469" h="63500">
                  <a:moveTo>
                    <a:pt x="76968" y="0"/>
                  </a:moveTo>
                  <a:lnTo>
                    <a:pt x="0" y="21337"/>
                  </a:lnTo>
                  <a:lnTo>
                    <a:pt x="27434" y="63251"/>
                  </a:lnTo>
                  <a:lnTo>
                    <a:pt x="7696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538144" y="2284060"/>
              <a:ext cx="615950" cy="408305"/>
            </a:xfrm>
            <a:custGeom>
              <a:avLst/>
              <a:gdLst/>
              <a:ahLst/>
              <a:cxnLst/>
              <a:rect l="l" t="t" r="r" b="b"/>
              <a:pathLst>
                <a:path w="615950" h="408305">
                  <a:moveTo>
                    <a:pt x="0" y="407703"/>
                  </a:moveTo>
                  <a:lnTo>
                    <a:pt x="615747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137126" y="2244432"/>
              <a:ext cx="77470" cy="63500"/>
            </a:xfrm>
            <a:custGeom>
              <a:avLst/>
              <a:gdLst/>
              <a:ahLst/>
              <a:cxnLst/>
              <a:rect l="l" t="t" r="r" b="b"/>
              <a:pathLst>
                <a:path w="77469" h="63500">
                  <a:moveTo>
                    <a:pt x="76968" y="0"/>
                  </a:moveTo>
                  <a:lnTo>
                    <a:pt x="0" y="20575"/>
                  </a:lnTo>
                  <a:lnTo>
                    <a:pt x="28196" y="63251"/>
                  </a:lnTo>
                  <a:lnTo>
                    <a:pt x="7696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61685" y="2271105"/>
              <a:ext cx="229235" cy="153035"/>
            </a:xfrm>
            <a:custGeom>
              <a:avLst/>
              <a:gdLst/>
              <a:ahLst/>
              <a:cxnLst/>
              <a:rect l="l" t="t" r="r" b="b"/>
              <a:pathLst>
                <a:path w="229234" h="153035">
                  <a:moveTo>
                    <a:pt x="0" y="152412"/>
                  </a:moveTo>
                  <a:lnTo>
                    <a:pt x="228619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373538" y="2230715"/>
              <a:ext cx="77470" cy="63500"/>
            </a:xfrm>
            <a:custGeom>
              <a:avLst/>
              <a:gdLst/>
              <a:ahLst/>
              <a:cxnLst/>
              <a:rect l="l" t="t" r="r" b="b"/>
              <a:pathLst>
                <a:path w="77469" h="63500">
                  <a:moveTo>
                    <a:pt x="76968" y="0"/>
                  </a:moveTo>
                  <a:lnTo>
                    <a:pt x="0" y="20575"/>
                  </a:lnTo>
                  <a:lnTo>
                    <a:pt x="28196" y="63251"/>
                  </a:lnTo>
                  <a:lnTo>
                    <a:pt x="7696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216380" y="1652309"/>
              <a:ext cx="1382395" cy="61594"/>
            </a:xfrm>
            <a:custGeom>
              <a:avLst/>
              <a:gdLst/>
              <a:ahLst/>
              <a:cxnLst/>
              <a:rect l="l" t="t" r="r" b="b"/>
              <a:pathLst>
                <a:path w="1382395" h="61594">
                  <a:moveTo>
                    <a:pt x="0" y="37341"/>
                  </a:moveTo>
                  <a:lnTo>
                    <a:pt x="63257" y="47230"/>
                  </a:lnTo>
                  <a:lnTo>
                    <a:pt x="135759" y="51820"/>
                  </a:lnTo>
                  <a:lnTo>
                    <a:pt x="180311" y="53904"/>
                  </a:lnTo>
                  <a:lnTo>
                    <a:pt x="229667" y="55799"/>
                  </a:lnTo>
                  <a:lnTo>
                    <a:pt x="283280" y="57471"/>
                  </a:lnTo>
                  <a:lnTo>
                    <a:pt x="340602" y="58885"/>
                  </a:lnTo>
                  <a:lnTo>
                    <a:pt x="401086" y="60005"/>
                  </a:lnTo>
                  <a:lnTo>
                    <a:pt x="464183" y="60796"/>
                  </a:lnTo>
                  <a:lnTo>
                    <a:pt x="529346" y="61223"/>
                  </a:lnTo>
                  <a:lnTo>
                    <a:pt x="596028" y="61250"/>
                  </a:lnTo>
                  <a:lnTo>
                    <a:pt x="663682" y="60844"/>
                  </a:lnTo>
                  <a:lnTo>
                    <a:pt x="731758" y="59967"/>
                  </a:lnTo>
                  <a:lnTo>
                    <a:pt x="799711" y="58586"/>
                  </a:lnTo>
                  <a:lnTo>
                    <a:pt x="866991" y="56664"/>
                  </a:lnTo>
                  <a:lnTo>
                    <a:pt x="933053" y="54167"/>
                  </a:lnTo>
                  <a:lnTo>
                    <a:pt x="997347" y="51060"/>
                  </a:lnTo>
                  <a:lnTo>
                    <a:pt x="1059327" y="47307"/>
                  </a:lnTo>
                  <a:lnTo>
                    <a:pt x="1118445" y="42873"/>
                  </a:lnTo>
                  <a:lnTo>
                    <a:pt x="1174153" y="37723"/>
                  </a:lnTo>
                  <a:lnTo>
                    <a:pt x="1225904" y="31822"/>
                  </a:lnTo>
                  <a:lnTo>
                    <a:pt x="1273150" y="25134"/>
                  </a:lnTo>
                  <a:lnTo>
                    <a:pt x="1315344" y="17624"/>
                  </a:lnTo>
                  <a:lnTo>
                    <a:pt x="1351937" y="9258"/>
                  </a:lnTo>
                  <a:lnTo>
                    <a:pt x="1382383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574377" y="1611158"/>
              <a:ext cx="74930" cy="67310"/>
            </a:xfrm>
            <a:custGeom>
              <a:avLst/>
              <a:gdLst/>
              <a:ahLst/>
              <a:cxnLst/>
              <a:rect l="l" t="t" r="r" b="b"/>
              <a:pathLst>
                <a:path w="74929" h="67310">
                  <a:moveTo>
                    <a:pt x="74682" y="0"/>
                  </a:moveTo>
                  <a:lnTo>
                    <a:pt x="0" y="27434"/>
                  </a:lnTo>
                  <a:lnTo>
                    <a:pt x="31244" y="67061"/>
                  </a:lnTo>
                  <a:lnTo>
                    <a:pt x="7468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456603" y="1664502"/>
              <a:ext cx="1400810" cy="99695"/>
            </a:xfrm>
            <a:custGeom>
              <a:avLst/>
              <a:gdLst/>
              <a:ahLst/>
              <a:cxnLst/>
              <a:rect l="l" t="t" r="r" b="b"/>
              <a:pathLst>
                <a:path w="1400810" h="99694">
                  <a:moveTo>
                    <a:pt x="0" y="25910"/>
                  </a:moveTo>
                  <a:lnTo>
                    <a:pt x="33025" y="49998"/>
                  </a:lnTo>
                  <a:lnTo>
                    <a:pt x="87824" y="63893"/>
                  </a:lnTo>
                  <a:lnTo>
                    <a:pt x="164465" y="75803"/>
                  </a:lnTo>
                  <a:lnTo>
                    <a:pt x="209802" y="80945"/>
                  </a:lnTo>
                  <a:lnTo>
                    <a:pt x="259192" y="85511"/>
                  </a:lnTo>
                  <a:lnTo>
                    <a:pt x="312163" y="89471"/>
                  </a:lnTo>
                  <a:lnTo>
                    <a:pt x="368247" y="92800"/>
                  </a:lnTo>
                  <a:lnTo>
                    <a:pt x="426975" y="95471"/>
                  </a:lnTo>
                  <a:lnTo>
                    <a:pt x="487875" y="97455"/>
                  </a:lnTo>
                  <a:lnTo>
                    <a:pt x="550479" y="98727"/>
                  </a:lnTo>
                  <a:lnTo>
                    <a:pt x="614318" y="99258"/>
                  </a:lnTo>
                  <a:lnTo>
                    <a:pt x="678921" y="99023"/>
                  </a:lnTo>
                  <a:lnTo>
                    <a:pt x="743819" y="97993"/>
                  </a:lnTo>
                  <a:lnTo>
                    <a:pt x="808543" y="96141"/>
                  </a:lnTo>
                  <a:lnTo>
                    <a:pt x="872622" y="93442"/>
                  </a:lnTo>
                  <a:lnTo>
                    <a:pt x="935588" y="89867"/>
                  </a:lnTo>
                  <a:lnTo>
                    <a:pt x="996970" y="85389"/>
                  </a:lnTo>
                  <a:lnTo>
                    <a:pt x="1056299" y="79981"/>
                  </a:lnTo>
                  <a:lnTo>
                    <a:pt x="1113105" y="73617"/>
                  </a:lnTo>
                  <a:lnTo>
                    <a:pt x="1166920" y="66269"/>
                  </a:lnTo>
                  <a:lnTo>
                    <a:pt x="1217272" y="57909"/>
                  </a:lnTo>
                  <a:lnTo>
                    <a:pt x="1263694" y="48512"/>
                  </a:lnTo>
                  <a:lnTo>
                    <a:pt x="1305714" y="38049"/>
                  </a:lnTo>
                  <a:lnTo>
                    <a:pt x="1342863" y="26494"/>
                  </a:lnTo>
                  <a:lnTo>
                    <a:pt x="1374673" y="13820"/>
                  </a:lnTo>
                  <a:lnTo>
                    <a:pt x="1400672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830603" y="1610396"/>
              <a:ext cx="66040" cy="76200"/>
            </a:xfrm>
            <a:custGeom>
              <a:avLst/>
              <a:gdLst/>
              <a:ahLst/>
              <a:cxnLst/>
              <a:rect l="l" t="t" r="r" b="b"/>
              <a:pathLst>
                <a:path w="66039" h="76200">
                  <a:moveTo>
                    <a:pt x="65537" y="0"/>
                  </a:moveTo>
                  <a:lnTo>
                    <a:pt x="0" y="45723"/>
                  </a:lnTo>
                  <a:lnTo>
                    <a:pt x="40389" y="76206"/>
                  </a:lnTo>
                  <a:lnTo>
                    <a:pt x="6553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17401" y="1670599"/>
              <a:ext cx="1401445" cy="99695"/>
            </a:xfrm>
            <a:custGeom>
              <a:avLst/>
              <a:gdLst/>
              <a:ahLst/>
              <a:cxnLst/>
              <a:rect l="l" t="t" r="r" b="b"/>
              <a:pathLst>
                <a:path w="1401445" h="99694">
                  <a:moveTo>
                    <a:pt x="0" y="25910"/>
                  </a:moveTo>
                  <a:lnTo>
                    <a:pt x="33046" y="49998"/>
                  </a:lnTo>
                  <a:lnTo>
                    <a:pt x="87880" y="63893"/>
                  </a:lnTo>
                  <a:lnTo>
                    <a:pt x="164570" y="75803"/>
                  </a:lnTo>
                  <a:lnTo>
                    <a:pt x="209936" y="80945"/>
                  </a:lnTo>
                  <a:lnTo>
                    <a:pt x="259356" y="85511"/>
                  </a:lnTo>
                  <a:lnTo>
                    <a:pt x="312361" y="89471"/>
                  </a:lnTo>
                  <a:lnTo>
                    <a:pt x="368480" y="92800"/>
                  </a:lnTo>
                  <a:lnTo>
                    <a:pt x="427243" y="95471"/>
                  </a:lnTo>
                  <a:lnTo>
                    <a:pt x="488180" y="97455"/>
                  </a:lnTo>
                  <a:lnTo>
                    <a:pt x="550822" y="98727"/>
                  </a:lnTo>
                  <a:lnTo>
                    <a:pt x="614699" y="99258"/>
                  </a:lnTo>
                  <a:lnTo>
                    <a:pt x="679340" y="99023"/>
                  </a:lnTo>
                  <a:lnTo>
                    <a:pt x="744276" y="97993"/>
                  </a:lnTo>
                  <a:lnTo>
                    <a:pt x="809037" y="96141"/>
                  </a:lnTo>
                  <a:lnTo>
                    <a:pt x="873152" y="93442"/>
                  </a:lnTo>
                  <a:lnTo>
                    <a:pt x="936152" y="89867"/>
                  </a:lnTo>
                  <a:lnTo>
                    <a:pt x="997567" y="85389"/>
                  </a:lnTo>
                  <a:lnTo>
                    <a:pt x="1056927" y="79981"/>
                  </a:lnTo>
                  <a:lnTo>
                    <a:pt x="1113762" y="73617"/>
                  </a:lnTo>
                  <a:lnTo>
                    <a:pt x="1167603" y="66269"/>
                  </a:lnTo>
                  <a:lnTo>
                    <a:pt x="1217978" y="57909"/>
                  </a:lnTo>
                  <a:lnTo>
                    <a:pt x="1264419" y="48512"/>
                  </a:lnTo>
                  <a:lnTo>
                    <a:pt x="1306454" y="38049"/>
                  </a:lnTo>
                  <a:lnTo>
                    <a:pt x="1343616" y="26494"/>
                  </a:lnTo>
                  <a:lnTo>
                    <a:pt x="1375432" y="13820"/>
                  </a:lnTo>
                  <a:lnTo>
                    <a:pt x="1401434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092164" y="1616492"/>
              <a:ext cx="66040" cy="76200"/>
            </a:xfrm>
            <a:custGeom>
              <a:avLst/>
              <a:gdLst/>
              <a:ahLst/>
              <a:cxnLst/>
              <a:rect l="l" t="t" r="r" b="b"/>
              <a:pathLst>
                <a:path w="66039" h="76200">
                  <a:moveTo>
                    <a:pt x="65537" y="0"/>
                  </a:moveTo>
                  <a:lnTo>
                    <a:pt x="0" y="45723"/>
                  </a:lnTo>
                  <a:lnTo>
                    <a:pt x="40389" y="76206"/>
                  </a:lnTo>
                  <a:lnTo>
                    <a:pt x="6553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83871" y="1670599"/>
              <a:ext cx="194945" cy="151765"/>
            </a:xfrm>
            <a:custGeom>
              <a:avLst/>
              <a:gdLst/>
              <a:ahLst/>
              <a:cxnLst/>
              <a:rect l="l" t="t" r="r" b="b"/>
              <a:pathLst>
                <a:path w="194944" h="151764">
                  <a:moveTo>
                    <a:pt x="194326" y="0"/>
                  </a:moveTo>
                  <a:lnTo>
                    <a:pt x="0" y="0"/>
                  </a:lnTo>
                  <a:lnTo>
                    <a:pt x="0" y="151650"/>
                  </a:lnTo>
                  <a:lnTo>
                    <a:pt x="194326" y="1516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83871" y="1670599"/>
              <a:ext cx="194945" cy="151765"/>
            </a:xfrm>
            <a:custGeom>
              <a:avLst/>
              <a:gdLst/>
              <a:ahLst/>
              <a:cxnLst/>
              <a:rect l="l" t="t" r="r" b="b"/>
              <a:pathLst>
                <a:path w="194944" h="151764">
                  <a:moveTo>
                    <a:pt x="97544" y="151650"/>
                  </a:moveTo>
                  <a:lnTo>
                    <a:pt x="0" y="151650"/>
                  </a:lnTo>
                  <a:lnTo>
                    <a:pt x="0" y="0"/>
                  </a:lnTo>
                  <a:lnTo>
                    <a:pt x="194326" y="0"/>
                  </a:lnTo>
                  <a:lnTo>
                    <a:pt x="194326" y="151650"/>
                  </a:lnTo>
                  <a:lnTo>
                    <a:pt x="97544" y="15165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70746" y="1714036"/>
              <a:ext cx="389255" cy="130175"/>
            </a:xfrm>
            <a:custGeom>
              <a:avLst/>
              <a:gdLst/>
              <a:ahLst/>
              <a:cxnLst/>
              <a:rect l="l" t="t" r="r" b="b"/>
              <a:pathLst>
                <a:path w="389255" h="130175">
                  <a:moveTo>
                    <a:pt x="388652" y="0"/>
                  </a:moveTo>
                  <a:lnTo>
                    <a:pt x="0" y="0"/>
                  </a:lnTo>
                  <a:lnTo>
                    <a:pt x="0" y="129550"/>
                  </a:lnTo>
                  <a:lnTo>
                    <a:pt x="388652" y="1295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70746" y="1714036"/>
              <a:ext cx="389255" cy="130175"/>
            </a:xfrm>
            <a:custGeom>
              <a:avLst/>
              <a:gdLst/>
              <a:ahLst/>
              <a:cxnLst/>
              <a:rect l="l" t="t" r="r" b="b"/>
              <a:pathLst>
                <a:path w="389255" h="130175">
                  <a:moveTo>
                    <a:pt x="194326" y="129550"/>
                  </a:moveTo>
                  <a:lnTo>
                    <a:pt x="0" y="129550"/>
                  </a:lnTo>
                  <a:lnTo>
                    <a:pt x="0" y="0"/>
                  </a:lnTo>
                  <a:lnTo>
                    <a:pt x="388652" y="0"/>
                  </a:lnTo>
                  <a:lnTo>
                    <a:pt x="388652" y="129550"/>
                  </a:lnTo>
                  <a:lnTo>
                    <a:pt x="194326" y="12955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215618" y="1210312"/>
              <a:ext cx="1270" cy="319405"/>
            </a:xfrm>
            <a:custGeom>
              <a:avLst/>
              <a:gdLst/>
              <a:ahLst/>
              <a:cxnLst/>
              <a:rect l="l" t="t" r="r" b="b"/>
              <a:pathLst>
                <a:path w="1269" h="319405">
                  <a:moveTo>
                    <a:pt x="762" y="319304"/>
                  </a:moveTo>
                  <a:lnTo>
                    <a:pt x="0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190470" y="1137916"/>
              <a:ext cx="50800" cy="75565"/>
            </a:xfrm>
            <a:custGeom>
              <a:avLst/>
              <a:gdLst/>
              <a:ahLst/>
              <a:cxnLst/>
              <a:rect l="l" t="t" r="r" b="b"/>
              <a:pathLst>
                <a:path w="50800" h="75565">
                  <a:moveTo>
                    <a:pt x="24386" y="0"/>
                  </a:moveTo>
                  <a:lnTo>
                    <a:pt x="0" y="75444"/>
                  </a:lnTo>
                  <a:lnTo>
                    <a:pt x="50296" y="75444"/>
                  </a:lnTo>
                  <a:lnTo>
                    <a:pt x="2438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458889" y="1214885"/>
              <a:ext cx="1270" cy="319405"/>
            </a:xfrm>
            <a:custGeom>
              <a:avLst/>
              <a:gdLst/>
              <a:ahLst/>
              <a:cxnLst/>
              <a:rect l="l" t="t" r="r" b="b"/>
              <a:pathLst>
                <a:path w="1269" h="319405">
                  <a:moveTo>
                    <a:pt x="762" y="319304"/>
                  </a:moveTo>
                  <a:lnTo>
                    <a:pt x="0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433741" y="1142489"/>
              <a:ext cx="50800" cy="75565"/>
            </a:xfrm>
            <a:custGeom>
              <a:avLst/>
              <a:gdLst/>
              <a:ahLst/>
              <a:cxnLst/>
              <a:rect l="l" t="t" r="r" b="b"/>
              <a:pathLst>
                <a:path w="50800" h="75565">
                  <a:moveTo>
                    <a:pt x="25148" y="0"/>
                  </a:moveTo>
                  <a:lnTo>
                    <a:pt x="0" y="75444"/>
                  </a:lnTo>
                  <a:lnTo>
                    <a:pt x="50296" y="75444"/>
                  </a:lnTo>
                  <a:lnTo>
                    <a:pt x="2514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971585" y="1214885"/>
              <a:ext cx="0" cy="319405"/>
            </a:xfrm>
            <a:custGeom>
              <a:avLst/>
              <a:gdLst/>
              <a:ahLst/>
              <a:cxnLst/>
              <a:rect l="l" t="t" r="r" b="b"/>
              <a:pathLst>
                <a:path h="319405">
                  <a:moveTo>
                    <a:pt x="0" y="319304"/>
                  </a:moveTo>
                  <a:lnTo>
                    <a:pt x="0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945675" y="1142489"/>
              <a:ext cx="51435" cy="75565"/>
            </a:xfrm>
            <a:custGeom>
              <a:avLst/>
              <a:gdLst/>
              <a:ahLst/>
              <a:cxnLst/>
              <a:rect l="l" t="t" r="r" b="b"/>
              <a:pathLst>
                <a:path w="51435" h="75565">
                  <a:moveTo>
                    <a:pt x="25148" y="0"/>
                  </a:moveTo>
                  <a:lnTo>
                    <a:pt x="0" y="75444"/>
                  </a:lnTo>
                  <a:lnTo>
                    <a:pt x="51058" y="75444"/>
                  </a:lnTo>
                  <a:lnTo>
                    <a:pt x="2514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726790" y="1219457"/>
              <a:ext cx="1270" cy="319405"/>
            </a:xfrm>
            <a:custGeom>
              <a:avLst/>
              <a:gdLst/>
              <a:ahLst/>
              <a:cxnLst/>
              <a:rect l="l" t="t" r="r" b="b"/>
              <a:pathLst>
                <a:path w="1270" h="319405">
                  <a:moveTo>
                    <a:pt x="762" y="319304"/>
                  </a:moveTo>
                  <a:lnTo>
                    <a:pt x="0" y="0"/>
                  </a:lnTo>
                </a:path>
              </a:pathLst>
            </a:custGeom>
            <a:ln w="17253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701642" y="1147061"/>
              <a:ext cx="51435" cy="75565"/>
            </a:xfrm>
            <a:custGeom>
              <a:avLst/>
              <a:gdLst/>
              <a:ahLst/>
              <a:cxnLst/>
              <a:rect l="l" t="t" r="r" b="b"/>
              <a:pathLst>
                <a:path w="51435" h="75565">
                  <a:moveTo>
                    <a:pt x="25148" y="0"/>
                  </a:moveTo>
                  <a:lnTo>
                    <a:pt x="0" y="75444"/>
                  </a:lnTo>
                  <a:lnTo>
                    <a:pt x="51058" y="75444"/>
                  </a:lnTo>
                  <a:lnTo>
                    <a:pt x="2514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2EF5AF1E-612C-1143-82C7-4F4D85BCD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4" name="Title 83">
            <a:extLst>
              <a:ext uri="{FF2B5EF4-FFF2-40B4-BE49-F238E27FC236}">
                <a16:creationId xmlns:a16="http://schemas.microsoft.com/office/drawing/2014/main" id="{84633BAB-2197-0248-AC34-5D53F497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20668"/>
      </p:ext>
    </p:extLst>
  </p:cSld>
  <p:clrMapOvr>
    <a:masterClrMapping/>
  </p:clrMapOvr>
  <p:transition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D3535D-13AC-C84F-A6AA-9673C1998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Discovery in Time</a:t>
            </a:r>
            <a:r>
              <a:rPr spc="-45" dirty="0"/>
              <a:t> </a:t>
            </a:r>
            <a:r>
              <a:rPr spc="-7" dirty="0"/>
              <a:t>Series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42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47280"/>
            <a:ext cx="5625762" cy="2203048"/>
          </a:xfrm>
          <a:prstGeom prst="rect">
            <a:avLst/>
          </a:prstGeom>
        </p:spPr>
        <p:txBody>
          <a:bodyPr vert="horz" wrap="square" lIns="0" tIns="101926" rIns="0" bIns="0" rtlCol="0">
            <a:spAutoFit/>
          </a:bodyPr>
          <a:lstStyle/>
          <a:p>
            <a:pPr marL="18875">
              <a:spcBef>
                <a:spcPts val="803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Observations in time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make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things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easier: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652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Additional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constraint: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Causation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cannot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go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back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sz="1486" spc="3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time.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49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Observations in time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make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things</a:t>
            </a:r>
            <a:r>
              <a:rPr sz="1486" b="1" spc="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harder:</a:t>
            </a:r>
            <a:endParaRPr sz="1486">
              <a:latin typeface="LM Sans 10"/>
              <a:cs typeface="LM Sans 10"/>
            </a:endParaRPr>
          </a:p>
          <a:p>
            <a:pPr marL="394482" marR="251034" indent="-188747">
              <a:lnSpc>
                <a:spcPct val="114599"/>
              </a:lnSpc>
              <a:spcBef>
                <a:spcPts val="394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High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dimensionality: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Resolving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time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increases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number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</a:t>
            </a:r>
            <a:endParaRPr sz="1486">
              <a:latin typeface="Arial"/>
              <a:cs typeface="Arial"/>
            </a:endParaRPr>
          </a:p>
          <a:p>
            <a:pPr marL="394482" marR="7550" indent="-188747">
              <a:lnSpc>
                <a:spcPct val="114599"/>
              </a:lnSpc>
              <a:spcBef>
                <a:spcPts val="438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issues: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Autocorrelation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makes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conditional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statistically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harder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4760" y="3060991"/>
            <a:ext cx="2309820" cy="1906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1289022"/>
      </p:ext>
    </p:extLst>
  </p:cSld>
  <p:clrMapOvr>
    <a:masterClrMapping/>
  </p:clrMapOvr>
  <p:transition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B0C68-5270-A94A-8AB3-9E841607E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 </a:t>
            </a:r>
            <a:r>
              <a:rPr spc="-7" dirty="0"/>
              <a:t>Discovery in Time</a:t>
            </a:r>
            <a:r>
              <a:rPr spc="-45" dirty="0"/>
              <a:t> </a:t>
            </a:r>
            <a:r>
              <a:rPr spc="-7" dirty="0"/>
              <a:t>Series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43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28895"/>
            <a:ext cx="5816400" cy="2728987"/>
          </a:xfrm>
          <a:prstGeom prst="rect">
            <a:avLst/>
          </a:prstGeom>
        </p:spPr>
        <p:txBody>
          <a:bodyPr vert="horz" wrap="square" lIns="0" tIns="119858" rIns="0" bIns="0" rtlCol="0">
            <a:spAutoFit/>
          </a:bodyPr>
          <a:lstStyle/>
          <a:p>
            <a:pPr marL="18875">
              <a:spcBef>
                <a:spcPts val="944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Observations in time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make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things</a:t>
            </a:r>
            <a:r>
              <a:rPr sz="1486" b="1" spc="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harder:</a:t>
            </a:r>
            <a:endParaRPr sz="1486" dirty="0">
              <a:latin typeface="LM Sans 10"/>
              <a:cs typeface="LM Sans 10"/>
            </a:endParaRPr>
          </a:p>
          <a:p>
            <a:pPr marL="394482" marR="441669" indent="-188747">
              <a:lnSpc>
                <a:spcPct val="114599"/>
              </a:lnSpc>
              <a:spcBef>
                <a:spcPts val="535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High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dimensionality: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Resolving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time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increases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number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</a:t>
            </a:r>
            <a:endParaRPr sz="1486" dirty="0">
              <a:latin typeface="Arial"/>
              <a:cs typeface="Arial"/>
            </a:endParaRPr>
          </a:p>
          <a:p>
            <a:pPr marL="394482" marR="197241" indent="-188747">
              <a:lnSpc>
                <a:spcPct val="114599"/>
              </a:lnSpc>
              <a:spcBef>
                <a:spcPts val="44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issues: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Autocorrelation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makes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conditional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independence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tests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statistically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harder</a:t>
            </a:r>
            <a:endParaRPr sz="1486"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412" dirty="0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PCMCI-Algorithm: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Adaption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PC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 (Peters/Clark)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-algorithm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time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series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which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challenges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addressed.</a:t>
            </a:r>
            <a:endParaRPr sz="1486"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56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227191"/>
      </p:ext>
    </p:extLst>
  </p:cSld>
  <p:clrMapOvr>
    <a:masterClrMapping/>
  </p:clrMapOvr>
  <p:transition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35AC7-2ED8-E04C-9716-B66025645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Alternative </a:t>
            </a:r>
            <a:r>
              <a:rPr spc="-15" dirty="0"/>
              <a:t>Concept: </a:t>
            </a:r>
            <a:r>
              <a:rPr spc="-7" dirty="0"/>
              <a:t>Granger</a:t>
            </a:r>
            <a:r>
              <a:rPr spc="-416" dirty="0"/>
              <a:t> </a:t>
            </a:r>
            <a:r>
              <a:rPr spc="-22" dirty="0"/>
              <a:t>Causality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44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786202" cy="1596683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Idea: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if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past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helps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predicting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its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own</a:t>
            </a:r>
            <a:r>
              <a:rPr sz="1486" spc="-18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past.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Limitations: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602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Requires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sufficiency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allow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contemporaneous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interactions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5290997"/>
      </p:ext>
    </p:extLst>
  </p:cSld>
  <p:clrMapOvr>
    <a:masterClrMapping/>
  </p:clrMapOvr>
  <p:transition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 Placeholder 198">
            <a:extLst>
              <a:ext uri="{FF2B5EF4-FFF2-40B4-BE49-F238E27FC236}">
                <a16:creationId xmlns:a16="http://schemas.microsoft.com/office/drawing/2014/main" id="{DBE8CAE8-826B-F140-8414-DBCD009E2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State of the </a:t>
            </a:r>
            <a:r>
              <a:rPr spc="-22" dirty="0"/>
              <a:t>art: </a:t>
            </a:r>
            <a:r>
              <a:rPr spc="-7" dirty="0"/>
              <a:t>see Runge et al. NatComm</a:t>
            </a:r>
            <a:r>
              <a:rPr spc="-208" dirty="0"/>
              <a:t> </a:t>
            </a:r>
            <a:r>
              <a:rPr spc="-7" dirty="0"/>
              <a:t>2019</a:t>
            </a:r>
          </a:p>
        </p:txBody>
      </p:sp>
      <p:sp>
        <p:nvSpPr>
          <p:cNvPr id="198" name="object 198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45</a:t>
            </a:r>
          </a:p>
        </p:txBody>
      </p:sp>
      <p:sp>
        <p:nvSpPr>
          <p:cNvPr id="3" name="object 3"/>
          <p:cNvSpPr/>
          <p:nvPr/>
        </p:nvSpPr>
        <p:spPr>
          <a:xfrm>
            <a:off x="4836629" y="1218237"/>
            <a:ext cx="767749" cy="40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436444" y="1787418"/>
            <a:ext cx="1588351" cy="488868"/>
            <a:chOff x="2213842" y="1202645"/>
            <a:chExt cx="1068705" cy="328930"/>
          </a:xfrm>
        </p:grpSpPr>
        <p:sp>
          <p:nvSpPr>
            <p:cNvPr id="5" name="object 5"/>
            <p:cNvSpPr/>
            <p:nvPr/>
          </p:nvSpPr>
          <p:spPr>
            <a:xfrm>
              <a:off x="2844999" y="1202645"/>
              <a:ext cx="437380" cy="3021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13842" y="1226227"/>
              <a:ext cx="465878" cy="305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75863" y="2528839"/>
            <a:ext cx="2013043" cy="427741"/>
          </a:xfrm>
          <a:prstGeom prst="rect">
            <a:avLst/>
          </a:prstGeom>
        </p:spPr>
        <p:txBody>
          <a:bodyPr vert="horz" wrap="square" lIns="0" tIns="89657" rIns="0" bIns="0" rtlCol="0">
            <a:spAutoFit/>
          </a:bodyPr>
          <a:lstStyle/>
          <a:p>
            <a:pPr marL="18875">
              <a:spcBef>
                <a:spcPts val="706"/>
              </a:spcBef>
            </a:pPr>
            <a:r>
              <a:rPr sz="1115" b="1" spc="7" dirty="0">
                <a:latin typeface="Liberation Sans"/>
                <a:cs typeface="Liberation Sans"/>
              </a:rPr>
              <a:t>c </a:t>
            </a:r>
            <a:r>
              <a:rPr sz="892" spc="22" dirty="0">
                <a:latin typeface="Liberation Sans"/>
                <a:cs typeface="Liberation Sans"/>
              </a:rPr>
              <a:t>Causal network </a:t>
            </a:r>
            <a:r>
              <a:rPr sz="892" spc="15" dirty="0">
                <a:latin typeface="Liberation Sans"/>
                <a:cs typeface="Liberation Sans"/>
              </a:rPr>
              <a:t>learning</a:t>
            </a:r>
            <a:r>
              <a:rPr sz="892" spc="-149" dirty="0">
                <a:latin typeface="Liberation Sans"/>
                <a:cs typeface="Liberation Sans"/>
              </a:rPr>
              <a:t> </a:t>
            </a:r>
            <a:r>
              <a:rPr sz="892" spc="15" dirty="0">
                <a:latin typeface="Liberation Sans"/>
                <a:cs typeface="Liberation Sans"/>
              </a:rPr>
              <a:t>algorithms</a:t>
            </a:r>
            <a:endParaRPr sz="892">
              <a:latin typeface="Liberation Sans"/>
              <a:cs typeface="Liberation Sans"/>
            </a:endParaRPr>
          </a:p>
          <a:p>
            <a:pPr marL="671941">
              <a:spcBef>
                <a:spcPts val="372"/>
              </a:spcBef>
            </a:pPr>
            <a:r>
              <a:rPr sz="743" dirty="0">
                <a:latin typeface="Liberation Sans"/>
                <a:cs typeface="Liberation Sans"/>
              </a:rPr>
              <a:t>Skeleton discovery phase</a:t>
            </a:r>
            <a:endParaRPr sz="743">
              <a:latin typeface="Liberation Sans"/>
              <a:cs typeface="Liberatio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91375" y="1479059"/>
            <a:ext cx="669127" cy="134339"/>
          </a:xfrm>
          <a:prstGeom prst="rect">
            <a:avLst/>
          </a:prstGeom>
        </p:spPr>
        <p:txBody>
          <a:bodyPr vert="horz" wrap="square" lIns="0" tIns="19819" rIns="0" bIns="0" rtlCol="0">
            <a:spAutoFit/>
          </a:bodyPr>
          <a:lstStyle/>
          <a:p>
            <a:pPr marL="18875">
              <a:spcBef>
                <a:spcPts val="156"/>
              </a:spcBef>
            </a:pPr>
            <a:r>
              <a:rPr sz="743" i="1" dirty="0">
                <a:latin typeface="Liberation Sans"/>
                <a:cs typeface="Liberation Sans"/>
              </a:rPr>
              <a:t>(X(t), Y(t),</a:t>
            </a:r>
            <a:r>
              <a:rPr sz="743" i="1" spc="-67" dirty="0">
                <a:latin typeface="Liberation Sans"/>
                <a:cs typeface="Liberation Sans"/>
              </a:rPr>
              <a:t> </a:t>
            </a:r>
            <a:r>
              <a:rPr sz="743" i="1" dirty="0">
                <a:latin typeface="Liberation Sans"/>
                <a:cs typeface="Liberation Sans"/>
              </a:rPr>
              <a:t>Z(t))</a:t>
            </a:r>
            <a:endParaRPr sz="743">
              <a:latin typeface="Liberation Sans"/>
              <a:cs typeface="Liberatio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06835" y="2292487"/>
            <a:ext cx="1939430" cy="134403"/>
          </a:xfrm>
          <a:prstGeom prst="rect">
            <a:avLst/>
          </a:prstGeom>
        </p:spPr>
        <p:txBody>
          <a:bodyPr vert="horz" wrap="square" lIns="0" tIns="19819" rIns="0" bIns="0" rtlCol="0">
            <a:spAutoFit/>
          </a:bodyPr>
          <a:lstStyle/>
          <a:p>
            <a:pPr marL="56624">
              <a:spcBef>
                <a:spcPts val="156"/>
              </a:spcBef>
            </a:pPr>
            <a:r>
              <a:rPr sz="1115" i="1" baseline="-16666" dirty="0">
                <a:latin typeface="Liberation Sans"/>
                <a:cs typeface="Liberation Sans"/>
              </a:rPr>
              <a:t>(X(t), X(t-d), X(t-2d)) </a:t>
            </a:r>
            <a:r>
              <a:rPr sz="743" i="1" dirty="0">
                <a:latin typeface="Liberation Sans"/>
                <a:cs typeface="Liberation Sans"/>
              </a:rPr>
              <a:t>(Y(t), Y(t-d),</a:t>
            </a:r>
            <a:r>
              <a:rPr sz="743" i="1" spc="-22" dirty="0">
                <a:latin typeface="Liberation Sans"/>
                <a:cs typeface="Liberation Sans"/>
              </a:rPr>
              <a:t> </a:t>
            </a:r>
            <a:r>
              <a:rPr sz="743" i="1" dirty="0">
                <a:latin typeface="Liberation Sans"/>
                <a:cs typeface="Liberation Sans"/>
              </a:rPr>
              <a:t>Y(t-2d))</a:t>
            </a:r>
            <a:endParaRPr sz="743">
              <a:latin typeface="Liberation Sans"/>
              <a:cs typeface="Liberation San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961292" y="1284379"/>
            <a:ext cx="60401" cy="60401"/>
            <a:chOff x="2566981" y="864181"/>
            <a:chExt cx="40640" cy="40640"/>
          </a:xfrm>
        </p:grpSpPr>
        <p:sp>
          <p:nvSpPr>
            <p:cNvPr id="11" name="object 11"/>
            <p:cNvSpPr/>
            <p:nvPr/>
          </p:nvSpPr>
          <p:spPr>
            <a:xfrm>
              <a:off x="2566981" y="864181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20180" y="0"/>
                  </a:moveTo>
                  <a:lnTo>
                    <a:pt x="12259" y="1564"/>
                  </a:lnTo>
                  <a:lnTo>
                    <a:pt x="5852" y="5852"/>
                  </a:lnTo>
                  <a:lnTo>
                    <a:pt x="1564" y="12259"/>
                  </a:lnTo>
                  <a:lnTo>
                    <a:pt x="0" y="20180"/>
                  </a:lnTo>
                  <a:lnTo>
                    <a:pt x="1564" y="28101"/>
                  </a:lnTo>
                  <a:lnTo>
                    <a:pt x="5852" y="34509"/>
                  </a:lnTo>
                  <a:lnTo>
                    <a:pt x="12259" y="38797"/>
                  </a:lnTo>
                  <a:lnTo>
                    <a:pt x="20180" y="40361"/>
                  </a:lnTo>
                  <a:lnTo>
                    <a:pt x="28101" y="38797"/>
                  </a:lnTo>
                  <a:lnTo>
                    <a:pt x="34509" y="34509"/>
                  </a:lnTo>
                  <a:lnTo>
                    <a:pt x="38797" y="28101"/>
                  </a:lnTo>
                  <a:lnTo>
                    <a:pt x="40361" y="20180"/>
                  </a:lnTo>
                  <a:lnTo>
                    <a:pt x="38797" y="12259"/>
                  </a:lnTo>
                  <a:lnTo>
                    <a:pt x="34509" y="5852"/>
                  </a:lnTo>
                  <a:lnTo>
                    <a:pt x="28101" y="1564"/>
                  </a:lnTo>
                  <a:lnTo>
                    <a:pt x="2018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77475" y="87548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23" y="0"/>
                  </a:moveTo>
                  <a:lnTo>
                    <a:pt x="4036" y="0"/>
                  </a:lnTo>
                  <a:lnTo>
                    <a:pt x="0" y="4036"/>
                  </a:lnTo>
                  <a:lnTo>
                    <a:pt x="0" y="13723"/>
                  </a:lnTo>
                  <a:lnTo>
                    <a:pt x="4036" y="17759"/>
                  </a:lnTo>
                  <a:lnTo>
                    <a:pt x="13723" y="17759"/>
                  </a:lnTo>
                  <a:lnTo>
                    <a:pt x="17759" y="13723"/>
                  </a:lnTo>
                  <a:lnTo>
                    <a:pt x="17759" y="4036"/>
                  </a:lnTo>
                  <a:lnTo>
                    <a:pt x="137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46563" y="783605"/>
            <a:ext cx="1810134" cy="463414"/>
          </a:xfrm>
          <a:prstGeom prst="rect">
            <a:avLst/>
          </a:prstGeom>
        </p:spPr>
        <p:txBody>
          <a:bodyPr vert="horz" wrap="square" lIns="0" tIns="100982" rIns="0" bIns="0" rtlCol="0">
            <a:spAutoFit/>
          </a:bodyPr>
          <a:lstStyle/>
          <a:p>
            <a:pPr algn="ctr">
              <a:spcBef>
                <a:spcPts val="795"/>
              </a:spcBef>
            </a:pPr>
            <a:r>
              <a:rPr sz="1115" b="1" spc="7" dirty="0">
                <a:latin typeface="Liberation Sans"/>
                <a:cs typeface="Liberation Sans"/>
              </a:rPr>
              <a:t>b </a:t>
            </a:r>
            <a:r>
              <a:rPr sz="892" spc="15" dirty="0">
                <a:latin typeface="Liberation Sans"/>
                <a:cs typeface="Liberation Sans"/>
              </a:rPr>
              <a:t>Nonlinear </a:t>
            </a:r>
            <a:r>
              <a:rPr sz="892" spc="22" dirty="0">
                <a:latin typeface="Liberation Sans"/>
                <a:cs typeface="Liberation Sans"/>
              </a:rPr>
              <a:t>state-space</a:t>
            </a:r>
            <a:r>
              <a:rPr sz="892" spc="-141" dirty="0">
                <a:latin typeface="Liberation Sans"/>
                <a:cs typeface="Liberation Sans"/>
              </a:rPr>
              <a:t> </a:t>
            </a:r>
            <a:r>
              <a:rPr sz="892" spc="22" dirty="0">
                <a:latin typeface="Liberation Sans"/>
                <a:cs typeface="Liberation Sans"/>
              </a:rPr>
              <a:t>methods</a:t>
            </a:r>
            <a:endParaRPr sz="892">
              <a:latin typeface="Liberation Sans"/>
              <a:cs typeface="Liberation Sans"/>
            </a:endParaRPr>
          </a:p>
          <a:p>
            <a:pPr marL="59455" algn="ctr">
              <a:spcBef>
                <a:spcPts val="505"/>
              </a:spcBef>
            </a:pPr>
            <a:r>
              <a:rPr sz="817" b="1" i="1" spc="22" dirty="0">
                <a:latin typeface="Liberation Sans"/>
                <a:cs typeface="Liberation Sans"/>
              </a:rPr>
              <a:t>M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32982" y="1855341"/>
            <a:ext cx="1081551" cy="248209"/>
            <a:chOff x="2278797" y="1248346"/>
            <a:chExt cx="727710" cy="167005"/>
          </a:xfrm>
        </p:grpSpPr>
        <p:sp>
          <p:nvSpPr>
            <p:cNvPr id="15" name="object 15"/>
            <p:cNvSpPr/>
            <p:nvPr/>
          </p:nvSpPr>
          <p:spPr>
            <a:xfrm>
              <a:off x="2943961" y="1332378"/>
              <a:ext cx="62230" cy="33655"/>
            </a:xfrm>
            <a:custGeom>
              <a:avLst/>
              <a:gdLst/>
              <a:ahLst/>
              <a:cxnLst/>
              <a:rect l="l" t="t" r="r" b="b"/>
              <a:pathLst>
                <a:path w="62230" h="33655">
                  <a:moveTo>
                    <a:pt x="32289" y="0"/>
                  </a:moveTo>
                  <a:lnTo>
                    <a:pt x="19865" y="693"/>
                  </a:lnTo>
                  <a:lnTo>
                    <a:pt x="9787" y="3733"/>
                  </a:lnTo>
                  <a:lnTo>
                    <a:pt x="2888" y="8740"/>
                  </a:lnTo>
                  <a:lnTo>
                    <a:pt x="0" y="15337"/>
                  </a:lnTo>
                  <a:lnTo>
                    <a:pt x="2282" y="22085"/>
                  </a:lnTo>
                  <a:lnTo>
                    <a:pt x="8576" y="27546"/>
                  </a:lnTo>
                  <a:lnTo>
                    <a:pt x="18049" y="31343"/>
                  </a:lnTo>
                  <a:lnTo>
                    <a:pt x="29867" y="33096"/>
                  </a:lnTo>
                  <a:lnTo>
                    <a:pt x="42291" y="32415"/>
                  </a:lnTo>
                  <a:lnTo>
                    <a:pt x="52369" y="29464"/>
                  </a:lnTo>
                  <a:lnTo>
                    <a:pt x="59268" y="24696"/>
                  </a:lnTo>
                  <a:lnTo>
                    <a:pt x="62157" y="18566"/>
                  </a:lnTo>
                  <a:lnTo>
                    <a:pt x="60214" y="11805"/>
                  </a:lnTo>
                  <a:lnTo>
                    <a:pt x="53883" y="6256"/>
                  </a:lnTo>
                  <a:lnTo>
                    <a:pt x="44221" y="2219"/>
                  </a:lnTo>
                  <a:lnTo>
                    <a:pt x="32289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66563" y="1340451"/>
              <a:ext cx="17145" cy="17780"/>
            </a:xfrm>
            <a:custGeom>
              <a:avLst/>
              <a:gdLst/>
              <a:ahLst/>
              <a:cxnLst/>
              <a:rect l="l" t="t" r="r" b="b"/>
              <a:pathLst>
                <a:path w="17144" h="17780">
                  <a:moveTo>
                    <a:pt x="12915" y="0"/>
                  </a:moveTo>
                  <a:lnTo>
                    <a:pt x="3228" y="0"/>
                  </a:lnTo>
                  <a:lnTo>
                    <a:pt x="0" y="4036"/>
                  </a:lnTo>
                  <a:lnTo>
                    <a:pt x="0" y="13723"/>
                  </a:lnTo>
                  <a:lnTo>
                    <a:pt x="3228" y="17759"/>
                  </a:lnTo>
                  <a:lnTo>
                    <a:pt x="12915" y="17759"/>
                  </a:lnTo>
                  <a:lnTo>
                    <a:pt x="16951" y="13723"/>
                  </a:lnTo>
                  <a:lnTo>
                    <a:pt x="16951" y="4036"/>
                  </a:lnTo>
                  <a:lnTo>
                    <a:pt x="129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78797" y="1381077"/>
              <a:ext cx="57785" cy="34290"/>
            </a:xfrm>
            <a:custGeom>
              <a:avLst/>
              <a:gdLst/>
              <a:ahLst/>
              <a:cxnLst/>
              <a:rect l="l" t="t" r="r" b="b"/>
              <a:pathLst>
                <a:path w="57785" h="34290">
                  <a:moveTo>
                    <a:pt x="36199" y="0"/>
                  </a:moveTo>
                  <a:lnTo>
                    <a:pt x="491" y="18503"/>
                  </a:lnTo>
                  <a:lnTo>
                    <a:pt x="0" y="24759"/>
                  </a:lnTo>
                  <a:lnTo>
                    <a:pt x="3809" y="29867"/>
                  </a:lnTo>
                  <a:lnTo>
                    <a:pt x="11099" y="32932"/>
                  </a:lnTo>
                  <a:lnTo>
                    <a:pt x="21114" y="33727"/>
                  </a:lnTo>
                  <a:lnTo>
                    <a:pt x="33096" y="32024"/>
                  </a:lnTo>
                  <a:lnTo>
                    <a:pt x="44032" y="27584"/>
                  </a:lnTo>
                  <a:lnTo>
                    <a:pt x="52167" y="21934"/>
                  </a:lnTo>
                  <a:lnTo>
                    <a:pt x="56821" y="15678"/>
                  </a:lnTo>
                  <a:lnTo>
                    <a:pt x="57313" y="9421"/>
                  </a:lnTo>
                  <a:lnTo>
                    <a:pt x="53504" y="3859"/>
                  </a:lnTo>
                  <a:lnTo>
                    <a:pt x="46214" y="643"/>
                  </a:lnTo>
                  <a:lnTo>
                    <a:pt x="36199" y="0"/>
                  </a:lnTo>
                  <a:close/>
                </a:path>
              </a:pathLst>
            </a:custGeom>
            <a:solidFill>
              <a:srgbClr val="EC1B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98171" y="138969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80">
                  <a:moveTo>
                    <a:pt x="13723" y="0"/>
                  </a:moveTo>
                  <a:lnTo>
                    <a:pt x="4036" y="0"/>
                  </a:lnTo>
                  <a:lnTo>
                    <a:pt x="0" y="4036"/>
                  </a:lnTo>
                  <a:lnTo>
                    <a:pt x="0" y="13723"/>
                  </a:lnTo>
                  <a:lnTo>
                    <a:pt x="4036" y="17759"/>
                  </a:lnTo>
                  <a:lnTo>
                    <a:pt x="13723" y="17759"/>
                  </a:lnTo>
                  <a:lnTo>
                    <a:pt x="17759" y="13723"/>
                  </a:lnTo>
                  <a:lnTo>
                    <a:pt x="17759" y="4036"/>
                  </a:lnTo>
                  <a:lnTo>
                    <a:pt x="137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31267" y="1254378"/>
              <a:ext cx="645160" cy="79375"/>
            </a:xfrm>
            <a:custGeom>
              <a:avLst/>
              <a:gdLst/>
              <a:ahLst/>
              <a:cxnLst/>
              <a:rect l="l" t="t" r="r" b="b"/>
              <a:pathLst>
                <a:path w="645160" h="79375">
                  <a:moveTo>
                    <a:pt x="0" y="74771"/>
                  </a:moveTo>
                  <a:lnTo>
                    <a:pt x="69418" y="37822"/>
                  </a:lnTo>
                  <a:lnTo>
                    <a:pt x="115744" y="24199"/>
                  </a:lnTo>
                  <a:lnTo>
                    <a:pt x="167659" y="13692"/>
                  </a:lnTo>
                  <a:lnTo>
                    <a:pt x="223544" y="6215"/>
                  </a:lnTo>
                  <a:lnTo>
                    <a:pt x="281783" y="1680"/>
                  </a:lnTo>
                  <a:lnTo>
                    <a:pt x="340759" y="0"/>
                  </a:lnTo>
                  <a:lnTo>
                    <a:pt x="398853" y="1086"/>
                  </a:lnTo>
                  <a:lnTo>
                    <a:pt x="454448" y="4851"/>
                  </a:lnTo>
                  <a:lnTo>
                    <a:pt x="505928" y="11208"/>
                  </a:lnTo>
                  <a:lnTo>
                    <a:pt x="551675" y="20070"/>
                  </a:lnTo>
                  <a:lnTo>
                    <a:pt x="590071" y="31348"/>
                  </a:lnTo>
                  <a:lnTo>
                    <a:pt x="638342" y="60804"/>
                  </a:lnTo>
                  <a:lnTo>
                    <a:pt x="644982" y="78807"/>
                  </a:lnTo>
                </a:path>
              </a:pathLst>
            </a:custGeom>
            <a:ln w="11650">
              <a:solidFill>
                <a:srgbClr val="F481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03014" y="1314619"/>
              <a:ext cx="51435" cy="69215"/>
            </a:xfrm>
            <a:custGeom>
              <a:avLst/>
              <a:gdLst/>
              <a:ahLst/>
              <a:cxnLst/>
              <a:rect l="l" t="t" r="r" b="b"/>
              <a:pathLst>
                <a:path w="51435" h="69215">
                  <a:moveTo>
                    <a:pt x="12108" y="0"/>
                  </a:moveTo>
                  <a:lnTo>
                    <a:pt x="0" y="68615"/>
                  </a:lnTo>
                  <a:lnTo>
                    <a:pt x="50855" y="20988"/>
                  </a:lnTo>
                  <a:lnTo>
                    <a:pt x="12108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603530" y="1708211"/>
            <a:ext cx="244434" cy="148611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56624">
              <a:spcBef>
                <a:spcPts val="178"/>
              </a:spcBef>
            </a:pPr>
            <a:r>
              <a:rPr sz="817" b="1" i="1" spc="15" dirty="0">
                <a:latin typeface="Liberation Sans"/>
                <a:cs typeface="Liberation Sans"/>
              </a:rPr>
              <a:t>M</a:t>
            </a:r>
            <a:r>
              <a:rPr sz="669" b="1" i="1" spc="22" baseline="-37037" dirty="0">
                <a:latin typeface="Liberation Sans"/>
                <a:cs typeface="Liberation Sans"/>
              </a:rPr>
              <a:t>X</a:t>
            </a:r>
            <a:endParaRPr sz="669" baseline="-37037">
              <a:latin typeface="Liberation Sans"/>
              <a:cs typeface="Liberatio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42932" y="1709411"/>
            <a:ext cx="244434" cy="148611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56624">
              <a:spcBef>
                <a:spcPts val="178"/>
              </a:spcBef>
            </a:pPr>
            <a:r>
              <a:rPr sz="817" b="1" i="1" spc="15" dirty="0">
                <a:latin typeface="Liberation Sans"/>
                <a:cs typeface="Liberation Sans"/>
              </a:rPr>
              <a:t>M</a:t>
            </a:r>
            <a:r>
              <a:rPr sz="669" b="1" i="1" spc="22" baseline="-37037" dirty="0">
                <a:latin typeface="Liberation Sans"/>
                <a:cs typeface="Liberation Sans"/>
              </a:rPr>
              <a:t>Y</a:t>
            </a:r>
            <a:endParaRPr sz="669" baseline="-37037">
              <a:latin typeface="Liberation Sans"/>
              <a:cs typeface="Liberation 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76729" y="2021580"/>
            <a:ext cx="1020206" cy="331260"/>
            <a:chOff x="2308231" y="1360198"/>
            <a:chExt cx="686435" cy="222885"/>
          </a:xfrm>
        </p:grpSpPr>
        <p:sp>
          <p:nvSpPr>
            <p:cNvPr id="24" name="object 24"/>
            <p:cNvSpPr/>
            <p:nvPr/>
          </p:nvSpPr>
          <p:spPr>
            <a:xfrm>
              <a:off x="2311086" y="1410680"/>
              <a:ext cx="17145" cy="169545"/>
            </a:xfrm>
            <a:custGeom>
              <a:avLst/>
              <a:gdLst/>
              <a:ahLst/>
              <a:cxnLst/>
              <a:rect l="l" t="t" r="r" b="b"/>
              <a:pathLst>
                <a:path w="17144" h="169544">
                  <a:moveTo>
                    <a:pt x="8475" y="-2855"/>
                  </a:moveTo>
                  <a:lnTo>
                    <a:pt x="8475" y="172375"/>
                  </a:lnTo>
                </a:path>
              </a:pathLst>
            </a:custGeom>
            <a:ln w="22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80286" y="1363053"/>
              <a:ext cx="11430" cy="194945"/>
            </a:xfrm>
            <a:custGeom>
              <a:avLst/>
              <a:gdLst/>
              <a:ahLst/>
              <a:cxnLst/>
              <a:rect l="l" t="t" r="r" b="b"/>
              <a:pathLst>
                <a:path w="11430" h="194944">
                  <a:moveTo>
                    <a:pt x="11301" y="194544"/>
                  </a:moveTo>
                  <a:lnTo>
                    <a:pt x="0" y="0"/>
                  </a:lnTo>
                </a:path>
              </a:pathLst>
            </a:custGeom>
            <a:ln w="57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4582172" y="1322771"/>
            <a:ext cx="392605" cy="165158"/>
          </a:xfrm>
          <a:custGeom>
            <a:avLst/>
            <a:gdLst/>
            <a:ahLst/>
            <a:cxnLst/>
            <a:rect l="l" t="t" r="r" b="b"/>
            <a:pathLst>
              <a:path w="264160" h="111125">
                <a:moveTo>
                  <a:pt x="0" y="110591"/>
                </a:moveTo>
                <a:lnTo>
                  <a:pt x="263966" y="0"/>
                </a:lnTo>
              </a:path>
            </a:pathLst>
          </a:custGeom>
          <a:ln w="57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914256" y="2926982"/>
            <a:ext cx="587963" cy="326296"/>
          </a:xfrm>
          <a:prstGeom prst="rect">
            <a:avLst/>
          </a:prstGeom>
        </p:spPr>
        <p:txBody>
          <a:bodyPr vert="horz" wrap="square" lIns="0" tIns="69838" rIns="0" bIns="0" rtlCol="0">
            <a:spAutoFit/>
          </a:bodyPr>
          <a:lstStyle/>
          <a:p>
            <a:pPr marL="41524" algn="ctr">
              <a:spcBef>
                <a:spcPts val="550"/>
              </a:spcBef>
            </a:pPr>
            <a:r>
              <a:rPr sz="743" i="1" dirty="0">
                <a:latin typeface="Liberation Sans"/>
                <a:cs typeface="Liberation Sans"/>
              </a:rPr>
              <a:t>p=0</a:t>
            </a:r>
            <a:endParaRPr sz="743">
              <a:latin typeface="Liberation Sans"/>
              <a:cs typeface="Liberation Sans"/>
            </a:endParaRPr>
          </a:p>
          <a:p>
            <a:pPr algn="ctr">
              <a:spcBef>
                <a:spcPts val="334"/>
              </a:spcBef>
            </a:pP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30" dirty="0">
                <a:latin typeface="OpenSymbol"/>
                <a:cs typeface="OpenSymbol"/>
              </a:rPr>
              <a:t>−</a:t>
            </a:r>
            <a:r>
              <a:rPr sz="669" i="1" spc="-30" dirty="0">
                <a:latin typeface="Liberation Serif"/>
                <a:cs typeface="Liberation Serif"/>
              </a:rPr>
              <a:t>2 </a:t>
            </a: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22" dirty="0">
                <a:latin typeface="OpenSymbol"/>
                <a:cs typeface="OpenSymbol"/>
              </a:rPr>
              <a:t>−</a:t>
            </a:r>
            <a:r>
              <a:rPr sz="669" i="1" spc="-22" dirty="0">
                <a:latin typeface="Liberation Serif"/>
                <a:cs typeface="Liberation Serif"/>
              </a:rPr>
              <a:t>1</a:t>
            </a:r>
            <a:r>
              <a:rPr sz="669" i="1" spc="97" dirty="0">
                <a:latin typeface="Liberation Serif"/>
                <a:cs typeface="Liberation Serif"/>
              </a:rPr>
              <a:t> </a:t>
            </a:r>
            <a:r>
              <a:rPr sz="594" i="1" spc="15" dirty="0">
                <a:latin typeface="Liberation Serif"/>
                <a:cs typeface="Liberation Serif"/>
              </a:rPr>
              <a:t>t</a:t>
            </a:r>
            <a:endParaRPr sz="594">
              <a:latin typeface="Liberation Serif"/>
              <a:cs typeface="Liberation Serif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951126" y="3302353"/>
            <a:ext cx="576638" cy="915449"/>
            <a:chOff x="541622" y="2221954"/>
            <a:chExt cx="387985" cy="615950"/>
          </a:xfrm>
        </p:grpSpPr>
        <p:sp>
          <p:nvSpPr>
            <p:cNvPr id="29" name="object 29"/>
            <p:cNvSpPr/>
            <p:nvPr/>
          </p:nvSpPr>
          <p:spPr>
            <a:xfrm>
              <a:off x="697407" y="2221966"/>
              <a:ext cx="231775" cy="248920"/>
            </a:xfrm>
            <a:custGeom>
              <a:avLst/>
              <a:gdLst/>
              <a:ahLst/>
              <a:cxnLst/>
              <a:rect l="l" t="t" r="r" b="b"/>
              <a:pathLst>
                <a:path w="231775" h="248919">
                  <a:moveTo>
                    <a:pt x="70231" y="216331"/>
                  </a:moveTo>
                  <a:lnTo>
                    <a:pt x="67525" y="203923"/>
                  </a:lnTo>
                  <a:lnTo>
                    <a:pt x="60045" y="193929"/>
                  </a:lnTo>
                  <a:lnTo>
                    <a:pt x="48780" y="187274"/>
                  </a:lnTo>
                  <a:lnTo>
                    <a:pt x="34721" y="184848"/>
                  </a:lnTo>
                  <a:lnTo>
                    <a:pt x="21120" y="187274"/>
                  </a:lnTo>
                  <a:lnTo>
                    <a:pt x="10096" y="193929"/>
                  </a:lnTo>
                  <a:lnTo>
                    <a:pt x="2705" y="203923"/>
                  </a:lnTo>
                  <a:lnTo>
                    <a:pt x="0" y="216331"/>
                  </a:lnTo>
                  <a:lnTo>
                    <a:pt x="2705" y="228739"/>
                  </a:lnTo>
                  <a:lnTo>
                    <a:pt x="10096" y="238734"/>
                  </a:lnTo>
                  <a:lnTo>
                    <a:pt x="21120" y="245389"/>
                  </a:lnTo>
                  <a:lnTo>
                    <a:pt x="34721" y="247815"/>
                  </a:lnTo>
                  <a:lnTo>
                    <a:pt x="48780" y="245389"/>
                  </a:lnTo>
                  <a:lnTo>
                    <a:pt x="60045" y="238734"/>
                  </a:lnTo>
                  <a:lnTo>
                    <a:pt x="67525" y="228739"/>
                  </a:lnTo>
                  <a:lnTo>
                    <a:pt x="70231" y="216331"/>
                  </a:lnTo>
                  <a:close/>
                </a:path>
                <a:path w="231775" h="248919">
                  <a:moveTo>
                    <a:pt x="231686" y="217144"/>
                  </a:moveTo>
                  <a:lnTo>
                    <a:pt x="228968" y="204266"/>
                  </a:lnTo>
                  <a:lnTo>
                    <a:pt x="221488" y="194030"/>
                  </a:lnTo>
                  <a:lnTo>
                    <a:pt x="210223" y="187286"/>
                  </a:lnTo>
                  <a:lnTo>
                    <a:pt x="196164" y="184848"/>
                  </a:lnTo>
                  <a:lnTo>
                    <a:pt x="182562" y="187286"/>
                  </a:lnTo>
                  <a:lnTo>
                    <a:pt x="171538" y="194030"/>
                  </a:lnTo>
                  <a:lnTo>
                    <a:pt x="164147" y="204266"/>
                  </a:lnTo>
                  <a:lnTo>
                    <a:pt x="161455" y="217144"/>
                  </a:lnTo>
                  <a:lnTo>
                    <a:pt x="164147" y="229552"/>
                  </a:lnTo>
                  <a:lnTo>
                    <a:pt x="171538" y="239547"/>
                  </a:lnTo>
                  <a:lnTo>
                    <a:pt x="182562" y="246202"/>
                  </a:lnTo>
                  <a:lnTo>
                    <a:pt x="196164" y="248627"/>
                  </a:lnTo>
                  <a:lnTo>
                    <a:pt x="210223" y="246202"/>
                  </a:lnTo>
                  <a:lnTo>
                    <a:pt x="221488" y="239547"/>
                  </a:lnTo>
                  <a:lnTo>
                    <a:pt x="228968" y="229552"/>
                  </a:lnTo>
                  <a:lnTo>
                    <a:pt x="231686" y="217144"/>
                  </a:lnTo>
                  <a:close/>
                </a:path>
                <a:path w="231775" h="248919">
                  <a:moveTo>
                    <a:pt x="231686" y="31470"/>
                  </a:moveTo>
                  <a:lnTo>
                    <a:pt x="229095" y="19062"/>
                  </a:lnTo>
                  <a:lnTo>
                    <a:pt x="221894" y="9080"/>
                  </a:lnTo>
                  <a:lnTo>
                    <a:pt x="210908" y="2413"/>
                  </a:lnTo>
                  <a:lnTo>
                    <a:pt x="196977" y="0"/>
                  </a:lnTo>
                  <a:lnTo>
                    <a:pt x="183375" y="2413"/>
                  </a:lnTo>
                  <a:lnTo>
                    <a:pt x="172351" y="9080"/>
                  </a:lnTo>
                  <a:lnTo>
                    <a:pt x="164960" y="19062"/>
                  </a:lnTo>
                  <a:lnTo>
                    <a:pt x="162255" y="31470"/>
                  </a:lnTo>
                  <a:lnTo>
                    <a:pt x="164960" y="44348"/>
                  </a:lnTo>
                  <a:lnTo>
                    <a:pt x="172351" y="54584"/>
                  </a:lnTo>
                  <a:lnTo>
                    <a:pt x="183375" y="61328"/>
                  </a:lnTo>
                  <a:lnTo>
                    <a:pt x="196977" y="63766"/>
                  </a:lnTo>
                  <a:lnTo>
                    <a:pt x="210908" y="61328"/>
                  </a:lnTo>
                  <a:lnTo>
                    <a:pt x="221894" y="54584"/>
                  </a:lnTo>
                  <a:lnTo>
                    <a:pt x="229095" y="44348"/>
                  </a:lnTo>
                  <a:lnTo>
                    <a:pt x="231686" y="3147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57154" y="2460896"/>
              <a:ext cx="84455" cy="103505"/>
            </a:xfrm>
            <a:custGeom>
              <a:avLst/>
              <a:gdLst/>
              <a:ahLst/>
              <a:cxnLst/>
              <a:rect l="l" t="t" r="r" b="b"/>
              <a:pathLst>
                <a:path w="84455" h="103505">
                  <a:moveTo>
                    <a:pt x="0" y="0"/>
                  </a:moveTo>
                  <a:lnTo>
                    <a:pt x="83952" y="103326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27384" y="2552114"/>
              <a:ext cx="42545" cy="46990"/>
            </a:xfrm>
            <a:custGeom>
              <a:avLst/>
              <a:gdLst/>
              <a:ahLst/>
              <a:cxnLst/>
              <a:rect l="l" t="t" r="r" b="b"/>
              <a:pathLst>
                <a:path w="42544" h="46989">
                  <a:moveTo>
                    <a:pt x="24217" y="0"/>
                  </a:moveTo>
                  <a:lnTo>
                    <a:pt x="0" y="20180"/>
                  </a:lnTo>
                  <a:lnTo>
                    <a:pt x="41976" y="46819"/>
                  </a:lnTo>
                  <a:lnTo>
                    <a:pt x="2421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7419" y="2590054"/>
              <a:ext cx="70485" cy="63500"/>
            </a:xfrm>
            <a:custGeom>
              <a:avLst/>
              <a:gdLst/>
              <a:ahLst/>
              <a:cxnLst/>
              <a:rect l="l" t="t" r="r" b="b"/>
              <a:pathLst>
                <a:path w="70484" h="63500">
                  <a:moveTo>
                    <a:pt x="34711" y="0"/>
                  </a:moveTo>
                  <a:lnTo>
                    <a:pt x="21114" y="2421"/>
                  </a:lnTo>
                  <a:lnTo>
                    <a:pt x="10090" y="9081"/>
                  </a:lnTo>
                  <a:lnTo>
                    <a:pt x="2699" y="19070"/>
                  </a:lnTo>
                  <a:lnTo>
                    <a:pt x="0" y="31482"/>
                  </a:lnTo>
                  <a:lnTo>
                    <a:pt x="2699" y="43893"/>
                  </a:lnTo>
                  <a:lnTo>
                    <a:pt x="10090" y="53883"/>
                  </a:lnTo>
                  <a:lnTo>
                    <a:pt x="21114" y="60542"/>
                  </a:lnTo>
                  <a:lnTo>
                    <a:pt x="34711" y="62964"/>
                  </a:lnTo>
                  <a:lnTo>
                    <a:pt x="48774" y="60542"/>
                  </a:lnTo>
                  <a:lnTo>
                    <a:pt x="60038" y="53883"/>
                  </a:lnTo>
                  <a:lnTo>
                    <a:pt x="67517" y="43893"/>
                  </a:lnTo>
                  <a:lnTo>
                    <a:pt x="70229" y="31482"/>
                  </a:lnTo>
                  <a:lnTo>
                    <a:pt x="67517" y="19070"/>
                  </a:lnTo>
                  <a:lnTo>
                    <a:pt x="60038" y="9081"/>
                  </a:lnTo>
                  <a:lnTo>
                    <a:pt x="48774" y="2421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94385" y="2675621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588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3081" y="2653830"/>
              <a:ext cx="23495" cy="120014"/>
            </a:xfrm>
            <a:custGeom>
              <a:avLst/>
              <a:gdLst/>
              <a:ahLst/>
              <a:cxnLst/>
              <a:rect l="l" t="t" r="r" b="b"/>
              <a:pathLst>
                <a:path w="23494" h="120014">
                  <a:moveTo>
                    <a:pt x="23406" y="105752"/>
                  </a:moveTo>
                  <a:lnTo>
                    <a:pt x="22593" y="104140"/>
                  </a:lnTo>
                  <a:lnTo>
                    <a:pt x="21793" y="101714"/>
                  </a:lnTo>
                  <a:lnTo>
                    <a:pt x="21793" y="105752"/>
                  </a:lnTo>
                  <a:lnTo>
                    <a:pt x="21793" y="109791"/>
                  </a:lnTo>
                  <a:lnTo>
                    <a:pt x="19367" y="114630"/>
                  </a:lnTo>
                  <a:lnTo>
                    <a:pt x="18567" y="115443"/>
                  </a:lnTo>
                  <a:lnTo>
                    <a:pt x="13716" y="117856"/>
                  </a:lnTo>
                  <a:lnTo>
                    <a:pt x="9677" y="117856"/>
                  </a:lnTo>
                  <a:lnTo>
                    <a:pt x="4838" y="115443"/>
                  </a:lnTo>
                  <a:lnTo>
                    <a:pt x="4025" y="114630"/>
                  </a:lnTo>
                  <a:lnTo>
                    <a:pt x="1612" y="109791"/>
                  </a:lnTo>
                  <a:lnTo>
                    <a:pt x="1612" y="105752"/>
                  </a:lnTo>
                  <a:lnTo>
                    <a:pt x="4025" y="100901"/>
                  </a:lnTo>
                  <a:lnTo>
                    <a:pt x="4838" y="100101"/>
                  </a:lnTo>
                  <a:lnTo>
                    <a:pt x="9677" y="97675"/>
                  </a:lnTo>
                  <a:lnTo>
                    <a:pt x="13716" y="97675"/>
                  </a:lnTo>
                  <a:lnTo>
                    <a:pt x="18567" y="100101"/>
                  </a:lnTo>
                  <a:lnTo>
                    <a:pt x="19367" y="100901"/>
                  </a:lnTo>
                  <a:lnTo>
                    <a:pt x="21793" y="105752"/>
                  </a:lnTo>
                  <a:lnTo>
                    <a:pt x="21793" y="101714"/>
                  </a:lnTo>
                  <a:lnTo>
                    <a:pt x="20980" y="100101"/>
                  </a:lnTo>
                  <a:lnTo>
                    <a:pt x="19367" y="98488"/>
                  </a:lnTo>
                  <a:lnTo>
                    <a:pt x="17754" y="97675"/>
                  </a:lnTo>
                  <a:lnTo>
                    <a:pt x="15328" y="96875"/>
                  </a:lnTo>
                  <a:lnTo>
                    <a:pt x="13716" y="96062"/>
                  </a:lnTo>
                  <a:lnTo>
                    <a:pt x="9677" y="96062"/>
                  </a:lnTo>
                  <a:lnTo>
                    <a:pt x="7264" y="96875"/>
                  </a:lnTo>
                  <a:lnTo>
                    <a:pt x="4025" y="98488"/>
                  </a:lnTo>
                  <a:lnTo>
                    <a:pt x="2413" y="100101"/>
                  </a:lnTo>
                  <a:lnTo>
                    <a:pt x="1612" y="101714"/>
                  </a:lnTo>
                  <a:lnTo>
                    <a:pt x="800" y="104140"/>
                  </a:lnTo>
                  <a:lnTo>
                    <a:pt x="0" y="105752"/>
                  </a:lnTo>
                  <a:lnTo>
                    <a:pt x="0" y="109791"/>
                  </a:lnTo>
                  <a:lnTo>
                    <a:pt x="800" y="111404"/>
                  </a:lnTo>
                  <a:lnTo>
                    <a:pt x="1612" y="113817"/>
                  </a:lnTo>
                  <a:lnTo>
                    <a:pt x="2413" y="115443"/>
                  </a:lnTo>
                  <a:lnTo>
                    <a:pt x="4025" y="117055"/>
                  </a:lnTo>
                  <a:lnTo>
                    <a:pt x="5651" y="117856"/>
                  </a:lnTo>
                  <a:lnTo>
                    <a:pt x="8064" y="118668"/>
                  </a:lnTo>
                  <a:lnTo>
                    <a:pt x="9677" y="119468"/>
                  </a:lnTo>
                  <a:lnTo>
                    <a:pt x="13716" y="119468"/>
                  </a:lnTo>
                  <a:lnTo>
                    <a:pt x="15328" y="118668"/>
                  </a:lnTo>
                  <a:lnTo>
                    <a:pt x="17754" y="117856"/>
                  </a:lnTo>
                  <a:lnTo>
                    <a:pt x="19367" y="116243"/>
                  </a:lnTo>
                  <a:lnTo>
                    <a:pt x="20980" y="115443"/>
                  </a:lnTo>
                  <a:lnTo>
                    <a:pt x="21793" y="113817"/>
                  </a:lnTo>
                  <a:lnTo>
                    <a:pt x="22593" y="111404"/>
                  </a:lnTo>
                  <a:lnTo>
                    <a:pt x="23406" y="109791"/>
                  </a:lnTo>
                  <a:lnTo>
                    <a:pt x="23406" y="105752"/>
                  </a:lnTo>
                  <a:close/>
                </a:path>
                <a:path w="23494" h="120014">
                  <a:moveTo>
                    <a:pt x="23406" y="9690"/>
                  </a:moveTo>
                  <a:lnTo>
                    <a:pt x="22593" y="8077"/>
                  </a:lnTo>
                  <a:lnTo>
                    <a:pt x="21793" y="5651"/>
                  </a:lnTo>
                  <a:lnTo>
                    <a:pt x="21793" y="9690"/>
                  </a:lnTo>
                  <a:lnTo>
                    <a:pt x="21793" y="13728"/>
                  </a:lnTo>
                  <a:lnTo>
                    <a:pt x="19367" y="18567"/>
                  </a:lnTo>
                  <a:lnTo>
                    <a:pt x="12915" y="21793"/>
                  </a:lnTo>
                  <a:lnTo>
                    <a:pt x="9677" y="21793"/>
                  </a:lnTo>
                  <a:lnTo>
                    <a:pt x="4838" y="19380"/>
                  </a:lnTo>
                  <a:lnTo>
                    <a:pt x="2413" y="16954"/>
                  </a:lnTo>
                  <a:lnTo>
                    <a:pt x="1612" y="15341"/>
                  </a:lnTo>
                  <a:lnTo>
                    <a:pt x="1612" y="8077"/>
                  </a:lnTo>
                  <a:lnTo>
                    <a:pt x="2413" y="6464"/>
                  </a:lnTo>
                  <a:lnTo>
                    <a:pt x="4838" y="4038"/>
                  </a:lnTo>
                  <a:lnTo>
                    <a:pt x="6451" y="3225"/>
                  </a:lnTo>
                  <a:lnTo>
                    <a:pt x="8064" y="1612"/>
                  </a:lnTo>
                  <a:lnTo>
                    <a:pt x="14528" y="1612"/>
                  </a:lnTo>
                  <a:lnTo>
                    <a:pt x="16141" y="3225"/>
                  </a:lnTo>
                  <a:lnTo>
                    <a:pt x="19367" y="4851"/>
                  </a:lnTo>
                  <a:lnTo>
                    <a:pt x="21793" y="9690"/>
                  </a:lnTo>
                  <a:lnTo>
                    <a:pt x="21793" y="5651"/>
                  </a:lnTo>
                  <a:lnTo>
                    <a:pt x="20980" y="4038"/>
                  </a:lnTo>
                  <a:lnTo>
                    <a:pt x="19367" y="2425"/>
                  </a:lnTo>
                  <a:lnTo>
                    <a:pt x="17754" y="1612"/>
                  </a:lnTo>
                  <a:lnTo>
                    <a:pt x="15328" y="0"/>
                  </a:lnTo>
                  <a:lnTo>
                    <a:pt x="7264" y="0"/>
                  </a:lnTo>
                  <a:lnTo>
                    <a:pt x="5651" y="1612"/>
                  </a:lnTo>
                  <a:lnTo>
                    <a:pt x="4025" y="2425"/>
                  </a:lnTo>
                  <a:lnTo>
                    <a:pt x="2413" y="4038"/>
                  </a:lnTo>
                  <a:lnTo>
                    <a:pt x="1612" y="5651"/>
                  </a:lnTo>
                  <a:lnTo>
                    <a:pt x="0" y="8077"/>
                  </a:lnTo>
                  <a:lnTo>
                    <a:pt x="0" y="15341"/>
                  </a:lnTo>
                  <a:lnTo>
                    <a:pt x="1612" y="17767"/>
                  </a:lnTo>
                  <a:lnTo>
                    <a:pt x="2413" y="19380"/>
                  </a:lnTo>
                  <a:lnTo>
                    <a:pt x="4025" y="20993"/>
                  </a:lnTo>
                  <a:lnTo>
                    <a:pt x="7264" y="22606"/>
                  </a:lnTo>
                  <a:lnTo>
                    <a:pt x="9677" y="23418"/>
                  </a:lnTo>
                  <a:lnTo>
                    <a:pt x="13716" y="23418"/>
                  </a:lnTo>
                  <a:lnTo>
                    <a:pt x="15328" y="22606"/>
                  </a:lnTo>
                  <a:lnTo>
                    <a:pt x="17754" y="21793"/>
                  </a:lnTo>
                  <a:lnTo>
                    <a:pt x="19367" y="20180"/>
                  </a:lnTo>
                  <a:lnTo>
                    <a:pt x="20980" y="19380"/>
                  </a:lnTo>
                  <a:lnTo>
                    <a:pt x="21793" y="16954"/>
                  </a:lnTo>
                  <a:lnTo>
                    <a:pt x="23406" y="13728"/>
                  </a:lnTo>
                  <a:lnTo>
                    <a:pt x="23406" y="969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59674" y="2590054"/>
              <a:ext cx="69850" cy="64135"/>
            </a:xfrm>
            <a:custGeom>
              <a:avLst/>
              <a:gdLst/>
              <a:ahLst/>
              <a:cxnLst/>
              <a:rect l="l" t="t" r="r" b="b"/>
              <a:pathLst>
                <a:path w="69850" h="64135">
                  <a:moveTo>
                    <a:pt x="34711" y="0"/>
                  </a:moveTo>
                  <a:lnTo>
                    <a:pt x="20773" y="2434"/>
                  </a:lnTo>
                  <a:lnTo>
                    <a:pt x="9787" y="9182"/>
                  </a:lnTo>
                  <a:lnTo>
                    <a:pt x="2585" y="19411"/>
                  </a:lnTo>
                  <a:lnTo>
                    <a:pt x="0" y="32289"/>
                  </a:lnTo>
                  <a:lnTo>
                    <a:pt x="2585" y="44700"/>
                  </a:lnTo>
                  <a:lnTo>
                    <a:pt x="9787" y="54690"/>
                  </a:lnTo>
                  <a:lnTo>
                    <a:pt x="20773" y="61350"/>
                  </a:lnTo>
                  <a:lnTo>
                    <a:pt x="34711" y="63771"/>
                  </a:lnTo>
                  <a:lnTo>
                    <a:pt x="48308" y="61350"/>
                  </a:lnTo>
                  <a:lnTo>
                    <a:pt x="59331" y="54690"/>
                  </a:lnTo>
                  <a:lnTo>
                    <a:pt x="66723" y="44700"/>
                  </a:lnTo>
                  <a:lnTo>
                    <a:pt x="69422" y="32289"/>
                  </a:lnTo>
                  <a:lnTo>
                    <a:pt x="66723" y="19411"/>
                  </a:lnTo>
                  <a:lnTo>
                    <a:pt x="59331" y="9182"/>
                  </a:lnTo>
                  <a:lnTo>
                    <a:pt x="48308" y="2434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7649" y="2621537"/>
              <a:ext cx="46355" cy="0"/>
            </a:xfrm>
            <a:custGeom>
              <a:avLst/>
              <a:gdLst/>
              <a:ahLst/>
              <a:cxnLst/>
              <a:rect l="l" t="t" r="r" b="b"/>
              <a:pathLst>
                <a:path w="46355">
                  <a:moveTo>
                    <a:pt x="0" y="0"/>
                  </a:moveTo>
                  <a:lnTo>
                    <a:pt x="46012" y="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12047" y="2605392"/>
              <a:ext cx="47625" cy="32384"/>
            </a:xfrm>
            <a:custGeom>
              <a:avLst/>
              <a:gdLst/>
              <a:ahLst/>
              <a:cxnLst/>
              <a:rect l="l" t="t" r="r" b="b"/>
              <a:pathLst>
                <a:path w="47625" h="32385">
                  <a:moveTo>
                    <a:pt x="0" y="0"/>
                  </a:moveTo>
                  <a:lnTo>
                    <a:pt x="0" y="32289"/>
                  </a:lnTo>
                  <a:lnTo>
                    <a:pt x="47627" y="16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97407" y="2773299"/>
              <a:ext cx="231775" cy="64135"/>
            </a:xfrm>
            <a:custGeom>
              <a:avLst/>
              <a:gdLst/>
              <a:ahLst/>
              <a:cxnLst/>
              <a:rect l="l" t="t" r="r" b="b"/>
              <a:pathLst>
                <a:path w="231775" h="64135">
                  <a:moveTo>
                    <a:pt x="70231" y="31483"/>
                  </a:moveTo>
                  <a:lnTo>
                    <a:pt x="67538" y="19075"/>
                  </a:lnTo>
                  <a:lnTo>
                    <a:pt x="60147" y="9080"/>
                  </a:lnTo>
                  <a:lnTo>
                    <a:pt x="49123" y="2425"/>
                  </a:lnTo>
                  <a:lnTo>
                    <a:pt x="35521" y="0"/>
                  </a:lnTo>
                  <a:lnTo>
                    <a:pt x="21463" y="2425"/>
                  </a:lnTo>
                  <a:lnTo>
                    <a:pt x="10198" y="9080"/>
                  </a:lnTo>
                  <a:lnTo>
                    <a:pt x="2717" y="19075"/>
                  </a:lnTo>
                  <a:lnTo>
                    <a:pt x="0" y="31483"/>
                  </a:lnTo>
                  <a:lnTo>
                    <a:pt x="2717" y="43903"/>
                  </a:lnTo>
                  <a:lnTo>
                    <a:pt x="10198" y="53886"/>
                  </a:lnTo>
                  <a:lnTo>
                    <a:pt x="21463" y="60553"/>
                  </a:lnTo>
                  <a:lnTo>
                    <a:pt x="35521" y="62966"/>
                  </a:lnTo>
                  <a:lnTo>
                    <a:pt x="49123" y="60553"/>
                  </a:lnTo>
                  <a:lnTo>
                    <a:pt x="60147" y="53886"/>
                  </a:lnTo>
                  <a:lnTo>
                    <a:pt x="67538" y="43903"/>
                  </a:lnTo>
                  <a:lnTo>
                    <a:pt x="70231" y="31483"/>
                  </a:lnTo>
                  <a:close/>
                </a:path>
                <a:path w="231775" h="64135">
                  <a:moveTo>
                    <a:pt x="231686" y="31483"/>
                  </a:moveTo>
                  <a:lnTo>
                    <a:pt x="228981" y="19075"/>
                  </a:lnTo>
                  <a:lnTo>
                    <a:pt x="221589" y="9080"/>
                  </a:lnTo>
                  <a:lnTo>
                    <a:pt x="210566" y="2425"/>
                  </a:lnTo>
                  <a:lnTo>
                    <a:pt x="196977" y="0"/>
                  </a:lnTo>
                  <a:lnTo>
                    <a:pt x="183375" y="2425"/>
                  </a:lnTo>
                  <a:lnTo>
                    <a:pt x="172351" y="9080"/>
                  </a:lnTo>
                  <a:lnTo>
                    <a:pt x="164960" y="19075"/>
                  </a:lnTo>
                  <a:lnTo>
                    <a:pt x="162255" y="31483"/>
                  </a:lnTo>
                  <a:lnTo>
                    <a:pt x="164960" y="44361"/>
                  </a:lnTo>
                  <a:lnTo>
                    <a:pt x="172351" y="54597"/>
                  </a:lnTo>
                  <a:lnTo>
                    <a:pt x="183375" y="61341"/>
                  </a:lnTo>
                  <a:lnTo>
                    <a:pt x="196977" y="63779"/>
                  </a:lnTo>
                  <a:lnTo>
                    <a:pt x="210566" y="61341"/>
                  </a:lnTo>
                  <a:lnTo>
                    <a:pt x="221589" y="54597"/>
                  </a:lnTo>
                  <a:lnTo>
                    <a:pt x="228981" y="44361"/>
                  </a:lnTo>
                  <a:lnTo>
                    <a:pt x="231686" y="31483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7649" y="2804779"/>
              <a:ext cx="46990" cy="0"/>
            </a:xfrm>
            <a:custGeom>
              <a:avLst/>
              <a:gdLst/>
              <a:ahLst/>
              <a:cxnLst/>
              <a:rect l="l" t="t" r="r" b="b"/>
              <a:pathLst>
                <a:path w="46990">
                  <a:moveTo>
                    <a:pt x="0" y="0"/>
                  </a:moveTo>
                  <a:lnTo>
                    <a:pt x="46819" y="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2047" y="2788635"/>
              <a:ext cx="47625" cy="32384"/>
            </a:xfrm>
            <a:custGeom>
              <a:avLst/>
              <a:gdLst/>
              <a:ahLst/>
              <a:cxnLst/>
              <a:rect l="l" t="t" r="r" b="b"/>
              <a:pathLst>
                <a:path w="47625" h="32385">
                  <a:moveTo>
                    <a:pt x="0" y="0"/>
                  </a:moveTo>
                  <a:lnTo>
                    <a:pt x="0" y="32289"/>
                  </a:lnTo>
                  <a:lnTo>
                    <a:pt x="47627" y="16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94385" y="2307521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5">
                  <a:moveTo>
                    <a:pt x="0" y="77494"/>
                  </a:moveTo>
                  <a:lnTo>
                    <a:pt x="0" y="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97419" y="2221954"/>
              <a:ext cx="70229" cy="637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43237" y="2408426"/>
              <a:ext cx="70229" cy="637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41622" y="2224376"/>
              <a:ext cx="70229" cy="637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43237" y="2591669"/>
              <a:ext cx="70229" cy="6377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43237" y="2774912"/>
              <a:ext cx="70485" cy="63500"/>
            </a:xfrm>
            <a:custGeom>
              <a:avLst/>
              <a:gdLst/>
              <a:ahLst/>
              <a:cxnLst/>
              <a:rect l="l" t="t" r="r" b="b"/>
              <a:pathLst>
                <a:path w="70484" h="63500">
                  <a:moveTo>
                    <a:pt x="35518" y="0"/>
                  </a:moveTo>
                  <a:lnTo>
                    <a:pt x="21454" y="2421"/>
                  </a:lnTo>
                  <a:lnTo>
                    <a:pt x="10191" y="9081"/>
                  </a:lnTo>
                  <a:lnTo>
                    <a:pt x="2711" y="19070"/>
                  </a:lnTo>
                  <a:lnTo>
                    <a:pt x="0" y="31482"/>
                  </a:lnTo>
                  <a:lnTo>
                    <a:pt x="2711" y="43893"/>
                  </a:lnTo>
                  <a:lnTo>
                    <a:pt x="10191" y="53883"/>
                  </a:lnTo>
                  <a:lnTo>
                    <a:pt x="21454" y="60542"/>
                  </a:lnTo>
                  <a:lnTo>
                    <a:pt x="35518" y="62964"/>
                  </a:lnTo>
                  <a:lnTo>
                    <a:pt x="49115" y="60542"/>
                  </a:lnTo>
                  <a:lnTo>
                    <a:pt x="60139" y="53883"/>
                  </a:lnTo>
                  <a:lnTo>
                    <a:pt x="67530" y="43893"/>
                  </a:lnTo>
                  <a:lnTo>
                    <a:pt x="70229" y="31482"/>
                  </a:lnTo>
                  <a:lnTo>
                    <a:pt x="67530" y="19070"/>
                  </a:lnTo>
                  <a:lnTo>
                    <a:pt x="60139" y="9081"/>
                  </a:lnTo>
                  <a:lnTo>
                    <a:pt x="49115" y="2421"/>
                  </a:lnTo>
                  <a:lnTo>
                    <a:pt x="35518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694700" y="3253484"/>
            <a:ext cx="111364" cy="163013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</a:pPr>
            <a:r>
              <a:rPr sz="892" i="1" spc="30" dirty="0">
                <a:latin typeface="Liberation Serif"/>
                <a:cs typeface="Liberation Serif"/>
              </a:rPr>
              <a:t>X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700699" y="3537824"/>
            <a:ext cx="104758" cy="163013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</a:pPr>
            <a:r>
              <a:rPr sz="892" i="1" spc="22" dirty="0">
                <a:latin typeface="Liberation Serif"/>
                <a:cs typeface="Liberation Serif"/>
              </a:rPr>
              <a:t>Y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700699" y="3810167"/>
            <a:ext cx="104758" cy="163013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</a:pPr>
            <a:r>
              <a:rPr sz="892" i="1" spc="22" dirty="0">
                <a:latin typeface="Liberation Serif"/>
                <a:cs typeface="Liberation Serif"/>
              </a:rPr>
              <a:t>Z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700699" y="4081311"/>
            <a:ext cx="724809" cy="163013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  <a:tabLst>
                <a:tab pos="334083" algn="l"/>
                <a:tab pos="704972" algn="l"/>
              </a:tabLst>
            </a:pPr>
            <a:r>
              <a:rPr sz="892" i="1" spc="37" dirty="0">
                <a:latin typeface="Liberation Serif"/>
                <a:cs typeface="Liberation Serif"/>
              </a:rPr>
              <a:t>W	</a:t>
            </a:r>
            <a:r>
              <a:rPr sz="892" u="sng" spc="45" dirty="0">
                <a:uFill>
                  <a:solidFill>
                    <a:srgbClr val="7F7F7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92" u="sng" spc="37" dirty="0">
                <a:uFill>
                  <a:solidFill>
                    <a:srgbClr val="7F7F7F"/>
                  </a:solidFill>
                </a:uFill>
                <a:latin typeface="Times New Roman"/>
                <a:cs typeface="Times New Roman"/>
              </a:rPr>
              <a:t>	</a:t>
            </a:r>
            <a:endParaRPr sz="892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861965" y="4081311"/>
            <a:ext cx="409592" cy="163013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  <a:tabLst>
                <a:tab pos="389763" algn="l"/>
              </a:tabLst>
            </a:pPr>
            <a:r>
              <a:rPr sz="892" u="heavy" spc="7" dirty="0">
                <a:uFill>
                  <a:solidFill>
                    <a:srgbClr val="7F7F7F"/>
                  </a:solidFill>
                </a:uFill>
                <a:latin typeface="Times New Roman"/>
                <a:cs typeface="Times New Roman"/>
              </a:rPr>
              <a:t> 	</a:t>
            </a:r>
            <a:endParaRPr sz="892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031418" y="3374250"/>
            <a:ext cx="462443" cy="852217"/>
            <a:chOff x="595646" y="2270328"/>
            <a:chExt cx="311150" cy="573405"/>
          </a:xfrm>
        </p:grpSpPr>
        <p:sp>
          <p:nvSpPr>
            <p:cNvPr id="53" name="object 53"/>
            <p:cNvSpPr/>
            <p:nvPr/>
          </p:nvSpPr>
          <p:spPr>
            <a:xfrm>
              <a:off x="882269" y="2285733"/>
              <a:ext cx="24765" cy="121285"/>
            </a:xfrm>
            <a:custGeom>
              <a:avLst/>
              <a:gdLst/>
              <a:ahLst/>
              <a:cxnLst/>
              <a:rect l="l" t="t" r="r" b="b"/>
              <a:pathLst>
                <a:path w="24765" h="121285">
                  <a:moveTo>
                    <a:pt x="23406" y="105752"/>
                  </a:moveTo>
                  <a:lnTo>
                    <a:pt x="21793" y="104127"/>
                  </a:lnTo>
                  <a:lnTo>
                    <a:pt x="21793" y="106553"/>
                  </a:lnTo>
                  <a:lnTo>
                    <a:pt x="21793" y="113017"/>
                  </a:lnTo>
                  <a:lnTo>
                    <a:pt x="20180" y="116243"/>
                  </a:lnTo>
                  <a:lnTo>
                    <a:pt x="18567" y="117856"/>
                  </a:lnTo>
                  <a:lnTo>
                    <a:pt x="15341" y="119468"/>
                  </a:lnTo>
                  <a:lnTo>
                    <a:pt x="8877" y="119468"/>
                  </a:lnTo>
                  <a:lnTo>
                    <a:pt x="5651" y="117856"/>
                  </a:lnTo>
                  <a:lnTo>
                    <a:pt x="4038" y="116243"/>
                  </a:lnTo>
                  <a:lnTo>
                    <a:pt x="1612" y="111391"/>
                  </a:lnTo>
                  <a:lnTo>
                    <a:pt x="1612" y="108165"/>
                  </a:lnTo>
                  <a:lnTo>
                    <a:pt x="4038" y="103327"/>
                  </a:lnTo>
                  <a:lnTo>
                    <a:pt x="5651" y="101714"/>
                  </a:lnTo>
                  <a:lnTo>
                    <a:pt x="10490" y="99288"/>
                  </a:lnTo>
                  <a:lnTo>
                    <a:pt x="13728" y="99288"/>
                  </a:lnTo>
                  <a:lnTo>
                    <a:pt x="18567" y="101714"/>
                  </a:lnTo>
                  <a:lnTo>
                    <a:pt x="20180" y="103327"/>
                  </a:lnTo>
                  <a:lnTo>
                    <a:pt x="21793" y="106553"/>
                  </a:lnTo>
                  <a:lnTo>
                    <a:pt x="21793" y="104127"/>
                  </a:lnTo>
                  <a:lnTo>
                    <a:pt x="20993" y="101714"/>
                  </a:lnTo>
                  <a:lnTo>
                    <a:pt x="20180" y="100901"/>
                  </a:lnTo>
                  <a:lnTo>
                    <a:pt x="17754" y="99288"/>
                  </a:lnTo>
                  <a:lnTo>
                    <a:pt x="14528" y="97675"/>
                  </a:lnTo>
                  <a:lnTo>
                    <a:pt x="9690" y="97675"/>
                  </a:lnTo>
                  <a:lnTo>
                    <a:pt x="6464" y="99288"/>
                  </a:lnTo>
                  <a:lnTo>
                    <a:pt x="4838" y="100901"/>
                  </a:lnTo>
                  <a:lnTo>
                    <a:pt x="3225" y="101714"/>
                  </a:lnTo>
                  <a:lnTo>
                    <a:pt x="1612" y="104127"/>
                  </a:lnTo>
                  <a:lnTo>
                    <a:pt x="0" y="107365"/>
                  </a:lnTo>
                  <a:lnTo>
                    <a:pt x="0" y="111391"/>
                  </a:lnTo>
                  <a:lnTo>
                    <a:pt x="6464" y="119468"/>
                  </a:lnTo>
                  <a:lnTo>
                    <a:pt x="8077" y="121081"/>
                  </a:lnTo>
                  <a:lnTo>
                    <a:pt x="16141" y="121081"/>
                  </a:lnTo>
                  <a:lnTo>
                    <a:pt x="17754" y="119468"/>
                  </a:lnTo>
                  <a:lnTo>
                    <a:pt x="20180" y="118668"/>
                  </a:lnTo>
                  <a:lnTo>
                    <a:pt x="20993" y="117856"/>
                  </a:lnTo>
                  <a:lnTo>
                    <a:pt x="21793" y="115430"/>
                  </a:lnTo>
                  <a:lnTo>
                    <a:pt x="23406" y="113817"/>
                  </a:lnTo>
                  <a:lnTo>
                    <a:pt x="23406" y="105752"/>
                  </a:lnTo>
                  <a:close/>
                </a:path>
                <a:path w="24765" h="121285">
                  <a:moveTo>
                    <a:pt x="24218" y="9690"/>
                  </a:moveTo>
                  <a:lnTo>
                    <a:pt x="23406" y="8077"/>
                  </a:lnTo>
                  <a:lnTo>
                    <a:pt x="22606" y="5651"/>
                  </a:lnTo>
                  <a:lnTo>
                    <a:pt x="22606" y="9690"/>
                  </a:lnTo>
                  <a:lnTo>
                    <a:pt x="22606" y="13716"/>
                  </a:lnTo>
                  <a:lnTo>
                    <a:pt x="20180" y="18567"/>
                  </a:lnTo>
                  <a:lnTo>
                    <a:pt x="13728" y="21793"/>
                  </a:lnTo>
                  <a:lnTo>
                    <a:pt x="10490" y="21793"/>
                  </a:lnTo>
                  <a:lnTo>
                    <a:pt x="5651" y="19367"/>
                  </a:lnTo>
                  <a:lnTo>
                    <a:pt x="3225" y="16954"/>
                  </a:lnTo>
                  <a:lnTo>
                    <a:pt x="2425" y="15341"/>
                  </a:lnTo>
                  <a:lnTo>
                    <a:pt x="2425" y="8077"/>
                  </a:lnTo>
                  <a:lnTo>
                    <a:pt x="3225" y="6451"/>
                  </a:lnTo>
                  <a:lnTo>
                    <a:pt x="5651" y="4038"/>
                  </a:lnTo>
                  <a:lnTo>
                    <a:pt x="10490" y="1612"/>
                  </a:lnTo>
                  <a:lnTo>
                    <a:pt x="13728" y="1612"/>
                  </a:lnTo>
                  <a:lnTo>
                    <a:pt x="20180" y="4838"/>
                  </a:lnTo>
                  <a:lnTo>
                    <a:pt x="22606" y="9690"/>
                  </a:lnTo>
                  <a:lnTo>
                    <a:pt x="22606" y="5651"/>
                  </a:lnTo>
                  <a:lnTo>
                    <a:pt x="20180" y="3225"/>
                  </a:lnTo>
                  <a:lnTo>
                    <a:pt x="17754" y="1612"/>
                  </a:lnTo>
                  <a:lnTo>
                    <a:pt x="14528" y="0"/>
                  </a:lnTo>
                  <a:lnTo>
                    <a:pt x="10490" y="0"/>
                  </a:lnTo>
                  <a:lnTo>
                    <a:pt x="8077" y="800"/>
                  </a:lnTo>
                  <a:lnTo>
                    <a:pt x="4838" y="2425"/>
                  </a:lnTo>
                  <a:lnTo>
                    <a:pt x="3225" y="4038"/>
                  </a:lnTo>
                  <a:lnTo>
                    <a:pt x="2425" y="5651"/>
                  </a:lnTo>
                  <a:lnTo>
                    <a:pt x="812" y="8077"/>
                  </a:lnTo>
                  <a:lnTo>
                    <a:pt x="812" y="15341"/>
                  </a:lnTo>
                  <a:lnTo>
                    <a:pt x="2425" y="17754"/>
                  </a:lnTo>
                  <a:lnTo>
                    <a:pt x="3225" y="19367"/>
                  </a:lnTo>
                  <a:lnTo>
                    <a:pt x="4838" y="20993"/>
                  </a:lnTo>
                  <a:lnTo>
                    <a:pt x="9690" y="23406"/>
                  </a:lnTo>
                  <a:lnTo>
                    <a:pt x="14528" y="23406"/>
                  </a:lnTo>
                  <a:lnTo>
                    <a:pt x="17754" y="21793"/>
                  </a:lnTo>
                  <a:lnTo>
                    <a:pt x="20180" y="20993"/>
                  </a:lnTo>
                  <a:lnTo>
                    <a:pt x="20993" y="19367"/>
                  </a:lnTo>
                  <a:lnTo>
                    <a:pt x="22606" y="17754"/>
                  </a:lnTo>
                  <a:lnTo>
                    <a:pt x="23406" y="15341"/>
                  </a:lnTo>
                  <a:lnTo>
                    <a:pt x="24218" y="13716"/>
                  </a:lnTo>
                  <a:lnTo>
                    <a:pt x="24218" y="969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57962" y="2276039"/>
              <a:ext cx="118110" cy="272415"/>
            </a:xfrm>
            <a:custGeom>
              <a:avLst/>
              <a:gdLst/>
              <a:ahLst/>
              <a:cxnLst/>
              <a:rect l="l" t="t" r="r" b="b"/>
              <a:pathLst>
                <a:path w="118109" h="272414">
                  <a:moveTo>
                    <a:pt x="0" y="0"/>
                  </a:moveTo>
                  <a:lnTo>
                    <a:pt x="117856" y="272039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61288" y="2540005"/>
              <a:ext cx="33655" cy="50165"/>
            </a:xfrm>
            <a:custGeom>
              <a:avLst/>
              <a:gdLst/>
              <a:ahLst/>
              <a:cxnLst/>
              <a:rect l="l" t="t" r="r" b="b"/>
              <a:pathLst>
                <a:path w="33655" h="50164">
                  <a:moveTo>
                    <a:pt x="29060" y="0"/>
                  </a:moveTo>
                  <a:lnTo>
                    <a:pt x="0" y="12915"/>
                  </a:lnTo>
                  <a:lnTo>
                    <a:pt x="33096" y="50048"/>
                  </a:lnTo>
                  <a:lnTo>
                    <a:pt x="2906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01358" y="2279268"/>
              <a:ext cx="259715" cy="275590"/>
            </a:xfrm>
            <a:custGeom>
              <a:avLst/>
              <a:gdLst/>
              <a:ahLst/>
              <a:cxnLst/>
              <a:rect l="l" t="t" r="r" b="b"/>
              <a:pathLst>
                <a:path w="259715" h="275589">
                  <a:moveTo>
                    <a:pt x="0" y="0"/>
                  </a:moveTo>
                  <a:lnTo>
                    <a:pt x="259123" y="275267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97261" y="2457607"/>
              <a:ext cx="294702" cy="13890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98068" y="2628802"/>
              <a:ext cx="271292" cy="1607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57962" y="2276039"/>
              <a:ext cx="102235" cy="462280"/>
            </a:xfrm>
            <a:custGeom>
              <a:avLst/>
              <a:gdLst/>
              <a:ahLst/>
              <a:cxnLst/>
              <a:rect l="l" t="t" r="r" b="b"/>
              <a:pathLst>
                <a:path w="102234" h="462280">
                  <a:moveTo>
                    <a:pt x="0" y="0"/>
                  </a:moveTo>
                  <a:lnTo>
                    <a:pt x="101711" y="461739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44336" y="2732128"/>
              <a:ext cx="31115" cy="50165"/>
            </a:xfrm>
            <a:custGeom>
              <a:avLst/>
              <a:gdLst/>
              <a:ahLst/>
              <a:cxnLst/>
              <a:rect l="l" t="t" r="r" b="b"/>
              <a:pathLst>
                <a:path w="31115" h="50164">
                  <a:moveTo>
                    <a:pt x="30675" y="0"/>
                  </a:moveTo>
                  <a:lnTo>
                    <a:pt x="0" y="7265"/>
                  </a:lnTo>
                  <a:lnTo>
                    <a:pt x="25831" y="50048"/>
                  </a:lnTo>
                  <a:lnTo>
                    <a:pt x="30675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01358" y="2279268"/>
              <a:ext cx="247015" cy="460375"/>
            </a:xfrm>
            <a:custGeom>
              <a:avLst/>
              <a:gdLst/>
              <a:ahLst/>
              <a:cxnLst/>
              <a:rect l="l" t="t" r="r" b="b"/>
              <a:pathLst>
                <a:path w="247015" h="460375">
                  <a:moveTo>
                    <a:pt x="0" y="0"/>
                  </a:moveTo>
                  <a:lnTo>
                    <a:pt x="247014" y="460125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33035" y="2729706"/>
              <a:ext cx="37465" cy="50165"/>
            </a:xfrm>
            <a:custGeom>
              <a:avLst/>
              <a:gdLst/>
              <a:ahLst/>
              <a:cxnLst/>
              <a:rect l="l" t="t" r="r" b="b"/>
              <a:pathLst>
                <a:path w="37465" h="50164">
                  <a:moveTo>
                    <a:pt x="28253" y="0"/>
                  </a:moveTo>
                  <a:lnTo>
                    <a:pt x="0" y="15337"/>
                  </a:lnTo>
                  <a:lnTo>
                    <a:pt x="37132" y="50048"/>
                  </a:lnTo>
                  <a:lnTo>
                    <a:pt x="2825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02972" y="2463318"/>
              <a:ext cx="234950" cy="278765"/>
            </a:xfrm>
            <a:custGeom>
              <a:avLst/>
              <a:gdLst/>
              <a:ahLst/>
              <a:cxnLst/>
              <a:rect l="l" t="t" r="r" b="b"/>
              <a:pathLst>
                <a:path w="234950" h="278764">
                  <a:moveTo>
                    <a:pt x="0" y="0"/>
                  </a:moveTo>
                  <a:lnTo>
                    <a:pt x="234906" y="278496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24155" y="2730513"/>
              <a:ext cx="43180" cy="46355"/>
            </a:xfrm>
            <a:custGeom>
              <a:avLst/>
              <a:gdLst/>
              <a:ahLst/>
              <a:cxnLst/>
              <a:rect l="l" t="t" r="r" b="b"/>
              <a:pathLst>
                <a:path w="43180" h="46355">
                  <a:moveTo>
                    <a:pt x="24217" y="0"/>
                  </a:moveTo>
                  <a:lnTo>
                    <a:pt x="0" y="20180"/>
                  </a:lnTo>
                  <a:lnTo>
                    <a:pt x="42783" y="46012"/>
                  </a:lnTo>
                  <a:lnTo>
                    <a:pt x="2421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32130" y="2469776"/>
              <a:ext cx="114300" cy="262890"/>
            </a:xfrm>
            <a:custGeom>
              <a:avLst/>
              <a:gdLst/>
              <a:ahLst/>
              <a:cxnLst/>
              <a:rect l="l" t="t" r="r" b="b"/>
              <a:pathLst>
                <a:path w="114300" h="262889">
                  <a:moveTo>
                    <a:pt x="0" y="0"/>
                  </a:moveTo>
                  <a:lnTo>
                    <a:pt x="113820" y="262352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30613" y="2724056"/>
              <a:ext cx="34290" cy="50165"/>
            </a:xfrm>
            <a:custGeom>
              <a:avLst/>
              <a:gdLst/>
              <a:ahLst/>
              <a:cxnLst/>
              <a:rect l="l" t="t" r="r" b="b"/>
              <a:pathLst>
                <a:path w="34290" h="50164">
                  <a:moveTo>
                    <a:pt x="29060" y="0"/>
                  </a:moveTo>
                  <a:lnTo>
                    <a:pt x="0" y="12915"/>
                  </a:lnTo>
                  <a:lnTo>
                    <a:pt x="33903" y="50048"/>
                  </a:lnTo>
                  <a:lnTo>
                    <a:pt x="2906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3779" y="2646561"/>
              <a:ext cx="217170" cy="105410"/>
            </a:xfrm>
            <a:custGeom>
              <a:avLst/>
              <a:gdLst/>
              <a:ahLst/>
              <a:cxnLst/>
              <a:rect l="l" t="t" r="r" b="b"/>
              <a:pathLst>
                <a:path w="217169" h="105410">
                  <a:moveTo>
                    <a:pt x="0" y="0"/>
                  </a:moveTo>
                  <a:lnTo>
                    <a:pt x="217146" y="10494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12038" y="2736176"/>
              <a:ext cx="58419" cy="107950"/>
            </a:xfrm>
            <a:custGeom>
              <a:avLst/>
              <a:gdLst/>
              <a:ahLst/>
              <a:cxnLst/>
              <a:rect l="l" t="t" r="r" b="b"/>
              <a:pathLst>
                <a:path w="58419" h="107950">
                  <a:moveTo>
                    <a:pt x="49250" y="35509"/>
                  </a:moveTo>
                  <a:lnTo>
                    <a:pt x="13728" y="0"/>
                  </a:lnTo>
                  <a:lnTo>
                    <a:pt x="0" y="29057"/>
                  </a:lnTo>
                  <a:lnTo>
                    <a:pt x="49250" y="35509"/>
                  </a:lnTo>
                  <a:close/>
                </a:path>
                <a:path w="58419" h="107950">
                  <a:moveTo>
                    <a:pt x="58127" y="91211"/>
                  </a:moveTo>
                  <a:lnTo>
                    <a:pt x="9690" y="75869"/>
                  </a:lnTo>
                  <a:lnTo>
                    <a:pt x="10502" y="107353"/>
                  </a:lnTo>
                  <a:lnTo>
                    <a:pt x="58127" y="91211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57154" y="2644139"/>
              <a:ext cx="81280" cy="97790"/>
            </a:xfrm>
            <a:custGeom>
              <a:avLst/>
              <a:gdLst/>
              <a:ahLst/>
              <a:cxnLst/>
              <a:rect l="l" t="t" r="r" b="b"/>
              <a:pathLst>
                <a:path w="81280" h="97789">
                  <a:moveTo>
                    <a:pt x="0" y="0"/>
                  </a:moveTo>
                  <a:lnTo>
                    <a:pt x="80723" y="97675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24155" y="2729706"/>
              <a:ext cx="43180" cy="46990"/>
            </a:xfrm>
            <a:custGeom>
              <a:avLst/>
              <a:gdLst/>
              <a:ahLst/>
              <a:cxnLst/>
              <a:rect l="l" t="t" r="r" b="b"/>
              <a:pathLst>
                <a:path w="43180" h="46989">
                  <a:moveTo>
                    <a:pt x="25024" y="0"/>
                  </a:moveTo>
                  <a:lnTo>
                    <a:pt x="0" y="20180"/>
                  </a:lnTo>
                  <a:lnTo>
                    <a:pt x="42783" y="46819"/>
                  </a:lnTo>
                  <a:lnTo>
                    <a:pt x="2502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2760077" y="2926982"/>
            <a:ext cx="587963" cy="326296"/>
          </a:xfrm>
          <a:prstGeom prst="rect">
            <a:avLst/>
          </a:prstGeom>
        </p:spPr>
        <p:txBody>
          <a:bodyPr vert="horz" wrap="square" lIns="0" tIns="69838" rIns="0" bIns="0" rtlCol="0">
            <a:spAutoFit/>
          </a:bodyPr>
          <a:lstStyle/>
          <a:p>
            <a:pPr marL="55680" algn="ctr">
              <a:spcBef>
                <a:spcPts val="550"/>
              </a:spcBef>
            </a:pPr>
            <a:r>
              <a:rPr sz="743" i="1" dirty="0">
                <a:latin typeface="Liberation Sans"/>
                <a:cs typeface="Liberation Sans"/>
              </a:rPr>
              <a:t>p=1</a:t>
            </a:r>
            <a:endParaRPr sz="743">
              <a:latin typeface="Liberation Sans"/>
              <a:cs typeface="Liberation Sans"/>
            </a:endParaRPr>
          </a:p>
          <a:p>
            <a:pPr algn="ctr">
              <a:spcBef>
                <a:spcPts val="334"/>
              </a:spcBef>
            </a:pP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22" dirty="0">
                <a:latin typeface="OpenSymbol"/>
                <a:cs typeface="OpenSymbol"/>
              </a:rPr>
              <a:t>−</a:t>
            </a:r>
            <a:r>
              <a:rPr sz="669" i="1" spc="-22" dirty="0">
                <a:latin typeface="Liberation Serif"/>
                <a:cs typeface="Liberation Serif"/>
              </a:rPr>
              <a:t>2 </a:t>
            </a: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30" dirty="0">
                <a:latin typeface="OpenSymbol"/>
                <a:cs typeface="OpenSymbol"/>
              </a:rPr>
              <a:t>−</a:t>
            </a:r>
            <a:r>
              <a:rPr sz="669" i="1" spc="-30" dirty="0">
                <a:latin typeface="Liberation Serif"/>
                <a:cs typeface="Liberation Serif"/>
              </a:rPr>
              <a:t>1</a:t>
            </a:r>
            <a:r>
              <a:rPr sz="669" i="1" spc="104" dirty="0">
                <a:latin typeface="Liberation Serif"/>
                <a:cs typeface="Liberation Serif"/>
              </a:rPr>
              <a:t> </a:t>
            </a:r>
            <a:r>
              <a:rPr sz="594" i="1" spc="15" dirty="0">
                <a:latin typeface="Liberation Serif"/>
                <a:cs typeface="Liberation Serif"/>
              </a:rPr>
              <a:t>t</a:t>
            </a:r>
            <a:endParaRPr sz="594">
              <a:latin typeface="Liberation Serif"/>
              <a:cs typeface="Liberation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028499" y="3302354"/>
            <a:ext cx="104377" cy="947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799347" y="3580695"/>
            <a:ext cx="104758" cy="94376"/>
          </a:xfrm>
          <a:custGeom>
            <a:avLst/>
            <a:gdLst/>
            <a:ahLst/>
            <a:cxnLst/>
            <a:rect l="l" t="t" r="r" b="b"/>
            <a:pathLst>
              <a:path w="70484" h="63500">
                <a:moveTo>
                  <a:pt x="34711" y="0"/>
                </a:moveTo>
                <a:lnTo>
                  <a:pt x="21114" y="2421"/>
                </a:lnTo>
                <a:lnTo>
                  <a:pt x="10090" y="9081"/>
                </a:lnTo>
                <a:lnTo>
                  <a:pt x="2699" y="19070"/>
                </a:lnTo>
                <a:lnTo>
                  <a:pt x="0" y="31482"/>
                </a:lnTo>
                <a:lnTo>
                  <a:pt x="2699" y="43893"/>
                </a:lnTo>
                <a:lnTo>
                  <a:pt x="10090" y="53883"/>
                </a:lnTo>
                <a:lnTo>
                  <a:pt x="21114" y="60542"/>
                </a:lnTo>
                <a:lnTo>
                  <a:pt x="34711" y="62964"/>
                </a:lnTo>
                <a:lnTo>
                  <a:pt x="48774" y="60542"/>
                </a:lnTo>
                <a:lnTo>
                  <a:pt x="60038" y="53883"/>
                </a:lnTo>
                <a:lnTo>
                  <a:pt x="67517" y="43893"/>
                </a:lnTo>
                <a:lnTo>
                  <a:pt x="70229" y="31482"/>
                </a:lnTo>
                <a:lnTo>
                  <a:pt x="67517" y="19070"/>
                </a:lnTo>
                <a:lnTo>
                  <a:pt x="60038" y="9081"/>
                </a:lnTo>
                <a:lnTo>
                  <a:pt x="48774" y="2421"/>
                </a:lnTo>
                <a:lnTo>
                  <a:pt x="34711" y="0"/>
                </a:lnTo>
                <a:close/>
              </a:path>
            </a:pathLst>
          </a:custGeom>
          <a:solidFill>
            <a:srgbClr val="F481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795748" y="3305954"/>
            <a:ext cx="104377" cy="947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75"/>
          <p:cNvGrpSpPr/>
          <p:nvPr/>
        </p:nvGrpSpPr>
        <p:grpSpPr>
          <a:xfrm>
            <a:off x="2799348" y="3302354"/>
            <a:ext cx="574751" cy="925830"/>
            <a:chOff x="1112339" y="2221954"/>
            <a:chExt cx="386715" cy="622935"/>
          </a:xfrm>
        </p:grpSpPr>
        <p:sp>
          <p:nvSpPr>
            <p:cNvPr id="76" name="object 76"/>
            <p:cNvSpPr/>
            <p:nvPr/>
          </p:nvSpPr>
          <p:spPr>
            <a:xfrm>
              <a:off x="1266520" y="2221966"/>
              <a:ext cx="231775" cy="248920"/>
            </a:xfrm>
            <a:custGeom>
              <a:avLst/>
              <a:gdLst/>
              <a:ahLst/>
              <a:cxnLst/>
              <a:rect l="l" t="t" r="r" b="b"/>
              <a:pathLst>
                <a:path w="231775" h="248919">
                  <a:moveTo>
                    <a:pt x="70231" y="216331"/>
                  </a:moveTo>
                  <a:lnTo>
                    <a:pt x="67513" y="203923"/>
                  </a:lnTo>
                  <a:lnTo>
                    <a:pt x="60032" y="193929"/>
                  </a:lnTo>
                  <a:lnTo>
                    <a:pt x="48768" y="187274"/>
                  </a:lnTo>
                  <a:lnTo>
                    <a:pt x="34709" y="184848"/>
                  </a:lnTo>
                  <a:lnTo>
                    <a:pt x="21107" y="187274"/>
                  </a:lnTo>
                  <a:lnTo>
                    <a:pt x="10083" y="193929"/>
                  </a:lnTo>
                  <a:lnTo>
                    <a:pt x="2692" y="203923"/>
                  </a:lnTo>
                  <a:lnTo>
                    <a:pt x="0" y="216331"/>
                  </a:lnTo>
                  <a:lnTo>
                    <a:pt x="2692" y="229209"/>
                  </a:lnTo>
                  <a:lnTo>
                    <a:pt x="10083" y="239445"/>
                  </a:lnTo>
                  <a:lnTo>
                    <a:pt x="21107" y="246189"/>
                  </a:lnTo>
                  <a:lnTo>
                    <a:pt x="34709" y="248627"/>
                  </a:lnTo>
                  <a:lnTo>
                    <a:pt x="48768" y="246189"/>
                  </a:lnTo>
                  <a:lnTo>
                    <a:pt x="60032" y="239445"/>
                  </a:lnTo>
                  <a:lnTo>
                    <a:pt x="67513" y="229209"/>
                  </a:lnTo>
                  <a:lnTo>
                    <a:pt x="70231" y="216331"/>
                  </a:lnTo>
                  <a:close/>
                </a:path>
                <a:path w="231775" h="248919">
                  <a:moveTo>
                    <a:pt x="231673" y="217144"/>
                  </a:moveTo>
                  <a:lnTo>
                    <a:pt x="228968" y="204724"/>
                  </a:lnTo>
                  <a:lnTo>
                    <a:pt x="221576" y="194741"/>
                  </a:lnTo>
                  <a:lnTo>
                    <a:pt x="210553" y="188074"/>
                  </a:lnTo>
                  <a:lnTo>
                    <a:pt x="196964" y="185661"/>
                  </a:lnTo>
                  <a:lnTo>
                    <a:pt x="182892" y="188074"/>
                  </a:lnTo>
                  <a:lnTo>
                    <a:pt x="171627" y="194741"/>
                  </a:lnTo>
                  <a:lnTo>
                    <a:pt x="164160" y="204724"/>
                  </a:lnTo>
                  <a:lnTo>
                    <a:pt x="161442" y="217144"/>
                  </a:lnTo>
                  <a:lnTo>
                    <a:pt x="164160" y="229552"/>
                  </a:lnTo>
                  <a:lnTo>
                    <a:pt x="171627" y="239547"/>
                  </a:lnTo>
                  <a:lnTo>
                    <a:pt x="182892" y="246202"/>
                  </a:lnTo>
                  <a:lnTo>
                    <a:pt x="196964" y="248627"/>
                  </a:lnTo>
                  <a:lnTo>
                    <a:pt x="210553" y="246202"/>
                  </a:lnTo>
                  <a:lnTo>
                    <a:pt x="221576" y="239547"/>
                  </a:lnTo>
                  <a:lnTo>
                    <a:pt x="228968" y="229552"/>
                  </a:lnTo>
                  <a:lnTo>
                    <a:pt x="231673" y="217144"/>
                  </a:lnTo>
                  <a:close/>
                </a:path>
                <a:path w="231775" h="248919">
                  <a:moveTo>
                    <a:pt x="231673" y="31470"/>
                  </a:moveTo>
                  <a:lnTo>
                    <a:pt x="228968" y="19062"/>
                  </a:lnTo>
                  <a:lnTo>
                    <a:pt x="221576" y="9080"/>
                  </a:lnTo>
                  <a:lnTo>
                    <a:pt x="210553" y="2413"/>
                  </a:lnTo>
                  <a:lnTo>
                    <a:pt x="196964" y="0"/>
                  </a:lnTo>
                  <a:lnTo>
                    <a:pt x="182892" y="2413"/>
                  </a:lnTo>
                  <a:lnTo>
                    <a:pt x="171627" y="9080"/>
                  </a:lnTo>
                  <a:lnTo>
                    <a:pt x="164160" y="19062"/>
                  </a:lnTo>
                  <a:lnTo>
                    <a:pt x="161442" y="31470"/>
                  </a:lnTo>
                  <a:lnTo>
                    <a:pt x="164160" y="44348"/>
                  </a:lnTo>
                  <a:lnTo>
                    <a:pt x="171627" y="54584"/>
                  </a:lnTo>
                  <a:lnTo>
                    <a:pt x="182892" y="61328"/>
                  </a:lnTo>
                  <a:lnTo>
                    <a:pt x="196964" y="63766"/>
                  </a:lnTo>
                  <a:lnTo>
                    <a:pt x="210553" y="61328"/>
                  </a:lnTo>
                  <a:lnTo>
                    <a:pt x="221576" y="54584"/>
                  </a:lnTo>
                  <a:lnTo>
                    <a:pt x="228968" y="44348"/>
                  </a:lnTo>
                  <a:lnTo>
                    <a:pt x="231673" y="3147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326257" y="2460896"/>
              <a:ext cx="84455" cy="103505"/>
            </a:xfrm>
            <a:custGeom>
              <a:avLst/>
              <a:gdLst/>
              <a:ahLst/>
              <a:cxnLst/>
              <a:rect l="l" t="t" r="r" b="b"/>
              <a:pathLst>
                <a:path w="84455" h="103505">
                  <a:moveTo>
                    <a:pt x="0" y="0"/>
                  </a:moveTo>
                  <a:lnTo>
                    <a:pt x="83952" y="103326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396486" y="2552114"/>
              <a:ext cx="43180" cy="47625"/>
            </a:xfrm>
            <a:custGeom>
              <a:avLst/>
              <a:gdLst/>
              <a:ahLst/>
              <a:cxnLst/>
              <a:rect l="l" t="t" r="r" b="b"/>
              <a:pathLst>
                <a:path w="43180" h="47625">
                  <a:moveTo>
                    <a:pt x="25024" y="0"/>
                  </a:moveTo>
                  <a:lnTo>
                    <a:pt x="0" y="20180"/>
                  </a:lnTo>
                  <a:lnTo>
                    <a:pt x="42783" y="47627"/>
                  </a:lnTo>
                  <a:lnTo>
                    <a:pt x="2502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266521" y="2590054"/>
              <a:ext cx="70485" cy="63500"/>
            </a:xfrm>
            <a:custGeom>
              <a:avLst/>
              <a:gdLst/>
              <a:ahLst/>
              <a:cxnLst/>
              <a:rect l="l" t="t" r="r" b="b"/>
              <a:pathLst>
                <a:path w="70484" h="63500">
                  <a:moveTo>
                    <a:pt x="35518" y="0"/>
                  </a:moveTo>
                  <a:lnTo>
                    <a:pt x="21454" y="2421"/>
                  </a:lnTo>
                  <a:lnTo>
                    <a:pt x="10191" y="9081"/>
                  </a:lnTo>
                  <a:lnTo>
                    <a:pt x="2711" y="19070"/>
                  </a:lnTo>
                  <a:lnTo>
                    <a:pt x="0" y="31482"/>
                  </a:lnTo>
                  <a:lnTo>
                    <a:pt x="2711" y="43893"/>
                  </a:lnTo>
                  <a:lnTo>
                    <a:pt x="10191" y="53883"/>
                  </a:lnTo>
                  <a:lnTo>
                    <a:pt x="21454" y="60542"/>
                  </a:lnTo>
                  <a:lnTo>
                    <a:pt x="35518" y="62964"/>
                  </a:lnTo>
                  <a:lnTo>
                    <a:pt x="49115" y="60542"/>
                  </a:lnTo>
                  <a:lnTo>
                    <a:pt x="60139" y="53883"/>
                  </a:lnTo>
                  <a:lnTo>
                    <a:pt x="67530" y="43893"/>
                  </a:lnTo>
                  <a:lnTo>
                    <a:pt x="70229" y="31482"/>
                  </a:lnTo>
                  <a:lnTo>
                    <a:pt x="67530" y="19070"/>
                  </a:lnTo>
                  <a:lnTo>
                    <a:pt x="60139" y="9081"/>
                  </a:lnTo>
                  <a:lnTo>
                    <a:pt x="49115" y="2421"/>
                  </a:lnTo>
                  <a:lnTo>
                    <a:pt x="35518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463487" y="2675621"/>
              <a:ext cx="1270" cy="76200"/>
            </a:xfrm>
            <a:custGeom>
              <a:avLst/>
              <a:gdLst/>
              <a:ahLst/>
              <a:cxnLst/>
              <a:rect l="l" t="t" r="r" b="b"/>
              <a:pathLst>
                <a:path w="1269" h="76200">
                  <a:moveTo>
                    <a:pt x="403" y="-5711"/>
                  </a:moveTo>
                  <a:lnTo>
                    <a:pt x="403" y="81591"/>
                  </a:lnTo>
                </a:path>
              </a:pathLst>
            </a:custGeom>
            <a:ln w="1222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452181" y="2653830"/>
              <a:ext cx="23495" cy="120014"/>
            </a:xfrm>
            <a:custGeom>
              <a:avLst/>
              <a:gdLst/>
              <a:ahLst/>
              <a:cxnLst/>
              <a:rect l="l" t="t" r="r" b="b"/>
              <a:pathLst>
                <a:path w="23494" h="120014">
                  <a:moveTo>
                    <a:pt x="23406" y="104140"/>
                  </a:moveTo>
                  <a:lnTo>
                    <a:pt x="21793" y="101714"/>
                  </a:lnTo>
                  <a:lnTo>
                    <a:pt x="21793" y="104140"/>
                  </a:lnTo>
                  <a:lnTo>
                    <a:pt x="21793" y="111404"/>
                  </a:lnTo>
                  <a:lnTo>
                    <a:pt x="20180" y="113017"/>
                  </a:lnTo>
                  <a:lnTo>
                    <a:pt x="19367" y="114630"/>
                  </a:lnTo>
                  <a:lnTo>
                    <a:pt x="18567" y="115443"/>
                  </a:lnTo>
                  <a:lnTo>
                    <a:pt x="16954" y="116243"/>
                  </a:lnTo>
                  <a:lnTo>
                    <a:pt x="15341" y="117856"/>
                  </a:lnTo>
                  <a:lnTo>
                    <a:pt x="8077" y="117856"/>
                  </a:lnTo>
                  <a:lnTo>
                    <a:pt x="6451" y="116243"/>
                  </a:lnTo>
                  <a:lnTo>
                    <a:pt x="4838" y="115443"/>
                  </a:lnTo>
                  <a:lnTo>
                    <a:pt x="4038" y="114630"/>
                  </a:lnTo>
                  <a:lnTo>
                    <a:pt x="1612" y="109791"/>
                  </a:lnTo>
                  <a:lnTo>
                    <a:pt x="1612" y="105752"/>
                  </a:lnTo>
                  <a:lnTo>
                    <a:pt x="4038" y="100901"/>
                  </a:lnTo>
                  <a:lnTo>
                    <a:pt x="4838" y="100101"/>
                  </a:lnTo>
                  <a:lnTo>
                    <a:pt x="9690" y="97675"/>
                  </a:lnTo>
                  <a:lnTo>
                    <a:pt x="13716" y="97675"/>
                  </a:lnTo>
                  <a:lnTo>
                    <a:pt x="18567" y="100101"/>
                  </a:lnTo>
                  <a:lnTo>
                    <a:pt x="19367" y="100901"/>
                  </a:lnTo>
                  <a:lnTo>
                    <a:pt x="20180" y="102527"/>
                  </a:lnTo>
                  <a:lnTo>
                    <a:pt x="21793" y="104140"/>
                  </a:lnTo>
                  <a:lnTo>
                    <a:pt x="21793" y="101714"/>
                  </a:lnTo>
                  <a:lnTo>
                    <a:pt x="20993" y="100101"/>
                  </a:lnTo>
                  <a:lnTo>
                    <a:pt x="19367" y="98488"/>
                  </a:lnTo>
                  <a:lnTo>
                    <a:pt x="17754" y="97675"/>
                  </a:lnTo>
                  <a:lnTo>
                    <a:pt x="16141" y="96875"/>
                  </a:lnTo>
                  <a:lnTo>
                    <a:pt x="13716" y="96062"/>
                  </a:lnTo>
                  <a:lnTo>
                    <a:pt x="9690" y="96062"/>
                  </a:lnTo>
                  <a:lnTo>
                    <a:pt x="8077" y="96875"/>
                  </a:lnTo>
                  <a:lnTo>
                    <a:pt x="5651" y="97675"/>
                  </a:lnTo>
                  <a:lnTo>
                    <a:pt x="4038" y="99288"/>
                  </a:lnTo>
                  <a:lnTo>
                    <a:pt x="2425" y="100101"/>
                  </a:lnTo>
                  <a:lnTo>
                    <a:pt x="1612" y="102527"/>
                  </a:lnTo>
                  <a:lnTo>
                    <a:pt x="0" y="105752"/>
                  </a:lnTo>
                  <a:lnTo>
                    <a:pt x="0" y="109791"/>
                  </a:lnTo>
                  <a:lnTo>
                    <a:pt x="800" y="112204"/>
                  </a:lnTo>
                  <a:lnTo>
                    <a:pt x="2425" y="115443"/>
                  </a:lnTo>
                  <a:lnTo>
                    <a:pt x="4038" y="117055"/>
                  </a:lnTo>
                  <a:lnTo>
                    <a:pt x="5651" y="117856"/>
                  </a:lnTo>
                  <a:lnTo>
                    <a:pt x="8077" y="119468"/>
                  </a:lnTo>
                  <a:lnTo>
                    <a:pt x="16141" y="119468"/>
                  </a:lnTo>
                  <a:lnTo>
                    <a:pt x="17754" y="117856"/>
                  </a:lnTo>
                  <a:lnTo>
                    <a:pt x="19367" y="117055"/>
                  </a:lnTo>
                  <a:lnTo>
                    <a:pt x="20993" y="115443"/>
                  </a:lnTo>
                  <a:lnTo>
                    <a:pt x="21793" y="113817"/>
                  </a:lnTo>
                  <a:lnTo>
                    <a:pt x="23406" y="112204"/>
                  </a:lnTo>
                  <a:lnTo>
                    <a:pt x="23406" y="104140"/>
                  </a:lnTo>
                  <a:close/>
                </a:path>
                <a:path w="23494" h="120014">
                  <a:moveTo>
                    <a:pt x="23406" y="9690"/>
                  </a:moveTo>
                  <a:lnTo>
                    <a:pt x="22606" y="8077"/>
                  </a:lnTo>
                  <a:lnTo>
                    <a:pt x="21793" y="5651"/>
                  </a:lnTo>
                  <a:lnTo>
                    <a:pt x="21793" y="9690"/>
                  </a:lnTo>
                  <a:lnTo>
                    <a:pt x="21793" y="13728"/>
                  </a:lnTo>
                  <a:lnTo>
                    <a:pt x="19367" y="18567"/>
                  </a:lnTo>
                  <a:lnTo>
                    <a:pt x="18567" y="19380"/>
                  </a:lnTo>
                  <a:lnTo>
                    <a:pt x="16954" y="20180"/>
                  </a:lnTo>
                  <a:lnTo>
                    <a:pt x="15341" y="21793"/>
                  </a:lnTo>
                  <a:lnTo>
                    <a:pt x="8077" y="21793"/>
                  </a:lnTo>
                  <a:lnTo>
                    <a:pt x="6451" y="20180"/>
                  </a:lnTo>
                  <a:lnTo>
                    <a:pt x="4838" y="19380"/>
                  </a:lnTo>
                  <a:lnTo>
                    <a:pt x="4038" y="18567"/>
                  </a:lnTo>
                  <a:lnTo>
                    <a:pt x="1612" y="13728"/>
                  </a:lnTo>
                  <a:lnTo>
                    <a:pt x="1612" y="9690"/>
                  </a:lnTo>
                  <a:lnTo>
                    <a:pt x="4038" y="4851"/>
                  </a:lnTo>
                  <a:lnTo>
                    <a:pt x="4838" y="4038"/>
                  </a:lnTo>
                  <a:lnTo>
                    <a:pt x="9690" y="1612"/>
                  </a:lnTo>
                  <a:lnTo>
                    <a:pt x="13716" y="1612"/>
                  </a:lnTo>
                  <a:lnTo>
                    <a:pt x="18567" y="4038"/>
                  </a:lnTo>
                  <a:lnTo>
                    <a:pt x="19367" y="4851"/>
                  </a:lnTo>
                  <a:lnTo>
                    <a:pt x="21793" y="9690"/>
                  </a:lnTo>
                  <a:lnTo>
                    <a:pt x="21793" y="5651"/>
                  </a:lnTo>
                  <a:lnTo>
                    <a:pt x="20993" y="4038"/>
                  </a:lnTo>
                  <a:lnTo>
                    <a:pt x="19367" y="2425"/>
                  </a:lnTo>
                  <a:lnTo>
                    <a:pt x="17754" y="1612"/>
                  </a:lnTo>
                  <a:lnTo>
                    <a:pt x="15341" y="812"/>
                  </a:lnTo>
                  <a:lnTo>
                    <a:pt x="13716" y="0"/>
                  </a:lnTo>
                  <a:lnTo>
                    <a:pt x="9690" y="0"/>
                  </a:lnTo>
                  <a:lnTo>
                    <a:pt x="8077" y="812"/>
                  </a:lnTo>
                  <a:lnTo>
                    <a:pt x="5651" y="1612"/>
                  </a:lnTo>
                  <a:lnTo>
                    <a:pt x="4038" y="3225"/>
                  </a:lnTo>
                  <a:lnTo>
                    <a:pt x="2425" y="4038"/>
                  </a:lnTo>
                  <a:lnTo>
                    <a:pt x="1612" y="6464"/>
                  </a:lnTo>
                  <a:lnTo>
                    <a:pt x="0" y="9690"/>
                  </a:lnTo>
                  <a:lnTo>
                    <a:pt x="0" y="13728"/>
                  </a:lnTo>
                  <a:lnTo>
                    <a:pt x="800" y="15341"/>
                  </a:lnTo>
                  <a:lnTo>
                    <a:pt x="1612" y="17767"/>
                  </a:lnTo>
                  <a:lnTo>
                    <a:pt x="2425" y="19380"/>
                  </a:lnTo>
                  <a:lnTo>
                    <a:pt x="4038" y="20993"/>
                  </a:lnTo>
                  <a:lnTo>
                    <a:pt x="5651" y="21793"/>
                  </a:lnTo>
                  <a:lnTo>
                    <a:pt x="8077" y="23418"/>
                  </a:lnTo>
                  <a:lnTo>
                    <a:pt x="16141" y="23418"/>
                  </a:lnTo>
                  <a:lnTo>
                    <a:pt x="17754" y="21793"/>
                  </a:lnTo>
                  <a:lnTo>
                    <a:pt x="19367" y="20993"/>
                  </a:lnTo>
                  <a:lnTo>
                    <a:pt x="20993" y="19380"/>
                  </a:lnTo>
                  <a:lnTo>
                    <a:pt x="21793" y="17767"/>
                  </a:lnTo>
                  <a:lnTo>
                    <a:pt x="22606" y="15341"/>
                  </a:lnTo>
                  <a:lnTo>
                    <a:pt x="23406" y="13728"/>
                  </a:lnTo>
                  <a:lnTo>
                    <a:pt x="23406" y="969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428776" y="2590054"/>
              <a:ext cx="69850" cy="64135"/>
            </a:xfrm>
            <a:custGeom>
              <a:avLst/>
              <a:gdLst/>
              <a:ahLst/>
              <a:cxnLst/>
              <a:rect l="l" t="t" r="r" b="b"/>
              <a:pathLst>
                <a:path w="69850" h="64135">
                  <a:moveTo>
                    <a:pt x="34711" y="0"/>
                  </a:moveTo>
                  <a:lnTo>
                    <a:pt x="20773" y="2434"/>
                  </a:lnTo>
                  <a:lnTo>
                    <a:pt x="9787" y="9182"/>
                  </a:lnTo>
                  <a:lnTo>
                    <a:pt x="2585" y="19411"/>
                  </a:lnTo>
                  <a:lnTo>
                    <a:pt x="0" y="32289"/>
                  </a:lnTo>
                  <a:lnTo>
                    <a:pt x="2585" y="44700"/>
                  </a:lnTo>
                  <a:lnTo>
                    <a:pt x="9787" y="54690"/>
                  </a:lnTo>
                  <a:lnTo>
                    <a:pt x="20773" y="61350"/>
                  </a:lnTo>
                  <a:lnTo>
                    <a:pt x="34711" y="63771"/>
                  </a:lnTo>
                  <a:lnTo>
                    <a:pt x="48308" y="61350"/>
                  </a:lnTo>
                  <a:lnTo>
                    <a:pt x="59331" y="54690"/>
                  </a:lnTo>
                  <a:lnTo>
                    <a:pt x="66723" y="44700"/>
                  </a:lnTo>
                  <a:lnTo>
                    <a:pt x="69422" y="32289"/>
                  </a:lnTo>
                  <a:lnTo>
                    <a:pt x="66723" y="19411"/>
                  </a:lnTo>
                  <a:lnTo>
                    <a:pt x="59331" y="9182"/>
                  </a:lnTo>
                  <a:lnTo>
                    <a:pt x="48308" y="2434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336751" y="2621537"/>
              <a:ext cx="46990" cy="1270"/>
            </a:xfrm>
            <a:custGeom>
              <a:avLst/>
              <a:gdLst/>
              <a:ahLst/>
              <a:cxnLst/>
              <a:rect l="l" t="t" r="r" b="b"/>
              <a:pathLst>
                <a:path w="46990" h="1269">
                  <a:moveTo>
                    <a:pt x="-5711" y="403"/>
                  </a:moveTo>
                  <a:lnTo>
                    <a:pt x="52530" y="403"/>
                  </a:lnTo>
                </a:path>
              </a:pathLst>
            </a:custGeom>
            <a:ln w="1222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381149" y="2606199"/>
              <a:ext cx="47625" cy="31750"/>
            </a:xfrm>
            <a:custGeom>
              <a:avLst/>
              <a:gdLst/>
              <a:ahLst/>
              <a:cxnLst/>
              <a:rect l="l" t="t" r="r" b="b"/>
              <a:pathLst>
                <a:path w="47625" h="31750">
                  <a:moveTo>
                    <a:pt x="0" y="0"/>
                  </a:moveTo>
                  <a:lnTo>
                    <a:pt x="0" y="31482"/>
                  </a:lnTo>
                  <a:lnTo>
                    <a:pt x="47627" y="16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267320" y="2773299"/>
              <a:ext cx="231775" cy="64135"/>
            </a:xfrm>
            <a:custGeom>
              <a:avLst/>
              <a:gdLst/>
              <a:ahLst/>
              <a:cxnLst/>
              <a:rect l="l" t="t" r="r" b="b"/>
              <a:pathLst>
                <a:path w="231775" h="64135">
                  <a:moveTo>
                    <a:pt x="69430" y="31483"/>
                  </a:moveTo>
                  <a:lnTo>
                    <a:pt x="66840" y="19075"/>
                  </a:lnTo>
                  <a:lnTo>
                    <a:pt x="59639" y="9080"/>
                  </a:lnTo>
                  <a:lnTo>
                    <a:pt x="48653" y="2425"/>
                  </a:lnTo>
                  <a:lnTo>
                    <a:pt x="34709" y="0"/>
                  </a:lnTo>
                  <a:lnTo>
                    <a:pt x="20777" y="2425"/>
                  </a:lnTo>
                  <a:lnTo>
                    <a:pt x="9791" y="9080"/>
                  </a:lnTo>
                  <a:lnTo>
                    <a:pt x="2590" y="19075"/>
                  </a:lnTo>
                  <a:lnTo>
                    <a:pt x="0" y="31483"/>
                  </a:lnTo>
                  <a:lnTo>
                    <a:pt x="2590" y="43903"/>
                  </a:lnTo>
                  <a:lnTo>
                    <a:pt x="9791" y="53886"/>
                  </a:lnTo>
                  <a:lnTo>
                    <a:pt x="20777" y="60553"/>
                  </a:lnTo>
                  <a:lnTo>
                    <a:pt x="34709" y="62966"/>
                  </a:lnTo>
                  <a:lnTo>
                    <a:pt x="48653" y="60553"/>
                  </a:lnTo>
                  <a:lnTo>
                    <a:pt x="59639" y="53886"/>
                  </a:lnTo>
                  <a:lnTo>
                    <a:pt x="66840" y="43903"/>
                  </a:lnTo>
                  <a:lnTo>
                    <a:pt x="69430" y="31483"/>
                  </a:lnTo>
                  <a:close/>
                </a:path>
                <a:path w="231775" h="64135">
                  <a:moveTo>
                    <a:pt x="231673" y="32296"/>
                  </a:moveTo>
                  <a:lnTo>
                    <a:pt x="228968" y="19418"/>
                  </a:lnTo>
                  <a:lnTo>
                    <a:pt x="221488" y="9182"/>
                  </a:lnTo>
                  <a:lnTo>
                    <a:pt x="210223" y="2438"/>
                  </a:lnTo>
                  <a:lnTo>
                    <a:pt x="196164" y="0"/>
                  </a:lnTo>
                  <a:lnTo>
                    <a:pt x="182562" y="2438"/>
                  </a:lnTo>
                  <a:lnTo>
                    <a:pt x="171538" y="9182"/>
                  </a:lnTo>
                  <a:lnTo>
                    <a:pt x="164147" y="19418"/>
                  </a:lnTo>
                  <a:lnTo>
                    <a:pt x="161455" y="32296"/>
                  </a:lnTo>
                  <a:lnTo>
                    <a:pt x="164147" y="44704"/>
                  </a:lnTo>
                  <a:lnTo>
                    <a:pt x="171538" y="54698"/>
                  </a:lnTo>
                  <a:lnTo>
                    <a:pt x="182562" y="61353"/>
                  </a:lnTo>
                  <a:lnTo>
                    <a:pt x="196164" y="63779"/>
                  </a:lnTo>
                  <a:lnTo>
                    <a:pt x="210223" y="61353"/>
                  </a:lnTo>
                  <a:lnTo>
                    <a:pt x="221488" y="54698"/>
                  </a:lnTo>
                  <a:lnTo>
                    <a:pt x="228968" y="44704"/>
                  </a:lnTo>
                  <a:lnTo>
                    <a:pt x="231673" y="32296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336751" y="2804779"/>
              <a:ext cx="46990" cy="0"/>
            </a:xfrm>
            <a:custGeom>
              <a:avLst/>
              <a:gdLst/>
              <a:ahLst/>
              <a:cxnLst/>
              <a:rect l="l" t="t" r="r" b="b"/>
              <a:pathLst>
                <a:path w="46990">
                  <a:moveTo>
                    <a:pt x="0" y="0"/>
                  </a:moveTo>
                  <a:lnTo>
                    <a:pt x="46819" y="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381149" y="2788635"/>
              <a:ext cx="47625" cy="32384"/>
            </a:xfrm>
            <a:custGeom>
              <a:avLst/>
              <a:gdLst/>
              <a:ahLst/>
              <a:cxnLst/>
              <a:rect l="l" t="t" r="r" b="b"/>
              <a:pathLst>
                <a:path w="47625" h="32385">
                  <a:moveTo>
                    <a:pt x="0" y="0"/>
                  </a:moveTo>
                  <a:lnTo>
                    <a:pt x="0" y="32289"/>
                  </a:lnTo>
                  <a:lnTo>
                    <a:pt x="47627" y="16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463487" y="2307521"/>
              <a:ext cx="0" cy="78740"/>
            </a:xfrm>
            <a:custGeom>
              <a:avLst/>
              <a:gdLst/>
              <a:ahLst/>
              <a:cxnLst/>
              <a:rect l="l" t="t" r="r" b="b"/>
              <a:pathLst>
                <a:path h="78739">
                  <a:moveTo>
                    <a:pt x="0" y="78302"/>
                  </a:moveTo>
                  <a:lnTo>
                    <a:pt x="0" y="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451368" y="2285733"/>
              <a:ext cx="24765" cy="121920"/>
            </a:xfrm>
            <a:custGeom>
              <a:avLst/>
              <a:gdLst/>
              <a:ahLst/>
              <a:cxnLst/>
              <a:rect l="l" t="t" r="r" b="b"/>
              <a:pathLst>
                <a:path w="24765" h="121919">
                  <a:moveTo>
                    <a:pt x="23418" y="9690"/>
                  </a:moveTo>
                  <a:lnTo>
                    <a:pt x="22606" y="8077"/>
                  </a:lnTo>
                  <a:lnTo>
                    <a:pt x="21805" y="5651"/>
                  </a:lnTo>
                  <a:lnTo>
                    <a:pt x="21805" y="10490"/>
                  </a:lnTo>
                  <a:lnTo>
                    <a:pt x="21805" y="15341"/>
                  </a:lnTo>
                  <a:lnTo>
                    <a:pt x="20180" y="18567"/>
                  </a:lnTo>
                  <a:lnTo>
                    <a:pt x="18567" y="19367"/>
                  </a:lnTo>
                  <a:lnTo>
                    <a:pt x="16954" y="20993"/>
                  </a:lnTo>
                  <a:lnTo>
                    <a:pt x="15341" y="21793"/>
                  </a:lnTo>
                  <a:lnTo>
                    <a:pt x="8077" y="21793"/>
                  </a:lnTo>
                  <a:lnTo>
                    <a:pt x="6464" y="20993"/>
                  </a:lnTo>
                  <a:lnTo>
                    <a:pt x="4038" y="18567"/>
                  </a:lnTo>
                  <a:lnTo>
                    <a:pt x="1612" y="13716"/>
                  </a:lnTo>
                  <a:lnTo>
                    <a:pt x="1612" y="10490"/>
                  </a:lnTo>
                  <a:lnTo>
                    <a:pt x="4851" y="4038"/>
                  </a:lnTo>
                  <a:lnTo>
                    <a:pt x="9690" y="1612"/>
                  </a:lnTo>
                  <a:lnTo>
                    <a:pt x="13728" y="1612"/>
                  </a:lnTo>
                  <a:lnTo>
                    <a:pt x="18567" y="4038"/>
                  </a:lnTo>
                  <a:lnTo>
                    <a:pt x="21805" y="10490"/>
                  </a:lnTo>
                  <a:lnTo>
                    <a:pt x="21805" y="5651"/>
                  </a:lnTo>
                  <a:lnTo>
                    <a:pt x="20993" y="4038"/>
                  </a:lnTo>
                  <a:lnTo>
                    <a:pt x="19380" y="3225"/>
                  </a:lnTo>
                  <a:lnTo>
                    <a:pt x="17767" y="1612"/>
                  </a:lnTo>
                  <a:lnTo>
                    <a:pt x="15341" y="800"/>
                  </a:lnTo>
                  <a:lnTo>
                    <a:pt x="13728" y="0"/>
                  </a:lnTo>
                  <a:lnTo>
                    <a:pt x="9690" y="0"/>
                  </a:lnTo>
                  <a:lnTo>
                    <a:pt x="8077" y="800"/>
                  </a:lnTo>
                  <a:lnTo>
                    <a:pt x="5651" y="1612"/>
                  </a:lnTo>
                  <a:lnTo>
                    <a:pt x="3238" y="4038"/>
                  </a:lnTo>
                  <a:lnTo>
                    <a:pt x="1612" y="6451"/>
                  </a:lnTo>
                  <a:lnTo>
                    <a:pt x="0" y="9690"/>
                  </a:lnTo>
                  <a:lnTo>
                    <a:pt x="0" y="14528"/>
                  </a:lnTo>
                  <a:lnTo>
                    <a:pt x="1612" y="17754"/>
                  </a:lnTo>
                  <a:lnTo>
                    <a:pt x="3238" y="19367"/>
                  </a:lnTo>
                  <a:lnTo>
                    <a:pt x="4038" y="20993"/>
                  </a:lnTo>
                  <a:lnTo>
                    <a:pt x="5651" y="21793"/>
                  </a:lnTo>
                  <a:lnTo>
                    <a:pt x="8077" y="23406"/>
                  </a:lnTo>
                  <a:lnTo>
                    <a:pt x="16154" y="23406"/>
                  </a:lnTo>
                  <a:lnTo>
                    <a:pt x="17767" y="21793"/>
                  </a:lnTo>
                  <a:lnTo>
                    <a:pt x="19380" y="20993"/>
                  </a:lnTo>
                  <a:lnTo>
                    <a:pt x="20993" y="19367"/>
                  </a:lnTo>
                  <a:lnTo>
                    <a:pt x="22606" y="16141"/>
                  </a:lnTo>
                  <a:lnTo>
                    <a:pt x="23418" y="13716"/>
                  </a:lnTo>
                  <a:lnTo>
                    <a:pt x="23418" y="9690"/>
                  </a:lnTo>
                  <a:close/>
                </a:path>
                <a:path w="24765" h="121919">
                  <a:moveTo>
                    <a:pt x="24218" y="107365"/>
                  </a:moveTo>
                  <a:lnTo>
                    <a:pt x="22606" y="104127"/>
                  </a:lnTo>
                  <a:lnTo>
                    <a:pt x="22606" y="108165"/>
                  </a:lnTo>
                  <a:lnTo>
                    <a:pt x="22606" y="111391"/>
                  </a:lnTo>
                  <a:lnTo>
                    <a:pt x="20180" y="116243"/>
                  </a:lnTo>
                  <a:lnTo>
                    <a:pt x="18567" y="117856"/>
                  </a:lnTo>
                  <a:lnTo>
                    <a:pt x="13728" y="120281"/>
                  </a:lnTo>
                  <a:lnTo>
                    <a:pt x="10502" y="120281"/>
                  </a:lnTo>
                  <a:lnTo>
                    <a:pt x="5651" y="117856"/>
                  </a:lnTo>
                  <a:lnTo>
                    <a:pt x="4851" y="116243"/>
                  </a:lnTo>
                  <a:lnTo>
                    <a:pt x="3238" y="114630"/>
                  </a:lnTo>
                  <a:lnTo>
                    <a:pt x="2425" y="113017"/>
                  </a:lnTo>
                  <a:lnTo>
                    <a:pt x="2425" y="106553"/>
                  </a:lnTo>
                  <a:lnTo>
                    <a:pt x="4038" y="103327"/>
                  </a:lnTo>
                  <a:lnTo>
                    <a:pt x="5651" y="102514"/>
                  </a:lnTo>
                  <a:lnTo>
                    <a:pt x="7264" y="100901"/>
                  </a:lnTo>
                  <a:lnTo>
                    <a:pt x="8890" y="100101"/>
                  </a:lnTo>
                  <a:lnTo>
                    <a:pt x="15341" y="100101"/>
                  </a:lnTo>
                  <a:lnTo>
                    <a:pt x="16954" y="100901"/>
                  </a:lnTo>
                  <a:lnTo>
                    <a:pt x="18567" y="102514"/>
                  </a:lnTo>
                  <a:lnTo>
                    <a:pt x="20180" y="103327"/>
                  </a:lnTo>
                  <a:lnTo>
                    <a:pt x="22606" y="108165"/>
                  </a:lnTo>
                  <a:lnTo>
                    <a:pt x="22606" y="104127"/>
                  </a:lnTo>
                  <a:lnTo>
                    <a:pt x="20993" y="102514"/>
                  </a:lnTo>
                  <a:lnTo>
                    <a:pt x="20180" y="100901"/>
                  </a:lnTo>
                  <a:lnTo>
                    <a:pt x="17767" y="100101"/>
                  </a:lnTo>
                  <a:lnTo>
                    <a:pt x="16154" y="98475"/>
                  </a:lnTo>
                  <a:lnTo>
                    <a:pt x="8077" y="98475"/>
                  </a:lnTo>
                  <a:lnTo>
                    <a:pt x="6464" y="100101"/>
                  </a:lnTo>
                  <a:lnTo>
                    <a:pt x="4851" y="100901"/>
                  </a:lnTo>
                  <a:lnTo>
                    <a:pt x="3238" y="102514"/>
                  </a:lnTo>
                  <a:lnTo>
                    <a:pt x="2425" y="104127"/>
                  </a:lnTo>
                  <a:lnTo>
                    <a:pt x="812" y="105752"/>
                  </a:lnTo>
                  <a:lnTo>
                    <a:pt x="812" y="113817"/>
                  </a:lnTo>
                  <a:lnTo>
                    <a:pt x="2425" y="116243"/>
                  </a:lnTo>
                  <a:lnTo>
                    <a:pt x="3238" y="117856"/>
                  </a:lnTo>
                  <a:lnTo>
                    <a:pt x="4851" y="119468"/>
                  </a:lnTo>
                  <a:lnTo>
                    <a:pt x="8077" y="121081"/>
                  </a:lnTo>
                  <a:lnTo>
                    <a:pt x="10502" y="121894"/>
                  </a:lnTo>
                  <a:lnTo>
                    <a:pt x="14528" y="121894"/>
                  </a:lnTo>
                  <a:lnTo>
                    <a:pt x="24218" y="112204"/>
                  </a:lnTo>
                  <a:lnTo>
                    <a:pt x="24218" y="10736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112339" y="2591669"/>
              <a:ext cx="70229" cy="6377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113146" y="2774912"/>
              <a:ext cx="70229" cy="6377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167171" y="2638428"/>
              <a:ext cx="272099" cy="14455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391643" y="2812045"/>
              <a:ext cx="47625" cy="32384"/>
            </a:xfrm>
            <a:custGeom>
              <a:avLst/>
              <a:gdLst/>
              <a:ahLst/>
              <a:cxnLst/>
              <a:rect l="l" t="t" r="r" b="b"/>
              <a:pathLst>
                <a:path w="47625" h="32385">
                  <a:moveTo>
                    <a:pt x="0" y="0"/>
                  </a:moveTo>
                  <a:lnTo>
                    <a:pt x="0" y="32289"/>
                  </a:lnTo>
                  <a:lnTo>
                    <a:pt x="47627" y="16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250651" y="2389327"/>
              <a:ext cx="101162" cy="987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3575904" y="2926982"/>
            <a:ext cx="589851" cy="326296"/>
          </a:xfrm>
          <a:prstGeom prst="rect">
            <a:avLst/>
          </a:prstGeom>
        </p:spPr>
        <p:txBody>
          <a:bodyPr vert="horz" wrap="square" lIns="0" tIns="69838" rIns="0" bIns="0" rtlCol="0">
            <a:spAutoFit/>
          </a:bodyPr>
          <a:lstStyle/>
          <a:p>
            <a:pPr marL="70780" algn="ctr">
              <a:spcBef>
                <a:spcPts val="550"/>
              </a:spcBef>
            </a:pPr>
            <a:r>
              <a:rPr sz="743" i="1" dirty="0">
                <a:latin typeface="Liberation Sans"/>
                <a:cs typeface="Liberation Sans"/>
              </a:rPr>
              <a:t>p=2</a:t>
            </a:r>
            <a:endParaRPr sz="743">
              <a:latin typeface="Liberation Sans"/>
              <a:cs typeface="Liberation Sans"/>
            </a:endParaRPr>
          </a:p>
          <a:p>
            <a:pPr algn="ctr">
              <a:spcBef>
                <a:spcPts val="334"/>
              </a:spcBef>
            </a:pP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22" dirty="0">
                <a:latin typeface="OpenSymbol"/>
                <a:cs typeface="OpenSymbol"/>
              </a:rPr>
              <a:t>−</a:t>
            </a:r>
            <a:r>
              <a:rPr sz="669" i="1" spc="-22" dirty="0">
                <a:latin typeface="Liberation Serif"/>
                <a:cs typeface="Liberation Serif"/>
              </a:rPr>
              <a:t>2 </a:t>
            </a: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30" dirty="0">
                <a:latin typeface="OpenSymbol"/>
                <a:cs typeface="OpenSymbol"/>
              </a:rPr>
              <a:t>−</a:t>
            </a:r>
            <a:r>
              <a:rPr sz="669" i="1" spc="-30" dirty="0">
                <a:latin typeface="Liberation Serif"/>
                <a:cs typeface="Liberation Serif"/>
              </a:rPr>
              <a:t>1</a:t>
            </a:r>
            <a:r>
              <a:rPr sz="669" i="1" spc="104" dirty="0">
                <a:latin typeface="Liberation Serif"/>
                <a:cs typeface="Liberation Serif"/>
              </a:rPr>
              <a:t> </a:t>
            </a:r>
            <a:r>
              <a:rPr sz="594" i="1" spc="15" dirty="0">
                <a:latin typeface="Liberation Serif"/>
                <a:cs typeface="Liberation Serif"/>
              </a:rPr>
              <a:t>t</a:t>
            </a:r>
            <a:endParaRPr sz="594">
              <a:latin typeface="Liberation Serif"/>
              <a:cs typeface="Liberation Serif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3820740" y="3302354"/>
            <a:ext cx="391661" cy="940930"/>
            <a:chOff x="1799572" y="2221954"/>
            <a:chExt cx="263525" cy="633095"/>
          </a:xfrm>
        </p:grpSpPr>
        <p:sp>
          <p:nvSpPr>
            <p:cNvPr id="97" name="object 97"/>
            <p:cNvSpPr/>
            <p:nvPr/>
          </p:nvSpPr>
          <p:spPr>
            <a:xfrm>
              <a:off x="1815439" y="2221966"/>
              <a:ext cx="231775" cy="248920"/>
            </a:xfrm>
            <a:custGeom>
              <a:avLst/>
              <a:gdLst/>
              <a:ahLst/>
              <a:cxnLst/>
              <a:rect l="l" t="t" r="r" b="b"/>
              <a:pathLst>
                <a:path w="231775" h="248919">
                  <a:moveTo>
                    <a:pt x="70231" y="216331"/>
                  </a:moveTo>
                  <a:lnTo>
                    <a:pt x="67525" y="203923"/>
                  </a:lnTo>
                  <a:lnTo>
                    <a:pt x="60134" y="193929"/>
                  </a:lnTo>
                  <a:lnTo>
                    <a:pt x="49110" y="187274"/>
                  </a:lnTo>
                  <a:lnTo>
                    <a:pt x="35521" y="184848"/>
                  </a:lnTo>
                  <a:lnTo>
                    <a:pt x="21450" y="187274"/>
                  </a:lnTo>
                  <a:lnTo>
                    <a:pt x="10185" y="193929"/>
                  </a:lnTo>
                  <a:lnTo>
                    <a:pt x="2705" y="203923"/>
                  </a:lnTo>
                  <a:lnTo>
                    <a:pt x="0" y="216331"/>
                  </a:lnTo>
                  <a:lnTo>
                    <a:pt x="2705" y="229209"/>
                  </a:lnTo>
                  <a:lnTo>
                    <a:pt x="10185" y="239445"/>
                  </a:lnTo>
                  <a:lnTo>
                    <a:pt x="21450" y="246189"/>
                  </a:lnTo>
                  <a:lnTo>
                    <a:pt x="35521" y="248627"/>
                  </a:lnTo>
                  <a:lnTo>
                    <a:pt x="49110" y="246189"/>
                  </a:lnTo>
                  <a:lnTo>
                    <a:pt x="60134" y="239445"/>
                  </a:lnTo>
                  <a:lnTo>
                    <a:pt x="67525" y="229209"/>
                  </a:lnTo>
                  <a:lnTo>
                    <a:pt x="70231" y="216331"/>
                  </a:lnTo>
                  <a:close/>
                </a:path>
                <a:path w="231775" h="248919">
                  <a:moveTo>
                    <a:pt x="231673" y="217144"/>
                  </a:moveTo>
                  <a:lnTo>
                    <a:pt x="228981" y="204724"/>
                  </a:lnTo>
                  <a:lnTo>
                    <a:pt x="221589" y="194741"/>
                  </a:lnTo>
                  <a:lnTo>
                    <a:pt x="210566" y="188074"/>
                  </a:lnTo>
                  <a:lnTo>
                    <a:pt x="196964" y="185661"/>
                  </a:lnTo>
                  <a:lnTo>
                    <a:pt x="183362" y="188074"/>
                  </a:lnTo>
                  <a:lnTo>
                    <a:pt x="172339" y="194741"/>
                  </a:lnTo>
                  <a:lnTo>
                    <a:pt x="164947" y="204724"/>
                  </a:lnTo>
                  <a:lnTo>
                    <a:pt x="162255" y="217144"/>
                  </a:lnTo>
                  <a:lnTo>
                    <a:pt x="164947" y="229552"/>
                  </a:lnTo>
                  <a:lnTo>
                    <a:pt x="172339" y="239547"/>
                  </a:lnTo>
                  <a:lnTo>
                    <a:pt x="183362" y="246202"/>
                  </a:lnTo>
                  <a:lnTo>
                    <a:pt x="196964" y="248627"/>
                  </a:lnTo>
                  <a:lnTo>
                    <a:pt x="210566" y="246202"/>
                  </a:lnTo>
                  <a:lnTo>
                    <a:pt x="221589" y="239547"/>
                  </a:lnTo>
                  <a:lnTo>
                    <a:pt x="228981" y="229552"/>
                  </a:lnTo>
                  <a:lnTo>
                    <a:pt x="231673" y="217144"/>
                  </a:lnTo>
                  <a:close/>
                </a:path>
                <a:path w="231775" h="248919">
                  <a:moveTo>
                    <a:pt x="231673" y="31470"/>
                  </a:moveTo>
                  <a:lnTo>
                    <a:pt x="228981" y="19062"/>
                  </a:lnTo>
                  <a:lnTo>
                    <a:pt x="221589" y="9080"/>
                  </a:lnTo>
                  <a:lnTo>
                    <a:pt x="210566" y="2413"/>
                  </a:lnTo>
                  <a:lnTo>
                    <a:pt x="196964" y="0"/>
                  </a:lnTo>
                  <a:lnTo>
                    <a:pt x="183362" y="2413"/>
                  </a:lnTo>
                  <a:lnTo>
                    <a:pt x="172339" y="9080"/>
                  </a:lnTo>
                  <a:lnTo>
                    <a:pt x="164947" y="19062"/>
                  </a:lnTo>
                  <a:lnTo>
                    <a:pt x="162255" y="31470"/>
                  </a:lnTo>
                  <a:lnTo>
                    <a:pt x="164947" y="44348"/>
                  </a:lnTo>
                  <a:lnTo>
                    <a:pt x="172339" y="54584"/>
                  </a:lnTo>
                  <a:lnTo>
                    <a:pt x="183362" y="61328"/>
                  </a:lnTo>
                  <a:lnTo>
                    <a:pt x="196964" y="63766"/>
                  </a:lnTo>
                  <a:lnTo>
                    <a:pt x="210566" y="61328"/>
                  </a:lnTo>
                  <a:lnTo>
                    <a:pt x="221589" y="54584"/>
                  </a:lnTo>
                  <a:lnTo>
                    <a:pt x="228981" y="44348"/>
                  </a:lnTo>
                  <a:lnTo>
                    <a:pt x="231673" y="3147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875985" y="2460896"/>
              <a:ext cx="83185" cy="103505"/>
            </a:xfrm>
            <a:custGeom>
              <a:avLst/>
              <a:gdLst/>
              <a:ahLst/>
              <a:cxnLst/>
              <a:rect l="l" t="t" r="r" b="b"/>
              <a:pathLst>
                <a:path w="83185" h="103505">
                  <a:moveTo>
                    <a:pt x="0" y="0"/>
                  </a:moveTo>
                  <a:lnTo>
                    <a:pt x="83145" y="103326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945408" y="2552114"/>
              <a:ext cx="43180" cy="47625"/>
            </a:xfrm>
            <a:custGeom>
              <a:avLst/>
              <a:gdLst/>
              <a:ahLst/>
              <a:cxnLst/>
              <a:rect l="l" t="t" r="r" b="b"/>
              <a:pathLst>
                <a:path w="43180" h="47625">
                  <a:moveTo>
                    <a:pt x="25024" y="0"/>
                  </a:moveTo>
                  <a:lnTo>
                    <a:pt x="0" y="20180"/>
                  </a:lnTo>
                  <a:lnTo>
                    <a:pt x="42783" y="47627"/>
                  </a:lnTo>
                  <a:lnTo>
                    <a:pt x="2502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816250" y="2590054"/>
              <a:ext cx="69850" cy="63500"/>
            </a:xfrm>
            <a:custGeom>
              <a:avLst/>
              <a:gdLst/>
              <a:ahLst/>
              <a:cxnLst/>
              <a:rect l="l" t="t" r="r" b="b"/>
              <a:pathLst>
                <a:path w="69850" h="63500">
                  <a:moveTo>
                    <a:pt x="34711" y="0"/>
                  </a:moveTo>
                  <a:lnTo>
                    <a:pt x="20773" y="2421"/>
                  </a:lnTo>
                  <a:lnTo>
                    <a:pt x="9787" y="9081"/>
                  </a:lnTo>
                  <a:lnTo>
                    <a:pt x="2585" y="19070"/>
                  </a:lnTo>
                  <a:lnTo>
                    <a:pt x="0" y="31482"/>
                  </a:lnTo>
                  <a:lnTo>
                    <a:pt x="2585" y="43893"/>
                  </a:lnTo>
                  <a:lnTo>
                    <a:pt x="9787" y="53883"/>
                  </a:lnTo>
                  <a:lnTo>
                    <a:pt x="20773" y="60542"/>
                  </a:lnTo>
                  <a:lnTo>
                    <a:pt x="34711" y="62964"/>
                  </a:lnTo>
                  <a:lnTo>
                    <a:pt x="48648" y="60542"/>
                  </a:lnTo>
                  <a:lnTo>
                    <a:pt x="59634" y="53883"/>
                  </a:lnTo>
                  <a:lnTo>
                    <a:pt x="66836" y="43893"/>
                  </a:lnTo>
                  <a:lnTo>
                    <a:pt x="69422" y="31482"/>
                  </a:lnTo>
                  <a:lnTo>
                    <a:pt x="66836" y="19070"/>
                  </a:lnTo>
                  <a:lnTo>
                    <a:pt x="59634" y="9081"/>
                  </a:lnTo>
                  <a:lnTo>
                    <a:pt x="48648" y="2421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013216" y="2675621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588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001100" y="2653830"/>
              <a:ext cx="23495" cy="120014"/>
            </a:xfrm>
            <a:custGeom>
              <a:avLst/>
              <a:gdLst/>
              <a:ahLst/>
              <a:cxnLst/>
              <a:rect l="l" t="t" r="r" b="b"/>
              <a:pathLst>
                <a:path w="23494" h="120014">
                  <a:moveTo>
                    <a:pt x="23406" y="104140"/>
                  </a:moveTo>
                  <a:lnTo>
                    <a:pt x="22606" y="101714"/>
                  </a:lnTo>
                  <a:lnTo>
                    <a:pt x="22606" y="105752"/>
                  </a:lnTo>
                  <a:lnTo>
                    <a:pt x="22606" y="109791"/>
                  </a:lnTo>
                  <a:lnTo>
                    <a:pt x="20180" y="114630"/>
                  </a:lnTo>
                  <a:lnTo>
                    <a:pt x="16954" y="116243"/>
                  </a:lnTo>
                  <a:lnTo>
                    <a:pt x="15341" y="117856"/>
                  </a:lnTo>
                  <a:lnTo>
                    <a:pt x="8877" y="117856"/>
                  </a:lnTo>
                  <a:lnTo>
                    <a:pt x="7264" y="116243"/>
                  </a:lnTo>
                  <a:lnTo>
                    <a:pt x="4038" y="114630"/>
                  </a:lnTo>
                  <a:lnTo>
                    <a:pt x="2425" y="111404"/>
                  </a:lnTo>
                  <a:lnTo>
                    <a:pt x="2425" y="104140"/>
                  </a:lnTo>
                  <a:lnTo>
                    <a:pt x="4038" y="100901"/>
                  </a:lnTo>
                  <a:lnTo>
                    <a:pt x="10490" y="97675"/>
                  </a:lnTo>
                  <a:lnTo>
                    <a:pt x="13728" y="97675"/>
                  </a:lnTo>
                  <a:lnTo>
                    <a:pt x="20180" y="100901"/>
                  </a:lnTo>
                  <a:lnTo>
                    <a:pt x="22606" y="105752"/>
                  </a:lnTo>
                  <a:lnTo>
                    <a:pt x="22606" y="101714"/>
                  </a:lnTo>
                  <a:lnTo>
                    <a:pt x="19380" y="98488"/>
                  </a:lnTo>
                  <a:lnTo>
                    <a:pt x="17754" y="97675"/>
                  </a:lnTo>
                  <a:lnTo>
                    <a:pt x="14528" y="96062"/>
                  </a:lnTo>
                  <a:lnTo>
                    <a:pt x="9690" y="96062"/>
                  </a:lnTo>
                  <a:lnTo>
                    <a:pt x="6464" y="97675"/>
                  </a:lnTo>
                  <a:lnTo>
                    <a:pt x="4038" y="99288"/>
                  </a:lnTo>
                  <a:lnTo>
                    <a:pt x="3225" y="100101"/>
                  </a:lnTo>
                  <a:lnTo>
                    <a:pt x="2425" y="102527"/>
                  </a:lnTo>
                  <a:lnTo>
                    <a:pt x="812" y="104140"/>
                  </a:lnTo>
                  <a:lnTo>
                    <a:pt x="812" y="112204"/>
                  </a:lnTo>
                  <a:lnTo>
                    <a:pt x="2425" y="113817"/>
                  </a:lnTo>
                  <a:lnTo>
                    <a:pt x="4038" y="117055"/>
                  </a:lnTo>
                  <a:lnTo>
                    <a:pt x="6464" y="117856"/>
                  </a:lnTo>
                  <a:lnTo>
                    <a:pt x="8077" y="119468"/>
                  </a:lnTo>
                  <a:lnTo>
                    <a:pt x="16141" y="119468"/>
                  </a:lnTo>
                  <a:lnTo>
                    <a:pt x="17754" y="117856"/>
                  </a:lnTo>
                  <a:lnTo>
                    <a:pt x="20180" y="117055"/>
                  </a:lnTo>
                  <a:lnTo>
                    <a:pt x="20993" y="115443"/>
                  </a:lnTo>
                  <a:lnTo>
                    <a:pt x="22606" y="113817"/>
                  </a:lnTo>
                  <a:lnTo>
                    <a:pt x="23406" y="112204"/>
                  </a:lnTo>
                  <a:lnTo>
                    <a:pt x="23406" y="104140"/>
                  </a:lnTo>
                  <a:close/>
                </a:path>
                <a:path w="23494" h="120014">
                  <a:moveTo>
                    <a:pt x="23406" y="8077"/>
                  </a:moveTo>
                  <a:lnTo>
                    <a:pt x="21793" y="5651"/>
                  </a:lnTo>
                  <a:lnTo>
                    <a:pt x="21793" y="8077"/>
                  </a:lnTo>
                  <a:lnTo>
                    <a:pt x="21793" y="15341"/>
                  </a:lnTo>
                  <a:lnTo>
                    <a:pt x="20993" y="16954"/>
                  </a:lnTo>
                  <a:lnTo>
                    <a:pt x="18567" y="19380"/>
                  </a:lnTo>
                  <a:lnTo>
                    <a:pt x="16954" y="20180"/>
                  </a:lnTo>
                  <a:lnTo>
                    <a:pt x="15341" y="21793"/>
                  </a:lnTo>
                  <a:lnTo>
                    <a:pt x="8077" y="21793"/>
                  </a:lnTo>
                  <a:lnTo>
                    <a:pt x="7264" y="20180"/>
                  </a:lnTo>
                  <a:lnTo>
                    <a:pt x="4038" y="18567"/>
                  </a:lnTo>
                  <a:lnTo>
                    <a:pt x="1612" y="13728"/>
                  </a:lnTo>
                  <a:lnTo>
                    <a:pt x="1612" y="9690"/>
                  </a:lnTo>
                  <a:lnTo>
                    <a:pt x="4038" y="4851"/>
                  </a:lnTo>
                  <a:lnTo>
                    <a:pt x="7264" y="3225"/>
                  </a:lnTo>
                  <a:lnTo>
                    <a:pt x="8077" y="2425"/>
                  </a:lnTo>
                  <a:lnTo>
                    <a:pt x="9690" y="1612"/>
                  </a:lnTo>
                  <a:lnTo>
                    <a:pt x="13728" y="1612"/>
                  </a:lnTo>
                  <a:lnTo>
                    <a:pt x="18567" y="4038"/>
                  </a:lnTo>
                  <a:lnTo>
                    <a:pt x="20993" y="6464"/>
                  </a:lnTo>
                  <a:lnTo>
                    <a:pt x="21793" y="8077"/>
                  </a:lnTo>
                  <a:lnTo>
                    <a:pt x="21793" y="5651"/>
                  </a:lnTo>
                  <a:lnTo>
                    <a:pt x="13728" y="0"/>
                  </a:lnTo>
                  <a:lnTo>
                    <a:pt x="9690" y="0"/>
                  </a:lnTo>
                  <a:lnTo>
                    <a:pt x="0" y="9690"/>
                  </a:lnTo>
                  <a:lnTo>
                    <a:pt x="0" y="13728"/>
                  </a:lnTo>
                  <a:lnTo>
                    <a:pt x="812" y="15341"/>
                  </a:lnTo>
                  <a:lnTo>
                    <a:pt x="1612" y="17767"/>
                  </a:lnTo>
                  <a:lnTo>
                    <a:pt x="3225" y="19380"/>
                  </a:lnTo>
                  <a:lnTo>
                    <a:pt x="4038" y="20993"/>
                  </a:lnTo>
                  <a:lnTo>
                    <a:pt x="6464" y="21793"/>
                  </a:lnTo>
                  <a:lnTo>
                    <a:pt x="8077" y="23418"/>
                  </a:lnTo>
                  <a:lnTo>
                    <a:pt x="16141" y="23418"/>
                  </a:lnTo>
                  <a:lnTo>
                    <a:pt x="17754" y="21793"/>
                  </a:lnTo>
                  <a:lnTo>
                    <a:pt x="19380" y="20993"/>
                  </a:lnTo>
                  <a:lnTo>
                    <a:pt x="20993" y="19380"/>
                  </a:lnTo>
                  <a:lnTo>
                    <a:pt x="21793" y="17767"/>
                  </a:lnTo>
                  <a:lnTo>
                    <a:pt x="23406" y="15341"/>
                  </a:lnTo>
                  <a:lnTo>
                    <a:pt x="23406" y="8077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977697" y="2590054"/>
              <a:ext cx="70485" cy="64135"/>
            </a:xfrm>
            <a:custGeom>
              <a:avLst/>
              <a:gdLst/>
              <a:ahLst/>
              <a:cxnLst/>
              <a:rect l="l" t="t" r="r" b="b"/>
              <a:pathLst>
                <a:path w="70485" h="64135">
                  <a:moveTo>
                    <a:pt x="34711" y="0"/>
                  </a:moveTo>
                  <a:lnTo>
                    <a:pt x="21114" y="2434"/>
                  </a:lnTo>
                  <a:lnTo>
                    <a:pt x="10090" y="9182"/>
                  </a:lnTo>
                  <a:lnTo>
                    <a:pt x="2699" y="19411"/>
                  </a:lnTo>
                  <a:lnTo>
                    <a:pt x="0" y="32289"/>
                  </a:lnTo>
                  <a:lnTo>
                    <a:pt x="2699" y="44700"/>
                  </a:lnTo>
                  <a:lnTo>
                    <a:pt x="10090" y="54690"/>
                  </a:lnTo>
                  <a:lnTo>
                    <a:pt x="21114" y="61350"/>
                  </a:lnTo>
                  <a:lnTo>
                    <a:pt x="34711" y="63771"/>
                  </a:lnTo>
                  <a:lnTo>
                    <a:pt x="48774" y="61350"/>
                  </a:lnTo>
                  <a:lnTo>
                    <a:pt x="60038" y="54690"/>
                  </a:lnTo>
                  <a:lnTo>
                    <a:pt x="67517" y="44700"/>
                  </a:lnTo>
                  <a:lnTo>
                    <a:pt x="70229" y="32289"/>
                  </a:lnTo>
                  <a:lnTo>
                    <a:pt x="67517" y="19411"/>
                  </a:lnTo>
                  <a:lnTo>
                    <a:pt x="60038" y="9182"/>
                  </a:lnTo>
                  <a:lnTo>
                    <a:pt x="48774" y="2434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885672" y="2621537"/>
              <a:ext cx="46990" cy="1270"/>
            </a:xfrm>
            <a:custGeom>
              <a:avLst/>
              <a:gdLst/>
              <a:ahLst/>
              <a:cxnLst/>
              <a:rect l="l" t="t" r="r" b="b"/>
              <a:pathLst>
                <a:path w="46989" h="1269">
                  <a:moveTo>
                    <a:pt x="-5711" y="403"/>
                  </a:moveTo>
                  <a:lnTo>
                    <a:pt x="52530" y="403"/>
                  </a:lnTo>
                </a:path>
              </a:pathLst>
            </a:custGeom>
            <a:ln w="1222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930070" y="2606199"/>
              <a:ext cx="47625" cy="31750"/>
            </a:xfrm>
            <a:custGeom>
              <a:avLst/>
              <a:gdLst/>
              <a:ahLst/>
              <a:cxnLst/>
              <a:rect l="l" t="t" r="r" b="b"/>
              <a:pathLst>
                <a:path w="47625" h="31750">
                  <a:moveTo>
                    <a:pt x="0" y="0"/>
                  </a:moveTo>
                  <a:lnTo>
                    <a:pt x="0" y="31482"/>
                  </a:lnTo>
                  <a:lnTo>
                    <a:pt x="47627" y="16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816250" y="2773297"/>
              <a:ext cx="70485" cy="63500"/>
            </a:xfrm>
            <a:custGeom>
              <a:avLst/>
              <a:gdLst/>
              <a:ahLst/>
              <a:cxnLst/>
              <a:rect l="l" t="t" r="r" b="b"/>
              <a:pathLst>
                <a:path w="70485" h="63500">
                  <a:moveTo>
                    <a:pt x="34711" y="0"/>
                  </a:moveTo>
                  <a:lnTo>
                    <a:pt x="21114" y="2421"/>
                  </a:lnTo>
                  <a:lnTo>
                    <a:pt x="10090" y="9081"/>
                  </a:lnTo>
                  <a:lnTo>
                    <a:pt x="2699" y="19070"/>
                  </a:lnTo>
                  <a:lnTo>
                    <a:pt x="0" y="31482"/>
                  </a:lnTo>
                  <a:lnTo>
                    <a:pt x="2699" y="43893"/>
                  </a:lnTo>
                  <a:lnTo>
                    <a:pt x="10090" y="53883"/>
                  </a:lnTo>
                  <a:lnTo>
                    <a:pt x="21114" y="60542"/>
                  </a:lnTo>
                  <a:lnTo>
                    <a:pt x="34711" y="62964"/>
                  </a:lnTo>
                  <a:lnTo>
                    <a:pt x="48774" y="60542"/>
                  </a:lnTo>
                  <a:lnTo>
                    <a:pt x="60038" y="53883"/>
                  </a:lnTo>
                  <a:lnTo>
                    <a:pt x="67517" y="43893"/>
                  </a:lnTo>
                  <a:lnTo>
                    <a:pt x="70229" y="31482"/>
                  </a:lnTo>
                  <a:lnTo>
                    <a:pt x="67517" y="19070"/>
                  </a:lnTo>
                  <a:lnTo>
                    <a:pt x="60038" y="9081"/>
                  </a:lnTo>
                  <a:lnTo>
                    <a:pt x="48774" y="2421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977697" y="2773297"/>
              <a:ext cx="70485" cy="64135"/>
            </a:xfrm>
            <a:custGeom>
              <a:avLst/>
              <a:gdLst/>
              <a:ahLst/>
              <a:cxnLst/>
              <a:rect l="l" t="t" r="r" b="b"/>
              <a:pathLst>
                <a:path w="70485" h="64135">
                  <a:moveTo>
                    <a:pt x="34711" y="0"/>
                  </a:moveTo>
                  <a:lnTo>
                    <a:pt x="21114" y="2434"/>
                  </a:lnTo>
                  <a:lnTo>
                    <a:pt x="10090" y="9182"/>
                  </a:lnTo>
                  <a:lnTo>
                    <a:pt x="2699" y="19411"/>
                  </a:lnTo>
                  <a:lnTo>
                    <a:pt x="0" y="32289"/>
                  </a:lnTo>
                  <a:lnTo>
                    <a:pt x="2699" y="44700"/>
                  </a:lnTo>
                  <a:lnTo>
                    <a:pt x="10090" y="54690"/>
                  </a:lnTo>
                  <a:lnTo>
                    <a:pt x="21114" y="61350"/>
                  </a:lnTo>
                  <a:lnTo>
                    <a:pt x="34711" y="63771"/>
                  </a:lnTo>
                  <a:lnTo>
                    <a:pt x="48774" y="61350"/>
                  </a:lnTo>
                  <a:lnTo>
                    <a:pt x="60038" y="54690"/>
                  </a:lnTo>
                  <a:lnTo>
                    <a:pt x="67517" y="44700"/>
                  </a:lnTo>
                  <a:lnTo>
                    <a:pt x="70229" y="32289"/>
                  </a:lnTo>
                  <a:lnTo>
                    <a:pt x="67517" y="19411"/>
                  </a:lnTo>
                  <a:lnTo>
                    <a:pt x="60038" y="9182"/>
                  </a:lnTo>
                  <a:lnTo>
                    <a:pt x="48774" y="2434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886480" y="2804779"/>
              <a:ext cx="46355" cy="0"/>
            </a:xfrm>
            <a:custGeom>
              <a:avLst/>
              <a:gdLst/>
              <a:ahLst/>
              <a:cxnLst/>
              <a:rect l="l" t="t" r="r" b="b"/>
              <a:pathLst>
                <a:path w="46355">
                  <a:moveTo>
                    <a:pt x="0" y="0"/>
                  </a:moveTo>
                  <a:lnTo>
                    <a:pt x="46012" y="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930070" y="2788635"/>
              <a:ext cx="48895" cy="32384"/>
            </a:xfrm>
            <a:custGeom>
              <a:avLst/>
              <a:gdLst/>
              <a:ahLst/>
              <a:cxnLst/>
              <a:rect l="l" t="t" r="r" b="b"/>
              <a:pathLst>
                <a:path w="48894" h="32385">
                  <a:moveTo>
                    <a:pt x="807" y="0"/>
                  </a:moveTo>
                  <a:lnTo>
                    <a:pt x="0" y="32289"/>
                  </a:lnTo>
                  <a:lnTo>
                    <a:pt x="48434" y="16951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012409" y="2307521"/>
              <a:ext cx="0" cy="78740"/>
            </a:xfrm>
            <a:custGeom>
              <a:avLst/>
              <a:gdLst/>
              <a:ahLst/>
              <a:cxnLst/>
              <a:rect l="l" t="t" r="r" b="b"/>
              <a:pathLst>
                <a:path h="78739">
                  <a:moveTo>
                    <a:pt x="0" y="78302"/>
                  </a:moveTo>
                  <a:lnTo>
                    <a:pt x="0" y="0"/>
                  </a:lnTo>
                </a:path>
              </a:pathLst>
            </a:custGeom>
            <a:ln w="1142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000288" y="2285733"/>
              <a:ext cx="24765" cy="121920"/>
            </a:xfrm>
            <a:custGeom>
              <a:avLst/>
              <a:gdLst/>
              <a:ahLst/>
              <a:cxnLst/>
              <a:rect l="l" t="t" r="r" b="b"/>
              <a:pathLst>
                <a:path w="24764" h="121919">
                  <a:moveTo>
                    <a:pt x="23418" y="8077"/>
                  </a:moveTo>
                  <a:lnTo>
                    <a:pt x="21805" y="5651"/>
                  </a:lnTo>
                  <a:lnTo>
                    <a:pt x="21805" y="8877"/>
                  </a:lnTo>
                  <a:lnTo>
                    <a:pt x="21805" y="15341"/>
                  </a:lnTo>
                  <a:lnTo>
                    <a:pt x="20193" y="18567"/>
                  </a:lnTo>
                  <a:lnTo>
                    <a:pt x="18567" y="19367"/>
                  </a:lnTo>
                  <a:lnTo>
                    <a:pt x="16954" y="20993"/>
                  </a:lnTo>
                  <a:lnTo>
                    <a:pt x="15341" y="21793"/>
                  </a:lnTo>
                  <a:lnTo>
                    <a:pt x="8890" y="21793"/>
                  </a:lnTo>
                  <a:lnTo>
                    <a:pt x="7277" y="20993"/>
                  </a:lnTo>
                  <a:lnTo>
                    <a:pt x="5651" y="19367"/>
                  </a:lnTo>
                  <a:lnTo>
                    <a:pt x="4038" y="18567"/>
                  </a:lnTo>
                  <a:lnTo>
                    <a:pt x="1625" y="13716"/>
                  </a:lnTo>
                  <a:lnTo>
                    <a:pt x="1625" y="10490"/>
                  </a:lnTo>
                  <a:lnTo>
                    <a:pt x="4038" y="5651"/>
                  </a:lnTo>
                  <a:lnTo>
                    <a:pt x="5651" y="4038"/>
                  </a:lnTo>
                  <a:lnTo>
                    <a:pt x="10502" y="1612"/>
                  </a:lnTo>
                  <a:lnTo>
                    <a:pt x="13728" y="1612"/>
                  </a:lnTo>
                  <a:lnTo>
                    <a:pt x="18567" y="4038"/>
                  </a:lnTo>
                  <a:lnTo>
                    <a:pt x="20193" y="5651"/>
                  </a:lnTo>
                  <a:lnTo>
                    <a:pt x="21805" y="8877"/>
                  </a:lnTo>
                  <a:lnTo>
                    <a:pt x="21805" y="5651"/>
                  </a:lnTo>
                  <a:lnTo>
                    <a:pt x="13728" y="0"/>
                  </a:lnTo>
                  <a:lnTo>
                    <a:pt x="9690" y="0"/>
                  </a:lnTo>
                  <a:lnTo>
                    <a:pt x="0" y="9690"/>
                  </a:lnTo>
                  <a:lnTo>
                    <a:pt x="0" y="14528"/>
                  </a:lnTo>
                  <a:lnTo>
                    <a:pt x="1625" y="17754"/>
                  </a:lnTo>
                  <a:lnTo>
                    <a:pt x="4851" y="20993"/>
                  </a:lnTo>
                  <a:lnTo>
                    <a:pt x="6464" y="21793"/>
                  </a:lnTo>
                  <a:lnTo>
                    <a:pt x="8077" y="23406"/>
                  </a:lnTo>
                  <a:lnTo>
                    <a:pt x="16154" y="23406"/>
                  </a:lnTo>
                  <a:lnTo>
                    <a:pt x="17767" y="21793"/>
                  </a:lnTo>
                  <a:lnTo>
                    <a:pt x="20193" y="20993"/>
                  </a:lnTo>
                  <a:lnTo>
                    <a:pt x="21805" y="17754"/>
                  </a:lnTo>
                  <a:lnTo>
                    <a:pt x="23418" y="16141"/>
                  </a:lnTo>
                  <a:lnTo>
                    <a:pt x="23418" y="8077"/>
                  </a:lnTo>
                  <a:close/>
                </a:path>
                <a:path w="24764" h="121919">
                  <a:moveTo>
                    <a:pt x="24218" y="107365"/>
                  </a:moveTo>
                  <a:lnTo>
                    <a:pt x="22606" y="104127"/>
                  </a:lnTo>
                  <a:lnTo>
                    <a:pt x="22606" y="108165"/>
                  </a:lnTo>
                  <a:lnTo>
                    <a:pt x="22606" y="111391"/>
                  </a:lnTo>
                  <a:lnTo>
                    <a:pt x="19380" y="117856"/>
                  </a:lnTo>
                  <a:lnTo>
                    <a:pt x="14541" y="120281"/>
                  </a:lnTo>
                  <a:lnTo>
                    <a:pt x="10502" y="120281"/>
                  </a:lnTo>
                  <a:lnTo>
                    <a:pt x="5651" y="117856"/>
                  </a:lnTo>
                  <a:lnTo>
                    <a:pt x="2425" y="111391"/>
                  </a:lnTo>
                  <a:lnTo>
                    <a:pt x="2425" y="106553"/>
                  </a:lnTo>
                  <a:lnTo>
                    <a:pt x="3238" y="104940"/>
                  </a:lnTo>
                  <a:lnTo>
                    <a:pt x="7277" y="100901"/>
                  </a:lnTo>
                  <a:lnTo>
                    <a:pt x="8890" y="100101"/>
                  </a:lnTo>
                  <a:lnTo>
                    <a:pt x="16154" y="100101"/>
                  </a:lnTo>
                  <a:lnTo>
                    <a:pt x="17767" y="100901"/>
                  </a:lnTo>
                  <a:lnTo>
                    <a:pt x="20193" y="103327"/>
                  </a:lnTo>
                  <a:lnTo>
                    <a:pt x="22606" y="108165"/>
                  </a:lnTo>
                  <a:lnTo>
                    <a:pt x="22606" y="104127"/>
                  </a:lnTo>
                  <a:lnTo>
                    <a:pt x="21805" y="102514"/>
                  </a:lnTo>
                  <a:lnTo>
                    <a:pt x="20193" y="100901"/>
                  </a:lnTo>
                  <a:lnTo>
                    <a:pt x="18567" y="100101"/>
                  </a:lnTo>
                  <a:lnTo>
                    <a:pt x="16154" y="98475"/>
                  </a:lnTo>
                  <a:lnTo>
                    <a:pt x="8077" y="98475"/>
                  </a:lnTo>
                  <a:lnTo>
                    <a:pt x="6464" y="100101"/>
                  </a:lnTo>
                  <a:lnTo>
                    <a:pt x="4851" y="100901"/>
                  </a:lnTo>
                  <a:lnTo>
                    <a:pt x="3238" y="102514"/>
                  </a:lnTo>
                  <a:lnTo>
                    <a:pt x="1625" y="105752"/>
                  </a:lnTo>
                  <a:lnTo>
                    <a:pt x="812" y="108165"/>
                  </a:lnTo>
                  <a:lnTo>
                    <a:pt x="812" y="112204"/>
                  </a:lnTo>
                  <a:lnTo>
                    <a:pt x="1625" y="113817"/>
                  </a:lnTo>
                  <a:lnTo>
                    <a:pt x="2425" y="116243"/>
                  </a:lnTo>
                  <a:lnTo>
                    <a:pt x="3238" y="117856"/>
                  </a:lnTo>
                  <a:lnTo>
                    <a:pt x="4851" y="119468"/>
                  </a:lnTo>
                  <a:lnTo>
                    <a:pt x="6464" y="120281"/>
                  </a:lnTo>
                  <a:lnTo>
                    <a:pt x="8890" y="121081"/>
                  </a:lnTo>
                  <a:lnTo>
                    <a:pt x="10502" y="121894"/>
                  </a:lnTo>
                  <a:lnTo>
                    <a:pt x="14541" y="121894"/>
                  </a:lnTo>
                  <a:lnTo>
                    <a:pt x="16154" y="121081"/>
                  </a:lnTo>
                  <a:lnTo>
                    <a:pt x="18567" y="120281"/>
                  </a:lnTo>
                  <a:lnTo>
                    <a:pt x="20193" y="118668"/>
                  </a:lnTo>
                  <a:lnTo>
                    <a:pt x="21805" y="117856"/>
                  </a:lnTo>
                  <a:lnTo>
                    <a:pt x="22606" y="115430"/>
                  </a:lnTo>
                  <a:lnTo>
                    <a:pt x="24218" y="112204"/>
                  </a:lnTo>
                  <a:lnTo>
                    <a:pt x="24218" y="107365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799572" y="2755812"/>
              <a:ext cx="101162" cy="987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961827" y="2573377"/>
              <a:ext cx="101162" cy="9793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/>
          <p:nvPr/>
        </p:nvSpPr>
        <p:spPr>
          <a:xfrm>
            <a:off x="3844328" y="3302354"/>
            <a:ext cx="104377" cy="947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615176" y="3580695"/>
            <a:ext cx="104758" cy="94376"/>
          </a:xfrm>
          <a:custGeom>
            <a:avLst/>
            <a:gdLst/>
            <a:ahLst/>
            <a:cxnLst/>
            <a:rect l="l" t="t" r="r" b="b"/>
            <a:pathLst>
              <a:path w="70485" h="63500">
                <a:moveTo>
                  <a:pt x="35518" y="0"/>
                </a:moveTo>
                <a:lnTo>
                  <a:pt x="21454" y="2421"/>
                </a:lnTo>
                <a:lnTo>
                  <a:pt x="10191" y="9081"/>
                </a:lnTo>
                <a:lnTo>
                  <a:pt x="2711" y="19070"/>
                </a:lnTo>
                <a:lnTo>
                  <a:pt x="0" y="31482"/>
                </a:lnTo>
                <a:lnTo>
                  <a:pt x="2711" y="43893"/>
                </a:lnTo>
                <a:lnTo>
                  <a:pt x="10191" y="53883"/>
                </a:lnTo>
                <a:lnTo>
                  <a:pt x="21454" y="60542"/>
                </a:lnTo>
                <a:lnTo>
                  <a:pt x="35518" y="62964"/>
                </a:lnTo>
                <a:lnTo>
                  <a:pt x="49115" y="60542"/>
                </a:lnTo>
                <a:lnTo>
                  <a:pt x="60139" y="53883"/>
                </a:lnTo>
                <a:lnTo>
                  <a:pt x="67530" y="43893"/>
                </a:lnTo>
                <a:lnTo>
                  <a:pt x="70229" y="31482"/>
                </a:lnTo>
                <a:lnTo>
                  <a:pt x="67530" y="19070"/>
                </a:lnTo>
                <a:lnTo>
                  <a:pt x="60139" y="9081"/>
                </a:lnTo>
                <a:lnTo>
                  <a:pt x="49115" y="2421"/>
                </a:lnTo>
                <a:lnTo>
                  <a:pt x="35518" y="0"/>
                </a:lnTo>
                <a:close/>
              </a:path>
            </a:pathLst>
          </a:custGeom>
          <a:solidFill>
            <a:srgbClr val="F481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612776" y="3305954"/>
            <a:ext cx="104377" cy="9477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616376" y="3851839"/>
            <a:ext cx="104377" cy="9477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616376" y="4124182"/>
            <a:ext cx="104377" cy="947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4433723" y="2815576"/>
            <a:ext cx="798422" cy="134339"/>
          </a:xfrm>
          <a:prstGeom prst="rect">
            <a:avLst/>
          </a:prstGeom>
        </p:spPr>
        <p:txBody>
          <a:bodyPr vert="horz" wrap="square" lIns="0" tIns="19819" rIns="0" bIns="0" rtlCol="0">
            <a:spAutoFit/>
          </a:bodyPr>
          <a:lstStyle/>
          <a:p>
            <a:pPr marL="18875">
              <a:spcBef>
                <a:spcPts val="156"/>
              </a:spcBef>
            </a:pPr>
            <a:r>
              <a:rPr sz="743" dirty="0">
                <a:latin typeface="Liberation Sans"/>
                <a:cs typeface="Liberation Sans"/>
              </a:rPr>
              <a:t>Orientation</a:t>
            </a:r>
            <a:r>
              <a:rPr sz="743" spc="-37" dirty="0">
                <a:latin typeface="Liberation Sans"/>
                <a:cs typeface="Liberation Sans"/>
              </a:rPr>
              <a:t> </a:t>
            </a:r>
            <a:r>
              <a:rPr sz="743" dirty="0">
                <a:latin typeface="Liberation Sans"/>
                <a:cs typeface="Liberation Sans"/>
              </a:rPr>
              <a:t>phase</a:t>
            </a:r>
            <a:endParaRPr sz="743">
              <a:latin typeface="Liberation Sans"/>
              <a:cs typeface="Liberation Sans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4524905" y="3134711"/>
            <a:ext cx="587963" cy="121083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30" dirty="0">
                <a:latin typeface="OpenSymbol"/>
                <a:cs typeface="OpenSymbol"/>
              </a:rPr>
              <a:t>−</a:t>
            </a:r>
            <a:r>
              <a:rPr sz="669" i="1" spc="-30" dirty="0">
                <a:latin typeface="Liberation Serif"/>
                <a:cs typeface="Liberation Serif"/>
              </a:rPr>
              <a:t>2 </a:t>
            </a:r>
            <a:r>
              <a:rPr sz="669" i="1" spc="-7" dirty="0">
                <a:latin typeface="Liberation Serif"/>
                <a:cs typeface="Liberation Serif"/>
              </a:rPr>
              <a:t>t </a:t>
            </a:r>
            <a:r>
              <a:rPr sz="669" spc="-22" dirty="0">
                <a:latin typeface="OpenSymbol"/>
                <a:cs typeface="OpenSymbol"/>
              </a:rPr>
              <a:t>−</a:t>
            </a:r>
            <a:r>
              <a:rPr sz="669" i="1" spc="-22" dirty="0">
                <a:latin typeface="Liberation Serif"/>
                <a:cs typeface="Liberation Serif"/>
              </a:rPr>
              <a:t>1</a:t>
            </a:r>
            <a:r>
              <a:rPr sz="669" i="1" spc="97" dirty="0">
                <a:latin typeface="Liberation Serif"/>
                <a:cs typeface="Liberation Serif"/>
              </a:rPr>
              <a:t> </a:t>
            </a:r>
            <a:r>
              <a:rPr sz="594" i="1" spc="15" dirty="0">
                <a:latin typeface="Liberation Serif"/>
                <a:cs typeface="Liberation Serif"/>
              </a:rPr>
              <a:t>t</a:t>
            </a:r>
            <a:endParaRPr sz="594">
              <a:latin typeface="Liberation Serif"/>
              <a:cs typeface="Liberation Serif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4428514" y="3302354"/>
            <a:ext cx="709709" cy="917336"/>
            <a:chOff x="2208507" y="2221954"/>
            <a:chExt cx="477520" cy="617220"/>
          </a:xfrm>
        </p:grpSpPr>
        <p:sp>
          <p:nvSpPr>
            <p:cNvPr id="122" name="object 122"/>
            <p:cNvSpPr/>
            <p:nvPr/>
          </p:nvSpPr>
          <p:spPr>
            <a:xfrm>
              <a:off x="2453957" y="2221966"/>
              <a:ext cx="231775" cy="249554"/>
            </a:xfrm>
            <a:custGeom>
              <a:avLst/>
              <a:gdLst/>
              <a:ahLst/>
              <a:cxnLst/>
              <a:rect l="l" t="t" r="r" b="b"/>
              <a:pathLst>
                <a:path w="231775" h="249555">
                  <a:moveTo>
                    <a:pt x="69430" y="217144"/>
                  </a:moveTo>
                  <a:lnTo>
                    <a:pt x="66840" y="204724"/>
                  </a:lnTo>
                  <a:lnTo>
                    <a:pt x="59639" y="194741"/>
                  </a:lnTo>
                  <a:lnTo>
                    <a:pt x="48653" y="188074"/>
                  </a:lnTo>
                  <a:lnTo>
                    <a:pt x="34709" y="185661"/>
                  </a:lnTo>
                  <a:lnTo>
                    <a:pt x="20777" y="188074"/>
                  </a:lnTo>
                  <a:lnTo>
                    <a:pt x="9791" y="194741"/>
                  </a:lnTo>
                  <a:lnTo>
                    <a:pt x="2590" y="204724"/>
                  </a:lnTo>
                  <a:lnTo>
                    <a:pt x="0" y="217144"/>
                  </a:lnTo>
                  <a:lnTo>
                    <a:pt x="2590" y="229552"/>
                  </a:lnTo>
                  <a:lnTo>
                    <a:pt x="9791" y="239547"/>
                  </a:lnTo>
                  <a:lnTo>
                    <a:pt x="20777" y="246202"/>
                  </a:lnTo>
                  <a:lnTo>
                    <a:pt x="34709" y="248627"/>
                  </a:lnTo>
                  <a:lnTo>
                    <a:pt x="48653" y="246202"/>
                  </a:lnTo>
                  <a:lnTo>
                    <a:pt x="59639" y="239547"/>
                  </a:lnTo>
                  <a:lnTo>
                    <a:pt x="66840" y="229552"/>
                  </a:lnTo>
                  <a:lnTo>
                    <a:pt x="69430" y="217144"/>
                  </a:lnTo>
                  <a:close/>
                </a:path>
                <a:path w="231775" h="249555">
                  <a:moveTo>
                    <a:pt x="70231" y="32283"/>
                  </a:moveTo>
                  <a:lnTo>
                    <a:pt x="67538" y="19405"/>
                  </a:lnTo>
                  <a:lnTo>
                    <a:pt x="60147" y="9182"/>
                  </a:lnTo>
                  <a:lnTo>
                    <a:pt x="49123" y="2425"/>
                  </a:lnTo>
                  <a:lnTo>
                    <a:pt x="35521" y="0"/>
                  </a:lnTo>
                  <a:lnTo>
                    <a:pt x="21463" y="2425"/>
                  </a:lnTo>
                  <a:lnTo>
                    <a:pt x="10198" y="9182"/>
                  </a:lnTo>
                  <a:lnTo>
                    <a:pt x="2717" y="19405"/>
                  </a:lnTo>
                  <a:lnTo>
                    <a:pt x="0" y="32283"/>
                  </a:lnTo>
                  <a:lnTo>
                    <a:pt x="2717" y="44691"/>
                  </a:lnTo>
                  <a:lnTo>
                    <a:pt x="10198" y="54686"/>
                  </a:lnTo>
                  <a:lnTo>
                    <a:pt x="21463" y="61341"/>
                  </a:lnTo>
                  <a:lnTo>
                    <a:pt x="35521" y="63766"/>
                  </a:lnTo>
                  <a:lnTo>
                    <a:pt x="49123" y="61341"/>
                  </a:lnTo>
                  <a:lnTo>
                    <a:pt x="60147" y="54686"/>
                  </a:lnTo>
                  <a:lnTo>
                    <a:pt x="67538" y="44691"/>
                  </a:lnTo>
                  <a:lnTo>
                    <a:pt x="70231" y="32283"/>
                  </a:lnTo>
                  <a:close/>
                </a:path>
                <a:path w="231775" h="249555">
                  <a:moveTo>
                    <a:pt x="231686" y="217144"/>
                  </a:moveTo>
                  <a:lnTo>
                    <a:pt x="228968" y="204724"/>
                  </a:lnTo>
                  <a:lnTo>
                    <a:pt x="221488" y="194741"/>
                  </a:lnTo>
                  <a:lnTo>
                    <a:pt x="210223" y="188074"/>
                  </a:lnTo>
                  <a:lnTo>
                    <a:pt x="196164" y="185661"/>
                  </a:lnTo>
                  <a:lnTo>
                    <a:pt x="182562" y="188074"/>
                  </a:lnTo>
                  <a:lnTo>
                    <a:pt x="171538" y="194741"/>
                  </a:lnTo>
                  <a:lnTo>
                    <a:pt x="164147" y="204724"/>
                  </a:lnTo>
                  <a:lnTo>
                    <a:pt x="161455" y="217144"/>
                  </a:lnTo>
                  <a:lnTo>
                    <a:pt x="164147" y="230022"/>
                  </a:lnTo>
                  <a:lnTo>
                    <a:pt x="171538" y="240245"/>
                  </a:lnTo>
                  <a:lnTo>
                    <a:pt x="182562" y="247002"/>
                  </a:lnTo>
                  <a:lnTo>
                    <a:pt x="196164" y="249428"/>
                  </a:lnTo>
                  <a:lnTo>
                    <a:pt x="210223" y="247002"/>
                  </a:lnTo>
                  <a:lnTo>
                    <a:pt x="221488" y="240245"/>
                  </a:lnTo>
                  <a:lnTo>
                    <a:pt x="228968" y="230022"/>
                  </a:lnTo>
                  <a:lnTo>
                    <a:pt x="231686" y="217144"/>
                  </a:lnTo>
                  <a:close/>
                </a:path>
                <a:path w="231775" h="249555">
                  <a:moveTo>
                    <a:pt x="231686" y="32283"/>
                  </a:moveTo>
                  <a:lnTo>
                    <a:pt x="228981" y="19405"/>
                  </a:lnTo>
                  <a:lnTo>
                    <a:pt x="221589" y="9182"/>
                  </a:lnTo>
                  <a:lnTo>
                    <a:pt x="210566" y="2425"/>
                  </a:lnTo>
                  <a:lnTo>
                    <a:pt x="196964" y="0"/>
                  </a:lnTo>
                  <a:lnTo>
                    <a:pt x="183375" y="2425"/>
                  </a:lnTo>
                  <a:lnTo>
                    <a:pt x="172351" y="9182"/>
                  </a:lnTo>
                  <a:lnTo>
                    <a:pt x="164960" y="19405"/>
                  </a:lnTo>
                  <a:lnTo>
                    <a:pt x="162255" y="32283"/>
                  </a:lnTo>
                  <a:lnTo>
                    <a:pt x="164960" y="44691"/>
                  </a:lnTo>
                  <a:lnTo>
                    <a:pt x="172351" y="54686"/>
                  </a:lnTo>
                  <a:lnTo>
                    <a:pt x="183375" y="61341"/>
                  </a:lnTo>
                  <a:lnTo>
                    <a:pt x="196964" y="63766"/>
                  </a:lnTo>
                  <a:lnTo>
                    <a:pt x="210566" y="61341"/>
                  </a:lnTo>
                  <a:lnTo>
                    <a:pt x="221589" y="54686"/>
                  </a:lnTo>
                  <a:lnTo>
                    <a:pt x="228981" y="44691"/>
                  </a:lnTo>
                  <a:lnTo>
                    <a:pt x="231686" y="32283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513703" y="2461704"/>
              <a:ext cx="83185" cy="102870"/>
            </a:xfrm>
            <a:custGeom>
              <a:avLst/>
              <a:gdLst/>
              <a:ahLst/>
              <a:cxnLst/>
              <a:rect l="l" t="t" r="r" b="b"/>
              <a:pathLst>
                <a:path w="83185" h="102869">
                  <a:moveTo>
                    <a:pt x="0" y="0"/>
                  </a:moveTo>
                  <a:lnTo>
                    <a:pt x="83145" y="102519"/>
                  </a:lnTo>
                </a:path>
              </a:pathLst>
            </a:custGeom>
            <a:ln w="11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583933" y="2552921"/>
              <a:ext cx="42545" cy="46990"/>
            </a:xfrm>
            <a:custGeom>
              <a:avLst/>
              <a:gdLst/>
              <a:ahLst/>
              <a:cxnLst/>
              <a:rect l="l" t="t" r="r" b="b"/>
              <a:pathLst>
                <a:path w="42544" h="46989">
                  <a:moveTo>
                    <a:pt x="24217" y="0"/>
                  </a:moveTo>
                  <a:lnTo>
                    <a:pt x="0" y="20180"/>
                  </a:lnTo>
                  <a:lnTo>
                    <a:pt x="41976" y="46819"/>
                  </a:lnTo>
                  <a:lnTo>
                    <a:pt x="242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488679" y="2308328"/>
              <a:ext cx="1270" cy="78105"/>
            </a:xfrm>
            <a:custGeom>
              <a:avLst/>
              <a:gdLst/>
              <a:ahLst/>
              <a:cxnLst/>
              <a:rect l="l" t="t" r="r" b="b"/>
              <a:pathLst>
                <a:path w="1269" h="78105">
                  <a:moveTo>
                    <a:pt x="403" y="-5711"/>
                  </a:moveTo>
                  <a:lnTo>
                    <a:pt x="403" y="83205"/>
                  </a:lnTo>
                </a:path>
              </a:pathLst>
            </a:custGeom>
            <a:ln w="1222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477376" y="2286533"/>
              <a:ext cx="23495" cy="121285"/>
            </a:xfrm>
            <a:custGeom>
              <a:avLst/>
              <a:gdLst/>
              <a:ahLst/>
              <a:cxnLst/>
              <a:rect l="l" t="t" r="r" b="b"/>
              <a:pathLst>
                <a:path w="23494" h="121285">
                  <a:moveTo>
                    <a:pt x="23406" y="107365"/>
                  </a:moveTo>
                  <a:lnTo>
                    <a:pt x="22593" y="104952"/>
                  </a:lnTo>
                  <a:lnTo>
                    <a:pt x="21793" y="103327"/>
                  </a:lnTo>
                  <a:lnTo>
                    <a:pt x="21793" y="107365"/>
                  </a:lnTo>
                  <a:lnTo>
                    <a:pt x="21793" y="110591"/>
                  </a:lnTo>
                  <a:lnTo>
                    <a:pt x="19367" y="115443"/>
                  </a:lnTo>
                  <a:lnTo>
                    <a:pt x="17754" y="117055"/>
                  </a:lnTo>
                  <a:lnTo>
                    <a:pt x="12915" y="119481"/>
                  </a:lnTo>
                  <a:lnTo>
                    <a:pt x="9677" y="119481"/>
                  </a:lnTo>
                  <a:lnTo>
                    <a:pt x="4838" y="117055"/>
                  </a:lnTo>
                  <a:lnTo>
                    <a:pt x="3225" y="115443"/>
                  </a:lnTo>
                  <a:lnTo>
                    <a:pt x="1612" y="112217"/>
                  </a:lnTo>
                  <a:lnTo>
                    <a:pt x="1612" y="105752"/>
                  </a:lnTo>
                  <a:lnTo>
                    <a:pt x="3225" y="102527"/>
                  </a:lnTo>
                  <a:lnTo>
                    <a:pt x="4838" y="101714"/>
                  </a:lnTo>
                  <a:lnTo>
                    <a:pt x="6451" y="100101"/>
                  </a:lnTo>
                  <a:lnTo>
                    <a:pt x="8064" y="99301"/>
                  </a:lnTo>
                  <a:lnTo>
                    <a:pt x="14528" y="99301"/>
                  </a:lnTo>
                  <a:lnTo>
                    <a:pt x="16141" y="100101"/>
                  </a:lnTo>
                  <a:lnTo>
                    <a:pt x="17754" y="101714"/>
                  </a:lnTo>
                  <a:lnTo>
                    <a:pt x="19367" y="102527"/>
                  </a:lnTo>
                  <a:lnTo>
                    <a:pt x="21793" y="107365"/>
                  </a:lnTo>
                  <a:lnTo>
                    <a:pt x="21793" y="103327"/>
                  </a:lnTo>
                  <a:lnTo>
                    <a:pt x="20180" y="101714"/>
                  </a:lnTo>
                  <a:lnTo>
                    <a:pt x="19367" y="100101"/>
                  </a:lnTo>
                  <a:lnTo>
                    <a:pt x="16941" y="99301"/>
                  </a:lnTo>
                  <a:lnTo>
                    <a:pt x="15328" y="97675"/>
                  </a:lnTo>
                  <a:lnTo>
                    <a:pt x="7264" y="97675"/>
                  </a:lnTo>
                  <a:lnTo>
                    <a:pt x="5651" y="99301"/>
                  </a:lnTo>
                  <a:lnTo>
                    <a:pt x="4025" y="100101"/>
                  </a:lnTo>
                  <a:lnTo>
                    <a:pt x="2413" y="101714"/>
                  </a:lnTo>
                  <a:lnTo>
                    <a:pt x="1612" y="103327"/>
                  </a:lnTo>
                  <a:lnTo>
                    <a:pt x="0" y="104952"/>
                  </a:lnTo>
                  <a:lnTo>
                    <a:pt x="0" y="113017"/>
                  </a:lnTo>
                  <a:lnTo>
                    <a:pt x="1612" y="114630"/>
                  </a:lnTo>
                  <a:lnTo>
                    <a:pt x="2413" y="117055"/>
                  </a:lnTo>
                  <a:lnTo>
                    <a:pt x="3225" y="117868"/>
                  </a:lnTo>
                  <a:lnTo>
                    <a:pt x="5651" y="119481"/>
                  </a:lnTo>
                  <a:lnTo>
                    <a:pt x="7264" y="120281"/>
                  </a:lnTo>
                  <a:lnTo>
                    <a:pt x="9677" y="121094"/>
                  </a:lnTo>
                  <a:lnTo>
                    <a:pt x="13716" y="121094"/>
                  </a:lnTo>
                  <a:lnTo>
                    <a:pt x="16941" y="119481"/>
                  </a:lnTo>
                  <a:lnTo>
                    <a:pt x="19367" y="118668"/>
                  </a:lnTo>
                  <a:lnTo>
                    <a:pt x="20180" y="117055"/>
                  </a:lnTo>
                  <a:lnTo>
                    <a:pt x="21793" y="115443"/>
                  </a:lnTo>
                  <a:lnTo>
                    <a:pt x="22593" y="113017"/>
                  </a:lnTo>
                  <a:lnTo>
                    <a:pt x="23406" y="111404"/>
                  </a:lnTo>
                  <a:lnTo>
                    <a:pt x="23406" y="107365"/>
                  </a:lnTo>
                  <a:close/>
                </a:path>
                <a:path w="23494" h="121285">
                  <a:moveTo>
                    <a:pt x="23406" y="7277"/>
                  </a:moveTo>
                  <a:lnTo>
                    <a:pt x="21793" y="5651"/>
                  </a:lnTo>
                  <a:lnTo>
                    <a:pt x="21793" y="8077"/>
                  </a:lnTo>
                  <a:lnTo>
                    <a:pt x="21793" y="14541"/>
                  </a:lnTo>
                  <a:lnTo>
                    <a:pt x="20180" y="16154"/>
                  </a:lnTo>
                  <a:lnTo>
                    <a:pt x="18567" y="19380"/>
                  </a:lnTo>
                  <a:lnTo>
                    <a:pt x="13716" y="21805"/>
                  </a:lnTo>
                  <a:lnTo>
                    <a:pt x="9677" y="21805"/>
                  </a:lnTo>
                  <a:lnTo>
                    <a:pt x="4838" y="19380"/>
                  </a:lnTo>
                  <a:lnTo>
                    <a:pt x="3225" y="16154"/>
                  </a:lnTo>
                  <a:lnTo>
                    <a:pt x="1612" y="14541"/>
                  </a:lnTo>
                  <a:lnTo>
                    <a:pt x="1612" y="9690"/>
                  </a:lnTo>
                  <a:lnTo>
                    <a:pt x="4838" y="3238"/>
                  </a:lnTo>
                  <a:lnTo>
                    <a:pt x="8064" y="1625"/>
                  </a:lnTo>
                  <a:lnTo>
                    <a:pt x="15328" y="1625"/>
                  </a:lnTo>
                  <a:lnTo>
                    <a:pt x="18567" y="3238"/>
                  </a:lnTo>
                  <a:lnTo>
                    <a:pt x="20180" y="6464"/>
                  </a:lnTo>
                  <a:lnTo>
                    <a:pt x="21793" y="8077"/>
                  </a:lnTo>
                  <a:lnTo>
                    <a:pt x="21793" y="5651"/>
                  </a:lnTo>
                  <a:lnTo>
                    <a:pt x="20980" y="4038"/>
                  </a:lnTo>
                  <a:lnTo>
                    <a:pt x="19367" y="2425"/>
                  </a:lnTo>
                  <a:lnTo>
                    <a:pt x="17754" y="1625"/>
                  </a:lnTo>
                  <a:lnTo>
                    <a:pt x="15328" y="0"/>
                  </a:lnTo>
                  <a:lnTo>
                    <a:pt x="8064" y="0"/>
                  </a:lnTo>
                  <a:lnTo>
                    <a:pt x="5651" y="1625"/>
                  </a:lnTo>
                  <a:lnTo>
                    <a:pt x="2413" y="3238"/>
                  </a:lnTo>
                  <a:lnTo>
                    <a:pt x="1612" y="5651"/>
                  </a:lnTo>
                  <a:lnTo>
                    <a:pt x="0" y="8890"/>
                  </a:lnTo>
                  <a:lnTo>
                    <a:pt x="0" y="13728"/>
                  </a:lnTo>
                  <a:lnTo>
                    <a:pt x="2413" y="18567"/>
                  </a:lnTo>
                  <a:lnTo>
                    <a:pt x="5651" y="21805"/>
                  </a:lnTo>
                  <a:lnTo>
                    <a:pt x="8064" y="22606"/>
                  </a:lnTo>
                  <a:lnTo>
                    <a:pt x="9677" y="23418"/>
                  </a:lnTo>
                  <a:lnTo>
                    <a:pt x="13716" y="23418"/>
                  </a:lnTo>
                  <a:lnTo>
                    <a:pt x="15328" y="22606"/>
                  </a:lnTo>
                  <a:lnTo>
                    <a:pt x="17754" y="21805"/>
                  </a:lnTo>
                  <a:lnTo>
                    <a:pt x="19367" y="20193"/>
                  </a:lnTo>
                  <a:lnTo>
                    <a:pt x="20980" y="19380"/>
                  </a:lnTo>
                  <a:lnTo>
                    <a:pt x="21793" y="16954"/>
                  </a:lnTo>
                  <a:lnTo>
                    <a:pt x="23406" y="15341"/>
                  </a:lnTo>
                  <a:lnTo>
                    <a:pt x="23406" y="72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453968" y="2590054"/>
              <a:ext cx="70485" cy="64135"/>
            </a:xfrm>
            <a:custGeom>
              <a:avLst/>
              <a:gdLst/>
              <a:ahLst/>
              <a:cxnLst/>
              <a:rect l="l" t="t" r="r" b="b"/>
              <a:pathLst>
                <a:path w="70485" h="64135">
                  <a:moveTo>
                    <a:pt x="34711" y="0"/>
                  </a:moveTo>
                  <a:lnTo>
                    <a:pt x="21114" y="2434"/>
                  </a:lnTo>
                  <a:lnTo>
                    <a:pt x="10090" y="9182"/>
                  </a:lnTo>
                  <a:lnTo>
                    <a:pt x="2699" y="19411"/>
                  </a:lnTo>
                  <a:lnTo>
                    <a:pt x="0" y="32289"/>
                  </a:lnTo>
                  <a:lnTo>
                    <a:pt x="2699" y="44700"/>
                  </a:lnTo>
                  <a:lnTo>
                    <a:pt x="10090" y="54690"/>
                  </a:lnTo>
                  <a:lnTo>
                    <a:pt x="21114" y="61350"/>
                  </a:lnTo>
                  <a:lnTo>
                    <a:pt x="34711" y="63771"/>
                  </a:lnTo>
                  <a:lnTo>
                    <a:pt x="48774" y="61350"/>
                  </a:lnTo>
                  <a:lnTo>
                    <a:pt x="60038" y="54690"/>
                  </a:lnTo>
                  <a:lnTo>
                    <a:pt x="67517" y="44700"/>
                  </a:lnTo>
                  <a:lnTo>
                    <a:pt x="70229" y="32289"/>
                  </a:lnTo>
                  <a:lnTo>
                    <a:pt x="67517" y="19411"/>
                  </a:lnTo>
                  <a:lnTo>
                    <a:pt x="60038" y="9182"/>
                  </a:lnTo>
                  <a:lnTo>
                    <a:pt x="48774" y="2434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650933" y="2653826"/>
              <a:ext cx="0" cy="74295"/>
            </a:xfrm>
            <a:custGeom>
              <a:avLst/>
              <a:gdLst/>
              <a:ahLst/>
              <a:cxnLst/>
              <a:rect l="l" t="t" r="r" b="b"/>
              <a:pathLst>
                <a:path h="74294">
                  <a:moveTo>
                    <a:pt x="0" y="0"/>
                  </a:moveTo>
                  <a:lnTo>
                    <a:pt x="0" y="74265"/>
                  </a:lnTo>
                </a:path>
              </a:pathLst>
            </a:custGeom>
            <a:ln w="11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634789" y="2725670"/>
              <a:ext cx="32384" cy="47625"/>
            </a:xfrm>
            <a:custGeom>
              <a:avLst/>
              <a:gdLst/>
              <a:ahLst/>
              <a:cxnLst/>
              <a:rect l="l" t="t" r="r" b="b"/>
              <a:pathLst>
                <a:path w="32385" h="47625">
                  <a:moveTo>
                    <a:pt x="32289" y="0"/>
                  </a:moveTo>
                  <a:lnTo>
                    <a:pt x="0" y="0"/>
                  </a:lnTo>
                  <a:lnTo>
                    <a:pt x="16144" y="47627"/>
                  </a:lnTo>
                  <a:lnTo>
                    <a:pt x="322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615415" y="2590861"/>
              <a:ext cx="70485" cy="63500"/>
            </a:xfrm>
            <a:custGeom>
              <a:avLst/>
              <a:gdLst/>
              <a:ahLst/>
              <a:cxnLst/>
              <a:rect l="l" t="t" r="r" b="b"/>
              <a:pathLst>
                <a:path w="70485" h="63500">
                  <a:moveTo>
                    <a:pt x="34711" y="0"/>
                  </a:moveTo>
                  <a:lnTo>
                    <a:pt x="21114" y="2421"/>
                  </a:lnTo>
                  <a:lnTo>
                    <a:pt x="10090" y="9081"/>
                  </a:lnTo>
                  <a:lnTo>
                    <a:pt x="2699" y="19070"/>
                  </a:lnTo>
                  <a:lnTo>
                    <a:pt x="0" y="31482"/>
                  </a:lnTo>
                  <a:lnTo>
                    <a:pt x="2699" y="43893"/>
                  </a:lnTo>
                  <a:lnTo>
                    <a:pt x="10090" y="53883"/>
                  </a:lnTo>
                  <a:lnTo>
                    <a:pt x="21114" y="60542"/>
                  </a:lnTo>
                  <a:lnTo>
                    <a:pt x="34711" y="62964"/>
                  </a:lnTo>
                  <a:lnTo>
                    <a:pt x="48774" y="60542"/>
                  </a:lnTo>
                  <a:lnTo>
                    <a:pt x="60038" y="53883"/>
                  </a:lnTo>
                  <a:lnTo>
                    <a:pt x="67517" y="43893"/>
                  </a:lnTo>
                  <a:lnTo>
                    <a:pt x="70229" y="31482"/>
                  </a:lnTo>
                  <a:lnTo>
                    <a:pt x="67517" y="19070"/>
                  </a:lnTo>
                  <a:lnTo>
                    <a:pt x="60038" y="9081"/>
                  </a:lnTo>
                  <a:lnTo>
                    <a:pt x="48774" y="2421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524197" y="2622344"/>
              <a:ext cx="46355" cy="0"/>
            </a:xfrm>
            <a:custGeom>
              <a:avLst/>
              <a:gdLst/>
              <a:ahLst/>
              <a:cxnLst/>
              <a:rect l="l" t="t" r="r" b="b"/>
              <a:pathLst>
                <a:path w="46355">
                  <a:moveTo>
                    <a:pt x="0" y="0"/>
                  </a:moveTo>
                  <a:lnTo>
                    <a:pt x="46012" y="0"/>
                  </a:lnTo>
                </a:path>
              </a:pathLst>
            </a:custGeom>
            <a:ln w="11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567788" y="2606199"/>
              <a:ext cx="48895" cy="31750"/>
            </a:xfrm>
            <a:custGeom>
              <a:avLst/>
              <a:gdLst/>
              <a:ahLst/>
              <a:cxnLst/>
              <a:rect l="l" t="t" r="r" b="b"/>
              <a:pathLst>
                <a:path w="48894" h="31750">
                  <a:moveTo>
                    <a:pt x="807" y="0"/>
                  </a:moveTo>
                  <a:lnTo>
                    <a:pt x="0" y="31482"/>
                  </a:lnTo>
                  <a:lnTo>
                    <a:pt x="48434" y="16144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370015" y="2623151"/>
              <a:ext cx="39370" cy="1270"/>
            </a:xfrm>
            <a:custGeom>
              <a:avLst/>
              <a:gdLst/>
              <a:ahLst/>
              <a:cxnLst/>
              <a:rect l="l" t="t" r="r" b="b"/>
              <a:pathLst>
                <a:path w="39369" h="1269">
                  <a:moveTo>
                    <a:pt x="-5711" y="403"/>
                  </a:moveTo>
                  <a:lnTo>
                    <a:pt x="44458" y="403"/>
                  </a:lnTo>
                </a:path>
              </a:pathLst>
            </a:custGeom>
            <a:ln w="1222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405533" y="2607006"/>
              <a:ext cx="48895" cy="32384"/>
            </a:xfrm>
            <a:custGeom>
              <a:avLst/>
              <a:gdLst/>
              <a:ahLst/>
              <a:cxnLst/>
              <a:rect l="l" t="t" r="r" b="b"/>
              <a:pathLst>
                <a:path w="48894" h="32385">
                  <a:moveTo>
                    <a:pt x="0" y="0"/>
                  </a:moveTo>
                  <a:lnTo>
                    <a:pt x="807" y="32289"/>
                  </a:lnTo>
                  <a:lnTo>
                    <a:pt x="48434" y="15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299785" y="2592476"/>
              <a:ext cx="70485" cy="63500"/>
            </a:xfrm>
            <a:custGeom>
              <a:avLst/>
              <a:gdLst/>
              <a:ahLst/>
              <a:cxnLst/>
              <a:rect l="l" t="t" r="r" b="b"/>
              <a:pathLst>
                <a:path w="70485" h="63500">
                  <a:moveTo>
                    <a:pt x="34711" y="0"/>
                  </a:moveTo>
                  <a:lnTo>
                    <a:pt x="21114" y="2421"/>
                  </a:lnTo>
                  <a:lnTo>
                    <a:pt x="10090" y="9081"/>
                  </a:lnTo>
                  <a:lnTo>
                    <a:pt x="2699" y="19070"/>
                  </a:lnTo>
                  <a:lnTo>
                    <a:pt x="0" y="31482"/>
                  </a:lnTo>
                  <a:lnTo>
                    <a:pt x="2699" y="43893"/>
                  </a:lnTo>
                  <a:lnTo>
                    <a:pt x="10090" y="53883"/>
                  </a:lnTo>
                  <a:lnTo>
                    <a:pt x="21114" y="60542"/>
                  </a:lnTo>
                  <a:lnTo>
                    <a:pt x="34711" y="62964"/>
                  </a:lnTo>
                  <a:lnTo>
                    <a:pt x="48774" y="60542"/>
                  </a:lnTo>
                  <a:lnTo>
                    <a:pt x="60038" y="53883"/>
                  </a:lnTo>
                  <a:lnTo>
                    <a:pt x="67517" y="43893"/>
                  </a:lnTo>
                  <a:lnTo>
                    <a:pt x="70229" y="31482"/>
                  </a:lnTo>
                  <a:lnTo>
                    <a:pt x="67517" y="19070"/>
                  </a:lnTo>
                  <a:lnTo>
                    <a:pt x="60038" y="9081"/>
                  </a:lnTo>
                  <a:lnTo>
                    <a:pt x="48774" y="2421"/>
                  </a:lnTo>
                  <a:lnTo>
                    <a:pt x="34711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209375" y="2624765"/>
              <a:ext cx="45720" cy="0"/>
            </a:xfrm>
            <a:custGeom>
              <a:avLst/>
              <a:gdLst/>
              <a:ahLst/>
              <a:cxnLst/>
              <a:rect l="l" t="t" r="r" b="b"/>
              <a:pathLst>
                <a:path w="45719">
                  <a:moveTo>
                    <a:pt x="0" y="0"/>
                  </a:moveTo>
                  <a:lnTo>
                    <a:pt x="45205" y="0"/>
                  </a:lnTo>
                </a:path>
              </a:pathLst>
            </a:custGeom>
            <a:ln w="1142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252158" y="2608621"/>
              <a:ext cx="47625" cy="31750"/>
            </a:xfrm>
            <a:custGeom>
              <a:avLst/>
              <a:gdLst/>
              <a:ahLst/>
              <a:cxnLst/>
              <a:rect l="l" t="t" r="r" b="b"/>
              <a:pathLst>
                <a:path w="47625" h="31750">
                  <a:moveTo>
                    <a:pt x="0" y="0"/>
                  </a:moveTo>
                  <a:lnTo>
                    <a:pt x="807" y="31482"/>
                  </a:lnTo>
                  <a:lnTo>
                    <a:pt x="47627" y="15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453957" y="2773299"/>
              <a:ext cx="231775" cy="64135"/>
            </a:xfrm>
            <a:custGeom>
              <a:avLst/>
              <a:gdLst/>
              <a:ahLst/>
              <a:cxnLst/>
              <a:rect l="l" t="t" r="r" b="b"/>
              <a:pathLst>
                <a:path w="231775" h="64135">
                  <a:moveTo>
                    <a:pt x="70231" y="31483"/>
                  </a:moveTo>
                  <a:lnTo>
                    <a:pt x="67538" y="19075"/>
                  </a:lnTo>
                  <a:lnTo>
                    <a:pt x="60147" y="9080"/>
                  </a:lnTo>
                  <a:lnTo>
                    <a:pt x="49123" y="2425"/>
                  </a:lnTo>
                  <a:lnTo>
                    <a:pt x="35521" y="0"/>
                  </a:lnTo>
                  <a:lnTo>
                    <a:pt x="21463" y="2425"/>
                  </a:lnTo>
                  <a:lnTo>
                    <a:pt x="10198" y="9080"/>
                  </a:lnTo>
                  <a:lnTo>
                    <a:pt x="2717" y="19075"/>
                  </a:lnTo>
                  <a:lnTo>
                    <a:pt x="0" y="31483"/>
                  </a:lnTo>
                  <a:lnTo>
                    <a:pt x="2717" y="43903"/>
                  </a:lnTo>
                  <a:lnTo>
                    <a:pt x="10198" y="53886"/>
                  </a:lnTo>
                  <a:lnTo>
                    <a:pt x="21463" y="60553"/>
                  </a:lnTo>
                  <a:lnTo>
                    <a:pt x="35521" y="62966"/>
                  </a:lnTo>
                  <a:lnTo>
                    <a:pt x="49123" y="60553"/>
                  </a:lnTo>
                  <a:lnTo>
                    <a:pt x="60147" y="53886"/>
                  </a:lnTo>
                  <a:lnTo>
                    <a:pt x="67538" y="43903"/>
                  </a:lnTo>
                  <a:lnTo>
                    <a:pt x="70231" y="31483"/>
                  </a:lnTo>
                  <a:close/>
                </a:path>
                <a:path w="231775" h="64135">
                  <a:moveTo>
                    <a:pt x="231686" y="32296"/>
                  </a:moveTo>
                  <a:lnTo>
                    <a:pt x="228981" y="19418"/>
                  </a:lnTo>
                  <a:lnTo>
                    <a:pt x="221589" y="9182"/>
                  </a:lnTo>
                  <a:lnTo>
                    <a:pt x="210566" y="2438"/>
                  </a:lnTo>
                  <a:lnTo>
                    <a:pt x="196964" y="0"/>
                  </a:lnTo>
                  <a:lnTo>
                    <a:pt x="183032" y="2438"/>
                  </a:lnTo>
                  <a:lnTo>
                    <a:pt x="172046" y="9182"/>
                  </a:lnTo>
                  <a:lnTo>
                    <a:pt x="164846" y="19418"/>
                  </a:lnTo>
                  <a:lnTo>
                    <a:pt x="162255" y="32296"/>
                  </a:lnTo>
                  <a:lnTo>
                    <a:pt x="164846" y="44704"/>
                  </a:lnTo>
                  <a:lnTo>
                    <a:pt x="172046" y="54698"/>
                  </a:lnTo>
                  <a:lnTo>
                    <a:pt x="183032" y="61353"/>
                  </a:lnTo>
                  <a:lnTo>
                    <a:pt x="196964" y="63779"/>
                  </a:lnTo>
                  <a:lnTo>
                    <a:pt x="210566" y="61353"/>
                  </a:lnTo>
                  <a:lnTo>
                    <a:pt x="221589" y="54698"/>
                  </a:lnTo>
                  <a:lnTo>
                    <a:pt x="228981" y="44704"/>
                  </a:lnTo>
                  <a:lnTo>
                    <a:pt x="231686" y="32296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524197" y="2804779"/>
              <a:ext cx="46990" cy="1270"/>
            </a:xfrm>
            <a:custGeom>
              <a:avLst/>
              <a:gdLst/>
              <a:ahLst/>
              <a:cxnLst/>
              <a:rect l="l" t="t" r="r" b="b"/>
              <a:pathLst>
                <a:path w="46989" h="1269">
                  <a:moveTo>
                    <a:pt x="-5711" y="403"/>
                  </a:moveTo>
                  <a:lnTo>
                    <a:pt x="52530" y="403"/>
                  </a:lnTo>
                </a:path>
              </a:pathLst>
            </a:custGeom>
            <a:ln w="12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568595" y="2789442"/>
              <a:ext cx="47625" cy="31750"/>
            </a:xfrm>
            <a:custGeom>
              <a:avLst/>
              <a:gdLst/>
              <a:ahLst/>
              <a:cxnLst/>
              <a:rect l="l" t="t" r="r" b="b"/>
              <a:pathLst>
                <a:path w="47625" h="31750">
                  <a:moveTo>
                    <a:pt x="0" y="0"/>
                  </a:moveTo>
                  <a:lnTo>
                    <a:pt x="0" y="31482"/>
                  </a:lnTo>
                  <a:lnTo>
                    <a:pt x="47627" y="16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370822" y="2806394"/>
              <a:ext cx="38100" cy="1270"/>
            </a:xfrm>
            <a:custGeom>
              <a:avLst/>
              <a:gdLst/>
              <a:ahLst/>
              <a:cxnLst/>
              <a:rect l="l" t="t" r="r" b="b"/>
              <a:pathLst>
                <a:path w="38100" h="1269">
                  <a:moveTo>
                    <a:pt x="-5711" y="403"/>
                  </a:moveTo>
                  <a:lnTo>
                    <a:pt x="43651" y="403"/>
                  </a:lnTo>
                </a:path>
              </a:pathLst>
            </a:custGeom>
            <a:ln w="1222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406340" y="2790249"/>
              <a:ext cx="47625" cy="32384"/>
            </a:xfrm>
            <a:custGeom>
              <a:avLst/>
              <a:gdLst/>
              <a:ahLst/>
              <a:cxnLst/>
              <a:rect l="l" t="t" r="r" b="b"/>
              <a:pathLst>
                <a:path w="47625" h="32385">
                  <a:moveTo>
                    <a:pt x="0" y="0"/>
                  </a:moveTo>
                  <a:lnTo>
                    <a:pt x="807" y="32289"/>
                  </a:lnTo>
                  <a:lnTo>
                    <a:pt x="47627" y="14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299785" y="2774912"/>
              <a:ext cx="70485" cy="64135"/>
            </a:xfrm>
            <a:custGeom>
              <a:avLst/>
              <a:gdLst/>
              <a:ahLst/>
              <a:cxnLst/>
              <a:rect l="l" t="t" r="r" b="b"/>
              <a:pathLst>
                <a:path w="70485" h="64135">
                  <a:moveTo>
                    <a:pt x="35518" y="0"/>
                  </a:moveTo>
                  <a:lnTo>
                    <a:pt x="21454" y="2434"/>
                  </a:lnTo>
                  <a:lnTo>
                    <a:pt x="10191" y="9182"/>
                  </a:lnTo>
                  <a:lnTo>
                    <a:pt x="2711" y="19411"/>
                  </a:lnTo>
                  <a:lnTo>
                    <a:pt x="0" y="32289"/>
                  </a:lnTo>
                  <a:lnTo>
                    <a:pt x="2711" y="44700"/>
                  </a:lnTo>
                  <a:lnTo>
                    <a:pt x="10191" y="54690"/>
                  </a:lnTo>
                  <a:lnTo>
                    <a:pt x="21454" y="61350"/>
                  </a:lnTo>
                  <a:lnTo>
                    <a:pt x="35518" y="63771"/>
                  </a:lnTo>
                  <a:lnTo>
                    <a:pt x="49115" y="61350"/>
                  </a:lnTo>
                  <a:lnTo>
                    <a:pt x="60139" y="54690"/>
                  </a:lnTo>
                  <a:lnTo>
                    <a:pt x="67530" y="44700"/>
                  </a:lnTo>
                  <a:lnTo>
                    <a:pt x="70229" y="32289"/>
                  </a:lnTo>
                  <a:lnTo>
                    <a:pt x="67530" y="19411"/>
                  </a:lnTo>
                  <a:lnTo>
                    <a:pt x="60139" y="9182"/>
                  </a:lnTo>
                  <a:lnTo>
                    <a:pt x="49115" y="2434"/>
                  </a:lnTo>
                  <a:lnTo>
                    <a:pt x="35518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214218" y="2806394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39">
                  <a:moveTo>
                    <a:pt x="0" y="0"/>
                  </a:moveTo>
                  <a:lnTo>
                    <a:pt x="40361" y="0"/>
                  </a:lnTo>
                </a:path>
              </a:pathLst>
            </a:custGeom>
            <a:ln w="1142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252158" y="2790249"/>
              <a:ext cx="47625" cy="32384"/>
            </a:xfrm>
            <a:custGeom>
              <a:avLst/>
              <a:gdLst/>
              <a:ahLst/>
              <a:cxnLst/>
              <a:rect l="l" t="t" r="r" b="b"/>
              <a:pathLst>
                <a:path w="47625" h="32385">
                  <a:moveTo>
                    <a:pt x="807" y="0"/>
                  </a:moveTo>
                  <a:lnTo>
                    <a:pt x="0" y="32289"/>
                  </a:lnTo>
                  <a:lnTo>
                    <a:pt x="47627" y="16951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650933" y="2308328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5">
                  <a:moveTo>
                    <a:pt x="0" y="77494"/>
                  </a:moveTo>
                  <a:lnTo>
                    <a:pt x="0" y="0"/>
                  </a:lnTo>
                </a:path>
              </a:pathLst>
            </a:custGeom>
            <a:ln w="11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638818" y="2286533"/>
              <a:ext cx="24765" cy="121285"/>
            </a:xfrm>
            <a:custGeom>
              <a:avLst/>
              <a:gdLst/>
              <a:ahLst/>
              <a:cxnLst/>
              <a:rect l="l" t="t" r="r" b="b"/>
              <a:pathLst>
                <a:path w="24764" h="121285">
                  <a:moveTo>
                    <a:pt x="23406" y="105752"/>
                  </a:moveTo>
                  <a:lnTo>
                    <a:pt x="21793" y="103327"/>
                  </a:lnTo>
                  <a:lnTo>
                    <a:pt x="21793" y="105752"/>
                  </a:lnTo>
                  <a:lnTo>
                    <a:pt x="21793" y="113017"/>
                  </a:lnTo>
                  <a:lnTo>
                    <a:pt x="20993" y="114630"/>
                  </a:lnTo>
                  <a:lnTo>
                    <a:pt x="18567" y="117055"/>
                  </a:lnTo>
                  <a:lnTo>
                    <a:pt x="13728" y="119481"/>
                  </a:lnTo>
                  <a:lnTo>
                    <a:pt x="9690" y="119481"/>
                  </a:lnTo>
                  <a:lnTo>
                    <a:pt x="8877" y="118668"/>
                  </a:lnTo>
                  <a:lnTo>
                    <a:pt x="4038" y="116243"/>
                  </a:lnTo>
                  <a:lnTo>
                    <a:pt x="1612" y="111404"/>
                  </a:lnTo>
                  <a:lnTo>
                    <a:pt x="1612" y="107365"/>
                  </a:lnTo>
                  <a:lnTo>
                    <a:pt x="4038" y="102527"/>
                  </a:lnTo>
                  <a:lnTo>
                    <a:pt x="8877" y="100101"/>
                  </a:lnTo>
                  <a:lnTo>
                    <a:pt x="9690" y="99301"/>
                  </a:lnTo>
                  <a:lnTo>
                    <a:pt x="13728" y="99301"/>
                  </a:lnTo>
                  <a:lnTo>
                    <a:pt x="18567" y="101714"/>
                  </a:lnTo>
                  <a:lnTo>
                    <a:pt x="20993" y="104140"/>
                  </a:lnTo>
                  <a:lnTo>
                    <a:pt x="21793" y="105752"/>
                  </a:lnTo>
                  <a:lnTo>
                    <a:pt x="21793" y="103327"/>
                  </a:lnTo>
                  <a:lnTo>
                    <a:pt x="20993" y="101714"/>
                  </a:lnTo>
                  <a:lnTo>
                    <a:pt x="19380" y="100101"/>
                  </a:lnTo>
                  <a:lnTo>
                    <a:pt x="17754" y="99301"/>
                  </a:lnTo>
                  <a:lnTo>
                    <a:pt x="14528" y="97675"/>
                  </a:lnTo>
                  <a:lnTo>
                    <a:pt x="9690" y="97675"/>
                  </a:lnTo>
                  <a:lnTo>
                    <a:pt x="6464" y="99301"/>
                  </a:lnTo>
                  <a:lnTo>
                    <a:pt x="4038" y="100101"/>
                  </a:lnTo>
                  <a:lnTo>
                    <a:pt x="3225" y="101714"/>
                  </a:lnTo>
                  <a:lnTo>
                    <a:pt x="1612" y="103327"/>
                  </a:lnTo>
                  <a:lnTo>
                    <a:pt x="812" y="105752"/>
                  </a:lnTo>
                  <a:lnTo>
                    <a:pt x="0" y="107365"/>
                  </a:lnTo>
                  <a:lnTo>
                    <a:pt x="0" y="111404"/>
                  </a:lnTo>
                  <a:lnTo>
                    <a:pt x="812" y="113017"/>
                  </a:lnTo>
                  <a:lnTo>
                    <a:pt x="1612" y="115443"/>
                  </a:lnTo>
                  <a:lnTo>
                    <a:pt x="3225" y="117055"/>
                  </a:lnTo>
                  <a:lnTo>
                    <a:pt x="4038" y="118668"/>
                  </a:lnTo>
                  <a:lnTo>
                    <a:pt x="6464" y="119481"/>
                  </a:lnTo>
                  <a:lnTo>
                    <a:pt x="9690" y="121094"/>
                  </a:lnTo>
                  <a:lnTo>
                    <a:pt x="13728" y="121094"/>
                  </a:lnTo>
                  <a:lnTo>
                    <a:pt x="21793" y="115443"/>
                  </a:lnTo>
                  <a:lnTo>
                    <a:pt x="23406" y="113017"/>
                  </a:lnTo>
                  <a:lnTo>
                    <a:pt x="23406" y="105752"/>
                  </a:lnTo>
                  <a:close/>
                </a:path>
                <a:path w="24764" h="121285">
                  <a:moveTo>
                    <a:pt x="24218" y="9690"/>
                  </a:moveTo>
                  <a:lnTo>
                    <a:pt x="23406" y="7277"/>
                  </a:lnTo>
                  <a:lnTo>
                    <a:pt x="22606" y="5651"/>
                  </a:lnTo>
                  <a:lnTo>
                    <a:pt x="22606" y="9690"/>
                  </a:lnTo>
                  <a:lnTo>
                    <a:pt x="22606" y="12915"/>
                  </a:lnTo>
                  <a:lnTo>
                    <a:pt x="20180" y="17767"/>
                  </a:lnTo>
                  <a:lnTo>
                    <a:pt x="18567" y="19380"/>
                  </a:lnTo>
                  <a:lnTo>
                    <a:pt x="13728" y="21805"/>
                  </a:lnTo>
                  <a:lnTo>
                    <a:pt x="10490" y="21805"/>
                  </a:lnTo>
                  <a:lnTo>
                    <a:pt x="5651" y="19380"/>
                  </a:lnTo>
                  <a:lnTo>
                    <a:pt x="4038" y="17767"/>
                  </a:lnTo>
                  <a:lnTo>
                    <a:pt x="2425" y="14541"/>
                  </a:lnTo>
                  <a:lnTo>
                    <a:pt x="2425" y="8077"/>
                  </a:lnTo>
                  <a:lnTo>
                    <a:pt x="4038" y="4851"/>
                  </a:lnTo>
                  <a:lnTo>
                    <a:pt x="5651" y="3238"/>
                  </a:lnTo>
                  <a:lnTo>
                    <a:pt x="8877" y="1625"/>
                  </a:lnTo>
                  <a:lnTo>
                    <a:pt x="15341" y="1625"/>
                  </a:lnTo>
                  <a:lnTo>
                    <a:pt x="18567" y="3238"/>
                  </a:lnTo>
                  <a:lnTo>
                    <a:pt x="20180" y="4851"/>
                  </a:lnTo>
                  <a:lnTo>
                    <a:pt x="22606" y="9690"/>
                  </a:lnTo>
                  <a:lnTo>
                    <a:pt x="22606" y="5651"/>
                  </a:lnTo>
                  <a:lnTo>
                    <a:pt x="20993" y="3238"/>
                  </a:lnTo>
                  <a:lnTo>
                    <a:pt x="20180" y="2425"/>
                  </a:lnTo>
                  <a:lnTo>
                    <a:pt x="17754" y="1625"/>
                  </a:lnTo>
                  <a:lnTo>
                    <a:pt x="16141" y="0"/>
                  </a:lnTo>
                  <a:lnTo>
                    <a:pt x="8077" y="0"/>
                  </a:lnTo>
                  <a:lnTo>
                    <a:pt x="6464" y="1625"/>
                  </a:lnTo>
                  <a:lnTo>
                    <a:pt x="4038" y="2425"/>
                  </a:lnTo>
                  <a:lnTo>
                    <a:pt x="3225" y="3238"/>
                  </a:lnTo>
                  <a:lnTo>
                    <a:pt x="2425" y="5651"/>
                  </a:lnTo>
                  <a:lnTo>
                    <a:pt x="812" y="7277"/>
                  </a:lnTo>
                  <a:lnTo>
                    <a:pt x="812" y="15341"/>
                  </a:lnTo>
                  <a:lnTo>
                    <a:pt x="2425" y="16954"/>
                  </a:lnTo>
                  <a:lnTo>
                    <a:pt x="3225" y="19380"/>
                  </a:lnTo>
                  <a:lnTo>
                    <a:pt x="4038" y="20193"/>
                  </a:lnTo>
                  <a:lnTo>
                    <a:pt x="6464" y="21805"/>
                  </a:lnTo>
                  <a:lnTo>
                    <a:pt x="9690" y="23418"/>
                  </a:lnTo>
                  <a:lnTo>
                    <a:pt x="14528" y="23418"/>
                  </a:lnTo>
                  <a:lnTo>
                    <a:pt x="17754" y="21805"/>
                  </a:lnTo>
                  <a:lnTo>
                    <a:pt x="19380" y="20193"/>
                  </a:lnTo>
                  <a:lnTo>
                    <a:pt x="20993" y="19380"/>
                  </a:lnTo>
                  <a:lnTo>
                    <a:pt x="22606" y="16954"/>
                  </a:lnTo>
                  <a:lnTo>
                    <a:pt x="24218" y="13728"/>
                  </a:lnTo>
                  <a:lnTo>
                    <a:pt x="24218" y="96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298166" y="2224379"/>
              <a:ext cx="72390" cy="248285"/>
            </a:xfrm>
            <a:custGeom>
              <a:avLst/>
              <a:gdLst/>
              <a:ahLst/>
              <a:cxnLst/>
              <a:rect l="l" t="t" r="r" b="b"/>
              <a:pathLst>
                <a:path w="72389" h="248285">
                  <a:moveTo>
                    <a:pt x="70231" y="32296"/>
                  </a:moveTo>
                  <a:lnTo>
                    <a:pt x="67513" y="19418"/>
                  </a:lnTo>
                  <a:lnTo>
                    <a:pt x="60032" y="9182"/>
                  </a:lnTo>
                  <a:lnTo>
                    <a:pt x="48768" y="2438"/>
                  </a:lnTo>
                  <a:lnTo>
                    <a:pt x="34709" y="0"/>
                  </a:lnTo>
                  <a:lnTo>
                    <a:pt x="21107" y="2438"/>
                  </a:lnTo>
                  <a:lnTo>
                    <a:pt x="10083" y="9182"/>
                  </a:lnTo>
                  <a:lnTo>
                    <a:pt x="2692" y="19418"/>
                  </a:lnTo>
                  <a:lnTo>
                    <a:pt x="0" y="32296"/>
                  </a:lnTo>
                  <a:lnTo>
                    <a:pt x="2692" y="44831"/>
                  </a:lnTo>
                  <a:lnTo>
                    <a:pt x="10083" y="55092"/>
                  </a:lnTo>
                  <a:lnTo>
                    <a:pt x="21107" y="62039"/>
                  </a:lnTo>
                  <a:lnTo>
                    <a:pt x="34709" y="64579"/>
                  </a:lnTo>
                  <a:lnTo>
                    <a:pt x="48768" y="62039"/>
                  </a:lnTo>
                  <a:lnTo>
                    <a:pt x="60032" y="55092"/>
                  </a:lnTo>
                  <a:lnTo>
                    <a:pt x="67513" y="44831"/>
                  </a:lnTo>
                  <a:lnTo>
                    <a:pt x="70231" y="32296"/>
                  </a:lnTo>
                  <a:close/>
                </a:path>
                <a:path w="72389" h="248285">
                  <a:moveTo>
                    <a:pt x="71843" y="216344"/>
                  </a:moveTo>
                  <a:lnTo>
                    <a:pt x="69126" y="203936"/>
                  </a:lnTo>
                  <a:lnTo>
                    <a:pt x="61645" y="193941"/>
                  </a:lnTo>
                  <a:lnTo>
                    <a:pt x="50393" y="187286"/>
                  </a:lnTo>
                  <a:lnTo>
                    <a:pt x="36322" y="184861"/>
                  </a:lnTo>
                  <a:lnTo>
                    <a:pt x="22390" y="187286"/>
                  </a:lnTo>
                  <a:lnTo>
                    <a:pt x="11404" y="193941"/>
                  </a:lnTo>
                  <a:lnTo>
                    <a:pt x="4203" y="203936"/>
                  </a:lnTo>
                  <a:lnTo>
                    <a:pt x="1612" y="216344"/>
                  </a:lnTo>
                  <a:lnTo>
                    <a:pt x="4203" y="228752"/>
                  </a:lnTo>
                  <a:lnTo>
                    <a:pt x="11404" y="238747"/>
                  </a:lnTo>
                  <a:lnTo>
                    <a:pt x="22390" y="245402"/>
                  </a:lnTo>
                  <a:lnTo>
                    <a:pt x="36322" y="247827"/>
                  </a:lnTo>
                  <a:lnTo>
                    <a:pt x="50393" y="245402"/>
                  </a:lnTo>
                  <a:lnTo>
                    <a:pt x="61645" y="238747"/>
                  </a:lnTo>
                  <a:lnTo>
                    <a:pt x="69126" y="228752"/>
                  </a:lnTo>
                  <a:lnTo>
                    <a:pt x="71843" y="216344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333689" y="2310750"/>
              <a:ext cx="1270" cy="76835"/>
            </a:xfrm>
            <a:custGeom>
              <a:avLst/>
              <a:gdLst/>
              <a:ahLst/>
              <a:cxnLst/>
              <a:rect l="l" t="t" r="r" b="b"/>
              <a:pathLst>
                <a:path w="1269" h="76835">
                  <a:moveTo>
                    <a:pt x="403" y="-5711"/>
                  </a:moveTo>
                  <a:lnTo>
                    <a:pt x="403" y="82398"/>
                  </a:lnTo>
                </a:path>
              </a:pathLst>
            </a:custGeom>
            <a:ln w="1222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321572" y="2288959"/>
              <a:ext cx="25400" cy="120650"/>
            </a:xfrm>
            <a:custGeom>
              <a:avLst/>
              <a:gdLst/>
              <a:ahLst/>
              <a:cxnLst/>
              <a:rect l="l" t="t" r="r" b="b"/>
              <a:pathLst>
                <a:path w="25400" h="120650">
                  <a:moveTo>
                    <a:pt x="23406" y="8877"/>
                  </a:moveTo>
                  <a:lnTo>
                    <a:pt x="21793" y="5651"/>
                  </a:lnTo>
                  <a:lnTo>
                    <a:pt x="21793" y="8077"/>
                  </a:lnTo>
                  <a:lnTo>
                    <a:pt x="21793" y="14528"/>
                  </a:lnTo>
                  <a:lnTo>
                    <a:pt x="20180" y="16141"/>
                  </a:lnTo>
                  <a:lnTo>
                    <a:pt x="18567" y="19380"/>
                  </a:lnTo>
                  <a:lnTo>
                    <a:pt x="13728" y="21793"/>
                  </a:lnTo>
                  <a:lnTo>
                    <a:pt x="9690" y="21793"/>
                  </a:lnTo>
                  <a:lnTo>
                    <a:pt x="4851" y="19380"/>
                  </a:lnTo>
                  <a:lnTo>
                    <a:pt x="4038" y="18567"/>
                  </a:lnTo>
                  <a:lnTo>
                    <a:pt x="1612" y="13728"/>
                  </a:lnTo>
                  <a:lnTo>
                    <a:pt x="1612" y="8077"/>
                  </a:lnTo>
                  <a:lnTo>
                    <a:pt x="3225" y="6464"/>
                  </a:lnTo>
                  <a:lnTo>
                    <a:pt x="4038" y="4851"/>
                  </a:lnTo>
                  <a:lnTo>
                    <a:pt x="6464" y="2425"/>
                  </a:lnTo>
                  <a:lnTo>
                    <a:pt x="8077" y="1612"/>
                  </a:lnTo>
                  <a:lnTo>
                    <a:pt x="15341" y="1612"/>
                  </a:lnTo>
                  <a:lnTo>
                    <a:pt x="18567" y="3225"/>
                  </a:lnTo>
                  <a:lnTo>
                    <a:pt x="20180" y="6464"/>
                  </a:lnTo>
                  <a:lnTo>
                    <a:pt x="21793" y="8077"/>
                  </a:lnTo>
                  <a:lnTo>
                    <a:pt x="21793" y="5651"/>
                  </a:lnTo>
                  <a:lnTo>
                    <a:pt x="20993" y="4038"/>
                  </a:lnTo>
                  <a:lnTo>
                    <a:pt x="18567" y="1612"/>
                  </a:lnTo>
                  <a:lnTo>
                    <a:pt x="17767" y="812"/>
                  </a:lnTo>
                  <a:lnTo>
                    <a:pt x="15341" y="0"/>
                  </a:lnTo>
                  <a:lnTo>
                    <a:pt x="7264" y="0"/>
                  </a:lnTo>
                  <a:lnTo>
                    <a:pt x="5651" y="1612"/>
                  </a:lnTo>
                  <a:lnTo>
                    <a:pt x="4038" y="2425"/>
                  </a:lnTo>
                  <a:lnTo>
                    <a:pt x="2425" y="4038"/>
                  </a:lnTo>
                  <a:lnTo>
                    <a:pt x="812" y="7264"/>
                  </a:lnTo>
                  <a:lnTo>
                    <a:pt x="0" y="9690"/>
                  </a:lnTo>
                  <a:lnTo>
                    <a:pt x="0" y="13728"/>
                  </a:lnTo>
                  <a:lnTo>
                    <a:pt x="812" y="15341"/>
                  </a:lnTo>
                  <a:lnTo>
                    <a:pt x="1612" y="17767"/>
                  </a:lnTo>
                  <a:lnTo>
                    <a:pt x="3225" y="19380"/>
                  </a:lnTo>
                  <a:lnTo>
                    <a:pt x="4038" y="20993"/>
                  </a:lnTo>
                  <a:lnTo>
                    <a:pt x="6464" y="21793"/>
                  </a:lnTo>
                  <a:lnTo>
                    <a:pt x="9690" y="23406"/>
                  </a:lnTo>
                  <a:lnTo>
                    <a:pt x="13728" y="23406"/>
                  </a:lnTo>
                  <a:lnTo>
                    <a:pt x="16141" y="22606"/>
                  </a:lnTo>
                  <a:lnTo>
                    <a:pt x="17767" y="21793"/>
                  </a:lnTo>
                  <a:lnTo>
                    <a:pt x="19380" y="20180"/>
                  </a:lnTo>
                  <a:lnTo>
                    <a:pt x="20993" y="19380"/>
                  </a:lnTo>
                  <a:lnTo>
                    <a:pt x="21793" y="16954"/>
                  </a:lnTo>
                  <a:lnTo>
                    <a:pt x="23406" y="13728"/>
                  </a:lnTo>
                  <a:lnTo>
                    <a:pt x="23406" y="8877"/>
                  </a:lnTo>
                  <a:close/>
                </a:path>
                <a:path w="25400" h="120650">
                  <a:moveTo>
                    <a:pt x="25031" y="106553"/>
                  </a:moveTo>
                  <a:lnTo>
                    <a:pt x="24218" y="104940"/>
                  </a:lnTo>
                  <a:lnTo>
                    <a:pt x="23406" y="102527"/>
                  </a:lnTo>
                  <a:lnTo>
                    <a:pt x="23406" y="106553"/>
                  </a:lnTo>
                  <a:lnTo>
                    <a:pt x="23406" y="110591"/>
                  </a:lnTo>
                  <a:lnTo>
                    <a:pt x="20993" y="115443"/>
                  </a:lnTo>
                  <a:lnTo>
                    <a:pt x="20180" y="116243"/>
                  </a:lnTo>
                  <a:lnTo>
                    <a:pt x="18567" y="117055"/>
                  </a:lnTo>
                  <a:lnTo>
                    <a:pt x="16954" y="118668"/>
                  </a:lnTo>
                  <a:lnTo>
                    <a:pt x="9690" y="118668"/>
                  </a:lnTo>
                  <a:lnTo>
                    <a:pt x="6464" y="117055"/>
                  </a:lnTo>
                  <a:lnTo>
                    <a:pt x="4851" y="113817"/>
                  </a:lnTo>
                  <a:lnTo>
                    <a:pt x="3225" y="112204"/>
                  </a:lnTo>
                  <a:lnTo>
                    <a:pt x="3225" y="105752"/>
                  </a:lnTo>
                  <a:lnTo>
                    <a:pt x="4851" y="103327"/>
                  </a:lnTo>
                  <a:lnTo>
                    <a:pt x="5651" y="101714"/>
                  </a:lnTo>
                  <a:lnTo>
                    <a:pt x="6464" y="100901"/>
                  </a:lnTo>
                  <a:lnTo>
                    <a:pt x="11303" y="98488"/>
                  </a:lnTo>
                  <a:lnTo>
                    <a:pt x="15341" y="98488"/>
                  </a:lnTo>
                  <a:lnTo>
                    <a:pt x="20180" y="100901"/>
                  </a:lnTo>
                  <a:lnTo>
                    <a:pt x="20993" y="101714"/>
                  </a:lnTo>
                  <a:lnTo>
                    <a:pt x="23406" y="106553"/>
                  </a:lnTo>
                  <a:lnTo>
                    <a:pt x="23406" y="102527"/>
                  </a:lnTo>
                  <a:lnTo>
                    <a:pt x="21793" y="100901"/>
                  </a:lnTo>
                  <a:lnTo>
                    <a:pt x="20993" y="99288"/>
                  </a:lnTo>
                  <a:lnTo>
                    <a:pt x="18567" y="98488"/>
                  </a:lnTo>
                  <a:lnTo>
                    <a:pt x="15341" y="96875"/>
                  </a:lnTo>
                  <a:lnTo>
                    <a:pt x="10490" y="96875"/>
                  </a:lnTo>
                  <a:lnTo>
                    <a:pt x="7264" y="98488"/>
                  </a:lnTo>
                  <a:lnTo>
                    <a:pt x="5651" y="100101"/>
                  </a:lnTo>
                  <a:lnTo>
                    <a:pt x="4038" y="100901"/>
                  </a:lnTo>
                  <a:lnTo>
                    <a:pt x="3225" y="103327"/>
                  </a:lnTo>
                  <a:lnTo>
                    <a:pt x="1612" y="104940"/>
                  </a:lnTo>
                  <a:lnTo>
                    <a:pt x="1612" y="111404"/>
                  </a:lnTo>
                  <a:lnTo>
                    <a:pt x="4038" y="116243"/>
                  </a:lnTo>
                  <a:lnTo>
                    <a:pt x="5651" y="117856"/>
                  </a:lnTo>
                  <a:lnTo>
                    <a:pt x="7264" y="118668"/>
                  </a:lnTo>
                  <a:lnTo>
                    <a:pt x="9690" y="120281"/>
                  </a:lnTo>
                  <a:lnTo>
                    <a:pt x="16954" y="120281"/>
                  </a:lnTo>
                  <a:lnTo>
                    <a:pt x="19380" y="118668"/>
                  </a:lnTo>
                  <a:lnTo>
                    <a:pt x="20993" y="117856"/>
                  </a:lnTo>
                  <a:lnTo>
                    <a:pt x="22606" y="116243"/>
                  </a:lnTo>
                  <a:lnTo>
                    <a:pt x="24218" y="113017"/>
                  </a:lnTo>
                  <a:lnTo>
                    <a:pt x="25031" y="110591"/>
                  </a:lnTo>
                  <a:lnTo>
                    <a:pt x="25031" y="10655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359521" y="2463318"/>
              <a:ext cx="76835" cy="100330"/>
            </a:xfrm>
            <a:custGeom>
              <a:avLst/>
              <a:gdLst/>
              <a:ahLst/>
              <a:cxnLst/>
              <a:rect l="l" t="t" r="r" b="b"/>
              <a:pathLst>
                <a:path w="76835" h="100330">
                  <a:moveTo>
                    <a:pt x="0" y="0"/>
                  </a:moveTo>
                  <a:lnTo>
                    <a:pt x="76687" y="100097"/>
                  </a:lnTo>
                </a:path>
              </a:pathLst>
            </a:custGeom>
            <a:ln w="1142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422485" y="2552114"/>
              <a:ext cx="41275" cy="47625"/>
            </a:xfrm>
            <a:custGeom>
              <a:avLst/>
              <a:gdLst/>
              <a:ahLst/>
              <a:cxnLst/>
              <a:rect l="l" t="t" r="r" b="b"/>
              <a:pathLst>
                <a:path w="41275" h="47625">
                  <a:moveTo>
                    <a:pt x="25024" y="0"/>
                  </a:moveTo>
                  <a:lnTo>
                    <a:pt x="0" y="19373"/>
                  </a:lnTo>
                  <a:lnTo>
                    <a:pt x="41169" y="47627"/>
                  </a:lnTo>
                  <a:lnTo>
                    <a:pt x="2502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488679" y="2653826"/>
              <a:ext cx="1270" cy="74295"/>
            </a:xfrm>
            <a:custGeom>
              <a:avLst/>
              <a:gdLst/>
              <a:ahLst/>
              <a:cxnLst/>
              <a:rect l="l" t="t" r="r" b="b"/>
              <a:pathLst>
                <a:path w="1269" h="74294">
                  <a:moveTo>
                    <a:pt x="403" y="-5711"/>
                  </a:moveTo>
                  <a:lnTo>
                    <a:pt x="403" y="79977"/>
                  </a:lnTo>
                </a:path>
              </a:pathLst>
            </a:custGeom>
            <a:ln w="1222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473341" y="2725670"/>
              <a:ext cx="31750" cy="47625"/>
            </a:xfrm>
            <a:custGeom>
              <a:avLst/>
              <a:gdLst/>
              <a:ahLst/>
              <a:cxnLst/>
              <a:rect l="l" t="t" r="r" b="b"/>
              <a:pathLst>
                <a:path w="31750" h="47625">
                  <a:moveTo>
                    <a:pt x="31482" y="0"/>
                  </a:moveTo>
                  <a:lnTo>
                    <a:pt x="0" y="0"/>
                  </a:lnTo>
                  <a:lnTo>
                    <a:pt x="16144" y="47627"/>
                  </a:lnTo>
                  <a:lnTo>
                    <a:pt x="314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335304" y="2655441"/>
              <a:ext cx="0" cy="74295"/>
            </a:xfrm>
            <a:custGeom>
              <a:avLst/>
              <a:gdLst/>
              <a:ahLst/>
              <a:cxnLst/>
              <a:rect l="l" t="t" r="r" b="b"/>
              <a:pathLst>
                <a:path h="74294">
                  <a:moveTo>
                    <a:pt x="0" y="0"/>
                  </a:moveTo>
                  <a:lnTo>
                    <a:pt x="0" y="74265"/>
                  </a:lnTo>
                </a:path>
              </a:pathLst>
            </a:custGeom>
            <a:ln w="1142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319159" y="2727285"/>
              <a:ext cx="32384" cy="48895"/>
            </a:xfrm>
            <a:custGeom>
              <a:avLst/>
              <a:gdLst/>
              <a:ahLst/>
              <a:cxnLst/>
              <a:rect l="l" t="t" r="r" b="b"/>
              <a:pathLst>
                <a:path w="32385" h="48894">
                  <a:moveTo>
                    <a:pt x="32289" y="0"/>
                  </a:moveTo>
                  <a:lnTo>
                    <a:pt x="0" y="807"/>
                  </a:lnTo>
                  <a:lnTo>
                    <a:pt x="16144" y="48434"/>
                  </a:lnTo>
                  <a:lnTo>
                    <a:pt x="3228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214218" y="2514174"/>
              <a:ext cx="61594" cy="55880"/>
            </a:xfrm>
            <a:custGeom>
              <a:avLst/>
              <a:gdLst/>
              <a:ahLst/>
              <a:cxnLst/>
              <a:rect l="l" t="t" r="r" b="b"/>
              <a:pathLst>
                <a:path w="61594" h="55880">
                  <a:moveTo>
                    <a:pt x="0" y="0"/>
                  </a:moveTo>
                  <a:lnTo>
                    <a:pt x="61350" y="55699"/>
                  </a:lnTo>
                </a:path>
              </a:pathLst>
            </a:custGeom>
            <a:ln w="1142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263459" y="2556958"/>
              <a:ext cx="46355" cy="43815"/>
            </a:xfrm>
            <a:custGeom>
              <a:avLst/>
              <a:gdLst/>
              <a:ahLst/>
              <a:cxnLst/>
              <a:rect l="l" t="t" r="r" b="b"/>
              <a:pathLst>
                <a:path w="46355" h="43814">
                  <a:moveTo>
                    <a:pt x="21795" y="0"/>
                  </a:moveTo>
                  <a:lnTo>
                    <a:pt x="0" y="23409"/>
                  </a:lnTo>
                  <a:lnTo>
                    <a:pt x="46012" y="43590"/>
                  </a:lnTo>
                  <a:lnTo>
                    <a:pt x="217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9" name="object 159"/>
          <p:cNvSpPr/>
          <p:nvPr/>
        </p:nvSpPr>
        <p:spPr>
          <a:xfrm>
            <a:off x="4333824" y="3028811"/>
            <a:ext cx="0" cy="1191027"/>
          </a:xfrm>
          <a:custGeom>
            <a:avLst/>
            <a:gdLst/>
            <a:ahLst/>
            <a:cxnLst/>
            <a:rect l="l" t="t" r="r" b="b"/>
            <a:pathLst>
              <a:path h="801369">
                <a:moveTo>
                  <a:pt x="0" y="0"/>
                </a:moveTo>
                <a:lnTo>
                  <a:pt x="0" y="800779"/>
                </a:lnTo>
              </a:path>
            </a:pathLst>
          </a:custGeom>
          <a:ln w="57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0" name="object 160"/>
          <p:cNvGrpSpPr/>
          <p:nvPr/>
        </p:nvGrpSpPr>
        <p:grpSpPr>
          <a:xfrm>
            <a:off x="5592360" y="3285559"/>
            <a:ext cx="555876" cy="493587"/>
            <a:chOff x="2991588" y="2210653"/>
            <a:chExt cx="374015" cy="332105"/>
          </a:xfrm>
        </p:grpSpPr>
        <p:sp>
          <p:nvSpPr>
            <p:cNvPr id="161" name="object 161"/>
            <p:cNvSpPr/>
            <p:nvPr/>
          </p:nvSpPr>
          <p:spPr>
            <a:xfrm>
              <a:off x="3022896" y="2255886"/>
              <a:ext cx="292877" cy="26185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002889" y="2242942"/>
              <a:ext cx="0" cy="288290"/>
            </a:xfrm>
            <a:custGeom>
              <a:avLst/>
              <a:gdLst/>
              <a:ahLst/>
              <a:cxnLst/>
              <a:rect l="l" t="t" r="r" b="b"/>
              <a:pathLst>
                <a:path h="288289">
                  <a:moveTo>
                    <a:pt x="0" y="288183"/>
                  </a:moveTo>
                  <a:lnTo>
                    <a:pt x="0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991588" y="2210653"/>
              <a:ext cx="22860" cy="34290"/>
            </a:xfrm>
            <a:custGeom>
              <a:avLst/>
              <a:gdLst/>
              <a:ahLst/>
              <a:cxnLst/>
              <a:rect l="l" t="t" r="r" b="b"/>
              <a:pathLst>
                <a:path w="22860" h="34289">
                  <a:moveTo>
                    <a:pt x="11301" y="0"/>
                  </a:moveTo>
                  <a:lnTo>
                    <a:pt x="0" y="33903"/>
                  </a:lnTo>
                  <a:lnTo>
                    <a:pt x="22602" y="33903"/>
                  </a:lnTo>
                  <a:lnTo>
                    <a:pt x="113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999660" y="2531126"/>
              <a:ext cx="334010" cy="1905"/>
            </a:xfrm>
            <a:custGeom>
              <a:avLst/>
              <a:gdLst/>
              <a:ahLst/>
              <a:cxnLst/>
              <a:rect l="l" t="t" r="r" b="b"/>
              <a:pathLst>
                <a:path w="334010" h="1905">
                  <a:moveTo>
                    <a:pt x="0" y="1614"/>
                  </a:moveTo>
                  <a:lnTo>
                    <a:pt x="333389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331435" y="2519824"/>
              <a:ext cx="34290" cy="22860"/>
            </a:xfrm>
            <a:custGeom>
              <a:avLst/>
              <a:gdLst/>
              <a:ahLst/>
              <a:cxnLst/>
              <a:rect l="l" t="t" r="r" b="b"/>
              <a:pathLst>
                <a:path w="34289" h="22860">
                  <a:moveTo>
                    <a:pt x="0" y="0"/>
                  </a:moveTo>
                  <a:lnTo>
                    <a:pt x="0" y="22602"/>
                  </a:lnTo>
                  <a:lnTo>
                    <a:pt x="33903" y="1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023070" y="2333353"/>
              <a:ext cx="287020" cy="86995"/>
            </a:xfrm>
            <a:custGeom>
              <a:avLst/>
              <a:gdLst/>
              <a:ahLst/>
              <a:cxnLst/>
              <a:rect l="l" t="t" r="r" b="b"/>
              <a:pathLst>
                <a:path w="287020" h="86994">
                  <a:moveTo>
                    <a:pt x="286569" y="0"/>
                  </a:moveTo>
                  <a:lnTo>
                    <a:pt x="0" y="86374"/>
                  </a:lnTo>
                </a:path>
              </a:pathLst>
            </a:custGeom>
            <a:ln w="116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095721" y="2260701"/>
              <a:ext cx="136525" cy="240029"/>
            </a:xfrm>
            <a:custGeom>
              <a:avLst/>
              <a:gdLst/>
              <a:ahLst/>
              <a:cxnLst/>
              <a:rect l="l" t="t" r="r" b="b"/>
              <a:pathLst>
                <a:path w="136525" h="240030">
                  <a:moveTo>
                    <a:pt x="136423" y="0"/>
                  </a:moveTo>
                  <a:lnTo>
                    <a:pt x="0" y="239749"/>
                  </a:lnTo>
                </a:path>
              </a:pathLst>
            </a:custGeom>
            <a:ln w="11650">
              <a:solidFill>
                <a:srgbClr val="EC1B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8" name="object 168"/>
          <p:cNvGrpSpPr/>
          <p:nvPr/>
        </p:nvGrpSpPr>
        <p:grpSpPr>
          <a:xfrm>
            <a:off x="6889285" y="3712668"/>
            <a:ext cx="502081" cy="446399"/>
            <a:chOff x="3864211" y="2498029"/>
            <a:chExt cx="337820" cy="300355"/>
          </a:xfrm>
        </p:grpSpPr>
        <p:sp>
          <p:nvSpPr>
            <p:cNvPr id="169" name="object 169"/>
            <p:cNvSpPr/>
            <p:nvPr/>
          </p:nvSpPr>
          <p:spPr>
            <a:xfrm>
              <a:off x="3892661" y="2507745"/>
              <a:ext cx="271231" cy="26185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875513" y="2531126"/>
              <a:ext cx="0" cy="255270"/>
            </a:xfrm>
            <a:custGeom>
              <a:avLst/>
              <a:gdLst/>
              <a:ahLst/>
              <a:cxnLst/>
              <a:rect l="l" t="t" r="r" b="b"/>
              <a:pathLst>
                <a:path h="255269">
                  <a:moveTo>
                    <a:pt x="0" y="255087"/>
                  </a:moveTo>
                  <a:lnTo>
                    <a:pt x="0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864211" y="2498029"/>
              <a:ext cx="22860" cy="34925"/>
            </a:xfrm>
            <a:custGeom>
              <a:avLst/>
              <a:gdLst/>
              <a:ahLst/>
              <a:cxnLst/>
              <a:rect l="l" t="t" r="r" b="b"/>
              <a:pathLst>
                <a:path w="22860" h="34925">
                  <a:moveTo>
                    <a:pt x="11301" y="0"/>
                  </a:moveTo>
                  <a:lnTo>
                    <a:pt x="0" y="34711"/>
                  </a:lnTo>
                  <a:lnTo>
                    <a:pt x="22602" y="34711"/>
                  </a:lnTo>
                  <a:lnTo>
                    <a:pt x="113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872284" y="2787020"/>
              <a:ext cx="297180" cy="1270"/>
            </a:xfrm>
            <a:custGeom>
              <a:avLst/>
              <a:gdLst/>
              <a:ahLst/>
              <a:cxnLst/>
              <a:rect l="l" t="t" r="r" b="b"/>
              <a:pathLst>
                <a:path w="297179" h="1269">
                  <a:moveTo>
                    <a:pt x="0" y="807"/>
                  </a:moveTo>
                  <a:lnTo>
                    <a:pt x="297063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4167733" y="2774912"/>
              <a:ext cx="34290" cy="23495"/>
            </a:xfrm>
            <a:custGeom>
              <a:avLst/>
              <a:gdLst/>
              <a:ahLst/>
              <a:cxnLst/>
              <a:rect l="l" t="t" r="r" b="b"/>
              <a:pathLst>
                <a:path w="34289" h="23494">
                  <a:moveTo>
                    <a:pt x="0" y="0"/>
                  </a:moveTo>
                  <a:lnTo>
                    <a:pt x="0" y="23409"/>
                  </a:lnTo>
                  <a:lnTo>
                    <a:pt x="33903" y="1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4" name="object 174"/>
          <p:cNvGrpSpPr/>
          <p:nvPr/>
        </p:nvGrpSpPr>
        <p:grpSpPr>
          <a:xfrm>
            <a:off x="6891685" y="3031211"/>
            <a:ext cx="502081" cy="446399"/>
            <a:chOff x="3865826" y="2039518"/>
            <a:chExt cx="337820" cy="300355"/>
          </a:xfrm>
        </p:grpSpPr>
        <p:sp>
          <p:nvSpPr>
            <p:cNvPr id="175" name="object 175"/>
            <p:cNvSpPr/>
            <p:nvPr/>
          </p:nvSpPr>
          <p:spPr>
            <a:xfrm>
              <a:off x="3896429" y="2059843"/>
              <a:ext cx="265487" cy="2591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877127" y="2072615"/>
              <a:ext cx="0" cy="255270"/>
            </a:xfrm>
            <a:custGeom>
              <a:avLst/>
              <a:gdLst/>
              <a:ahLst/>
              <a:cxnLst/>
              <a:rect l="l" t="t" r="r" b="b"/>
              <a:pathLst>
                <a:path h="255269">
                  <a:moveTo>
                    <a:pt x="0" y="255087"/>
                  </a:moveTo>
                  <a:lnTo>
                    <a:pt x="0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865826" y="2039518"/>
              <a:ext cx="22860" cy="34925"/>
            </a:xfrm>
            <a:custGeom>
              <a:avLst/>
              <a:gdLst/>
              <a:ahLst/>
              <a:cxnLst/>
              <a:rect l="l" t="t" r="r" b="b"/>
              <a:pathLst>
                <a:path w="22860" h="34925">
                  <a:moveTo>
                    <a:pt x="11301" y="0"/>
                  </a:moveTo>
                  <a:lnTo>
                    <a:pt x="0" y="34711"/>
                  </a:lnTo>
                  <a:lnTo>
                    <a:pt x="22602" y="34711"/>
                  </a:lnTo>
                  <a:lnTo>
                    <a:pt x="113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873898" y="2328509"/>
              <a:ext cx="297180" cy="1270"/>
            </a:xfrm>
            <a:custGeom>
              <a:avLst/>
              <a:gdLst/>
              <a:ahLst/>
              <a:cxnLst/>
              <a:rect l="l" t="t" r="r" b="b"/>
              <a:pathLst>
                <a:path w="297179" h="1269">
                  <a:moveTo>
                    <a:pt x="0" y="807"/>
                  </a:moveTo>
                  <a:lnTo>
                    <a:pt x="297063" y="0"/>
                  </a:lnTo>
                </a:path>
              </a:pathLst>
            </a:custGeom>
            <a:ln w="6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4169347" y="2316401"/>
              <a:ext cx="34290" cy="23495"/>
            </a:xfrm>
            <a:custGeom>
              <a:avLst/>
              <a:gdLst/>
              <a:ahLst/>
              <a:cxnLst/>
              <a:rect l="l" t="t" r="r" b="b"/>
              <a:pathLst>
                <a:path w="34289" h="23494">
                  <a:moveTo>
                    <a:pt x="0" y="0"/>
                  </a:moveTo>
                  <a:lnTo>
                    <a:pt x="0" y="23409"/>
                  </a:lnTo>
                  <a:lnTo>
                    <a:pt x="33903" y="1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0" name="object 180"/>
          <p:cNvSpPr txBox="1"/>
          <p:nvPr/>
        </p:nvSpPr>
        <p:spPr>
          <a:xfrm>
            <a:off x="5539891" y="2527039"/>
            <a:ext cx="1759171" cy="429645"/>
          </a:xfrm>
          <a:prstGeom prst="rect">
            <a:avLst/>
          </a:prstGeom>
        </p:spPr>
        <p:txBody>
          <a:bodyPr vert="horz" wrap="square" lIns="0" tIns="91543" rIns="0" bIns="0" rtlCol="0">
            <a:spAutoFit/>
          </a:bodyPr>
          <a:lstStyle/>
          <a:p>
            <a:pPr marL="18875">
              <a:spcBef>
                <a:spcPts val="719"/>
              </a:spcBef>
            </a:pPr>
            <a:r>
              <a:rPr sz="1115" b="1" spc="7" dirty="0">
                <a:latin typeface="Liberation Sans"/>
                <a:cs typeface="Liberation Sans"/>
              </a:rPr>
              <a:t>d </a:t>
            </a:r>
            <a:r>
              <a:rPr sz="892" spc="15" dirty="0">
                <a:latin typeface="Liberation Sans"/>
                <a:cs typeface="Liberation Sans"/>
              </a:rPr>
              <a:t>Structural </a:t>
            </a:r>
            <a:r>
              <a:rPr sz="892" spc="22" dirty="0">
                <a:latin typeface="Liberation Sans"/>
                <a:cs typeface="Liberation Sans"/>
              </a:rPr>
              <a:t>causal</a:t>
            </a:r>
            <a:r>
              <a:rPr sz="892" spc="-97" dirty="0">
                <a:latin typeface="Liberation Sans"/>
                <a:cs typeface="Liberation Sans"/>
              </a:rPr>
              <a:t> </a:t>
            </a:r>
            <a:r>
              <a:rPr sz="892" spc="22" dirty="0">
                <a:latin typeface="Liberation Sans"/>
                <a:cs typeface="Liberation Sans"/>
              </a:rPr>
              <a:t>models</a:t>
            </a:r>
            <a:endParaRPr sz="892">
              <a:latin typeface="Liberation Sans"/>
              <a:cs typeface="Liberation Sans"/>
            </a:endParaRPr>
          </a:p>
          <a:p>
            <a:pPr marL="170816">
              <a:spcBef>
                <a:spcPts val="377"/>
              </a:spcBef>
            </a:pPr>
            <a:r>
              <a:rPr sz="743" u="sng" dirty="0">
                <a:uFill>
                  <a:solidFill>
                    <a:srgbClr val="000000"/>
                  </a:solidFill>
                </a:uFill>
                <a:latin typeface="Liberation Sans"/>
                <a:cs typeface="Liberation Sans"/>
              </a:rPr>
              <a:t>L</a:t>
            </a:r>
            <a:r>
              <a:rPr sz="743" dirty="0">
                <a:latin typeface="Liberation Sans"/>
                <a:cs typeface="Liberation Sans"/>
              </a:rPr>
              <a:t>inear </a:t>
            </a:r>
            <a:r>
              <a:rPr sz="743" u="sng" dirty="0">
                <a:uFill>
                  <a:solidFill>
                    <a:srgbClr val="000000"/>
                  </a:solidFill>
                </a:uFill>
                <a:latin typeface="Liberation Sans"/>
                <a:cs typeface="Liberation Sans"/>
              </a:rPr>
              <a:t>N</a:t>
            </a:r>
            <a:r>
              <a:rPr sz="743" dirty="0">
                <a:latin typeface="Liberation Sans"/>
                <a:cs typeface="Liberation Sans"/>
              </a:rPr>
              <a:t>on-</a:t>
            </a:r>
            <a:r>
              <a:rPr sz="743" u="sng" dirty="0">
                <a:uFill>
                  <a:solidFill>
                    <a:srgbClr val="000000"/>
                  </a:solidFill>
                </a:uFill>
                <a:latin typeface="Liberation Sans"/>
                <a:cs typeface="Liberation Sans"/>
              </a:rPr>
              <a:t>G</a:t>
            </a:r>
            <a:r>
              <a:rPr sz="743" dirty="0">
                <a:latin typeface="Liberation Sans"/>
                <a:cs typeface="Liberation Sans"/>
              </a:rPr>
              <a:t>aussian </a:t>
            </a:r>
            <a:r>
              <a:rPr sz="743" u="sng" dirty="0">
                <a:uFill>
                  <a:solidFill>
                    <a:srgbClr val="000000"/>
                  </a:solidFill>
                </a:uFill>
                <a:latin typeface="Liberation Sans"/>
                <a:cs typeface="Liberation Sans"/>
              </a:rPr>
              <a:t>A</a:t>
            </a:r>
            <a:r>
              <a:rPr sz="743" dirty="0">
                <a:latin typeface="Liberation Sans"/>
                <a:cs typeface="Liberation Sans"/>
              </a:rPr>
              <a:t>dditive</a:t>
            </a:r>
            <a:r>
              <a:rPr sz="743" spc="7" dirty="0">
                <a:latin typeface="Liberation Sans"/>
                <a:cs typeface="Liberation Sans"/>
              </a:rPr>
              <a:t> </a:t>
            </a:r>
            <a:r>
              <a:rPr sz="743" u="sng" dirty="0">
                <a:uFill>
                  <a:solidFill>
                    <a:srgbClr val="000000"/>
                  </a:solidFill>
                </a:uFill>
                <a:latin typeface="Liberation Sans"/>
                <a:cs typeface="Liberation Sans"/>
              </a:rPr>
              <a:t>M</a:t>
            </a:r>
            <a:r>
              <a:rPr sz="743" dirty="0">
                <a:latin typeface="Liberation Sans"/>
                <a:cs typeface="Liberation Sans"/>
              </a:rPr>
              <a:t>odel</a:t>
            </a:r>
            <a:endParaRPr sz="743">
              <a:latin typeface="Liberation Sans"/>
              <a:cs typeface="Liberation Sans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6362596" y="3286757"/>
            <a:ext cx="181161" cy="1223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364997" y="3653879"/>
            <a:ext cx="185960" cy="12237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 txBox="1"/>
          <p:nvPr/>
        </p:nvSpPr>
        <p:spPr>
          <a:xfrm>
            <a:off x="6114012" y="3113115"/>
            <a:ext cx="655914" cy="129660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</a:pPr>
            <a:r>
              <a:rPr sz="669" i="1" spc="45" dirty="0">
                <a:latin typeface="Liberation Serif"/>
                <a:cs typeface="Liberation Serif"/>
              </a:rPr>
              <a:t>X </a:t>
            </a:r>
            <a:r>
              <a:rPr sz="669" spc="59" dirty="0">
                <a:latin typeface="OpenSymbol"/>
                <a:cs typeface="OpenSymbol"/>
              </a:rPr>
              <a:t>=</a:t>
            </a:r>
            <a:r>
              <a:rPr sz="669" i="1" spc="59" dirty="0">
                <a:latin typeface="Liberation Serif"/>
                <a:cs typeface="Liberation Serif"/>
              </a:rPr>
              <a:t>f </a:t>
            </a:r>
            <a:r>
              <a:rPr sz="669" spc="45" dirty="0">
                <a:latin typeface="OpenSymbol"/>
                <a:cs typeface="OpenSymbol"/>
              </a:rPr>
              <a:t>(</a:t>
            </a:r>
            <a:r>
              <a:rPr sz="669" i="1" spc="45" dirty="0">
                <a:latin typeface="Liberation Serif"/>
                <a:cs typeface="Liberation Serif"/>
              </a:rPr>
              <a:t>Y </a:t>
            </a:r>
            <a:r>
              <a:rPr sz="669" i="1" spc="15" dirty="0">
                <a:latin typeface="Liberation Serif"/>
                <a:cs typeface="Liberation Serif"/>
              </a:rPr>
              <a:t>, </a:t>
            </a:r>
            <a:r>
              <a:rPr sz="669" i="1" spc="67" dirty="0">
                <a:latin typeface="Liberation Serif"/>
                <a:cs typeface="Liberation Serif"/>
              </a:rPr>
              <a:t>E</a:t>
            </a:r>
            <a:r>
              <a:rPr sz="669" i="1" spc="100" baseline="46296" dirty="0">
                <a:latin typeface="Liberation Serif"/>
                <a:cs typeface="Liberation Serif"/>
              </a:rPr>
              <a:t>X</a:t>
            </a:r>
            <a:r>
              <a:rPr sz="669" i="1" spc="-55" baseline="46296" dirty="0">
                <a:latin typeface="Liberation Serif"/>
                <a:cs typeface="Liberation Serif"/>
              </a:rPr>
              <a:t> </a:t>
            </a:r>
            <a:r>
              <a:rPr sz="669" spc="22" dirty="0">
                <a:latin typeface="OpenSymbol"/>
                <a:cs typeface="OpenSymbol"/>
              </a:rPr>
              <a:t>)</a:t>
            </a:r>
            <a:endParaRPr sz="669">
              <a:latin typeface="OpenSymbol"/>
              <a:cs typeface="OpenSymbol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6105613" y="3792173"/>
            <a:ext cx="666294" cy="129660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</a:pPr>
            <a:r>
              <a:rPr sz="669" i="1" spc="37" dirty="0">
                <a:latin typeface="Liberation Serif"/>
                <a:cs typeface="Liberation Serif"/>
              </a:rPr>
              <a:t>Y</a:t>
            </a:r>
            <a:r>
              <a:rPr sz="669" i="1" spc="97" dirty="0">
                <a:latin typeface="Liberation Serif"/>
                <a:cs typeface="Liberation Serif"/>
              </a:rPr>
              <a:t> </a:t>
            </a:r>
            <a:r>
              <a:rPr sz="669" spc="67" dirty="0">
                <a:latin typeface="OpenSymbol"/>
                <a:cs typeface="OpenSymbol"/>
              </a:rPr>
              <a:t>=</a:t>
            </a:r>
            <a:r>
              <a:rPr sz="669" i="1" spc="67" dirty="0">
                <a:latin typeface="Liberation Serif"/>
                <a:cs typeface="Liberation Serif"/>
              </a:rPr>
              <a:t>g</a:t>
            </a:r>
            <a:r>
              <a:rPr sz="669" i="1" spc="-59" dirty="0">
                <a:latin typeface="Liberation Serif"/>
                <a:cs typeface="Liberation Serif"/>
              </a:rPr>
              <a:t> </a:t>
            </a:r>
            <a:r>
              <a:rPr sz="669" spc="22" dirty="0">
                <a:latin typeface="OpenSymbol"/>
                <a:cs typeface="OpenSymbol"/>
              </a:rPr>
              <a:t>(</a:t>
            </a:r>
            <a:r>
              <a:rPr sz="669" spc="-253" dirty="0">
                <a:latin typeface="OpenSymbol"/>
                <a:cs typeface="OpenSymbol"/>
              </a:rPr>
              <a:t> </a:t>
            </a:r>
            <a:r>
              <a:rPr sz="669" i="1" spc="45" dirty="0">
                <a:latin typeface="Liberation Serif"/>
                <a:cs typeface="Liberation Serif"/>
              </a:rPr>
              <a:t>X</a:t>
            </a:r>
            <a:r>
              <a:rPr sz="669" i="1" spc="134" dirty="0">
                <a:latin typeface="Liberation Serif"/>
                <a:cs typeface="Liberation Serif"/>
              </a:rPr>
              <a:t> </a:t>
            </a:r>
            <a:r>
              <a:rPr sz="669" i="1" spc="15" dirty="0">
                <a:latin typeface="Liberation Serif"/>
                <a:cs typeface="Liberation Serif"/>
              </a:rPr>
              <a:t>,</a:t>
            </a:r>
            <a:r>
              <a:rPr sz="669" i="1" spc="-82" dirty="0">
                <a:latin typeface="Liberation Serif"/>
                <a:cs typeface="Liberation Serif"/>
              </a:rPr>
              <a:t> </a:t>
            </a:r>
            <a:r>
              <a:rPr sz="669" i="1" spc="37" dirty="0">
                <a:latin typeface="Liberation Serif"/>
                <a:cs typeface="Liberation Serif"/>
              </a:rPr>
              <a:t>E</a:t>
            </a:r>
            <a:r>
              <a:rPr sz="669" i="1" spc="55" baseline="46296" dirty="0">
                <a:latin typeface="Liberation Serif"/>
                <a:cs typeface="Liberation Serif"/>
              </a:rPr>
              <a:t>Y</a:t>
            </a:r>
            <a:r>
              <a:rPr sz="669" i="1" spc="-33" baseline="46296" dirty="0">
                <a:latin typeface="Liberation Serif"/>
                <a:cs typeface="Liberation Serif"/>
              </a:rPr>
              <a:t> </a:t>
            </a:r>
            <a:r>
              <a:rPr sz="669" spc="22" dirty="0">
                <a:latin typeface="OpenSymbol"/>
                <a:cs typeface="OpenSymbol"/>
              </a:rPr>
              <a:t>)</a:t>
            </a:r>
            <a:endParaRPr sz="669">
              <a:latin typeface="OpenSymbol"/>
              <a:cs typeface="OpenSymbol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6826020" y="3243887"/>
            <a:ext cx="53794" cy="85762"/>
          </a:xfrm>
          <a:prstGeom prst="rect">
            <a:avLst/>
          </a:prstGeom>
        </p:spPr>
        <p:txBody>
          <a:bodyPr vert="horz" wrap="square" lIns="0" tIns="16988" rIns="0" bIns="0" rtlCol="0">
            <a:spAutoFit/>
          </a:bodyPr>
          <a:lstStyle/>
          <a:p>
            <a:pPr algn="ctr">
              <a:spcBef>
                <a:spcPts val="134"/>
              </a:spcBef>
            </a:pPr>
            <a:r>
              <a:rPr sz="446" i="1" dirty="0">
                <a:latin typeface="Liberation Serif"/>
                <a:cs typeface="Liberation Serif"/>
              </a:rPr>
              <a:t>t</a:t>
            </a:r>
            <a:endParaRPr sz="446">
              <a:latin typeface="Liberation Serif"/>
              <a:cs typeface="Liberation Serif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6177598" y="3138308"/>
            <a:ext cx="758784" cy="12953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  <a:tabLst>
                <a:tab pos="315208" algn="l"/>
              </a:tabLst>
            </a:pPr>
            <a:r>
              <a:rPr sz="446" i="1" dirty="0">
                <a:latin typeface="Liberation Serif"/>
                <a:cs typeface="Liberation Serif"/>
              </a:rPr>
              <a:t>t	t t </a:t>
            </a:r>
            <a:r>
              <a:rPr sz="1003" i="1" spc="45" baseline="-24691" dirty="0">
                <a:latin typeface="Liberation Serif"/>
                <a:cs typeface="Liberation Serif"/>
              </a:rPr>
              <a:t>r</a:t>
            </a:r>
            <a:r>
              <a:rPr sz="1003" i="1" spc="-122" baseline="-24691" dirty="0">
                <a:latin typeface="Liberation Serif"/>
                <a:cs typeface="Liberation Serif"/>
              </a:rPr>
              <a:t> </a:t>
            </a:r>
            <a:r>
              <a:rPr sz="446" i="1" dirty="0">
                <a:latin typeface="Liberation Serif"/>
                <a:cs typeface="Liberation Serif"/>
              </a:rPr>
              <a:t>X</a:t>
            </a:r>
            <a:endParaRPr sz="446">
              <a:latin typeface="Liberation Serif"/>
              <a:cs typeface="Liberation Serif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6826020" y="3924144"/>
            <a:ext cx="53794" cy="85762"/>
          </a:xfrm>
          <a:prstGeom prst="rect">
            <a:avLst/>
          </a:prstGeom>
        </p:spPr>
        <p:txBody>
          <a:bodyPr vert="horz" wrap="square" lIns="0" tIns="16988" rIns="0" bIns="0" rtlCol="0">
            <a:spAutoFit/>
          </a:bodyPr>
          <a:lstStyle/>
          <a:p>
            <a:pPr algn="ctr">
              <a:spcBef>
                <a:spcPts val="134"/>
              </a:spcBef>
            </a:pPr>
            <a:r>
              <a:rPr sz="446" i="1" dirty="0">
                <a:latin typeface="Liberation Serif"/>
                <a:cs typeface="Liberation Serif"/>
              </a:rPr>
              <a:t>t</a:t>
            </a:r>
            <a:endParaRPr sz="446">
              <a:latin typeface="Liberation Serif"/>
              <a:cs typeface="Liberation Serif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6169200" y="3818566"/>
            <a:ext cx="764447" cy="12953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  <a:tabLst>
                <a:tab pos="334083" algn="l"/>
              </a:tabLst>
            </a:pPr>
            <a:r>
              <a:rPr sz="446" i="1" dirty="0">
                <a:latin typeface="Liberation Serif"/>
                <a:cs typeface="Liberation Serif"/>
              </a:rPr>
              <a:t>t	t t </a:t>
            </a:r>
            <a:r>
              <a:rPr sz="1003" i="1" spc="45" baseline="-24691" dirty="0">
                <a:latin typeface="Liberation Serif"/>
                <a:cs typeface="Liberation Serif"/>
              </a:rPr>
              <a:t>r</a:t>
            </a:r>
            <a:r>
              <a:rPr sz="1003" i="1" spc="-77" baseline="-24691" dirty="0">
                <a:latin typeface="Liberation Serif"/>
                <a:cs typeface="Liberation Serif"/>
              </a:rPr>
              <a:t> </a:t>
            </a:r>
            <a:r>
              <a:rPr sz="446" i="1" dirty="0">
                <a:latin typeface="Liberation Serif"/>
                <a:cs typeface="Liberation Serif"/>
              </a:rPr>
              <a:t>Y</a:t>
            </a:r>
            <a:endParaRPr sz="446">
              <a:latin typeface="Liberation Serif"/>
              <a:cs typeface="Liberation Serif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7049814" y="3443045"/>
            <a:ext cx="191584" cy="129660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</a:pPr>
            <a:r>
              <a:rPr sz="669" i="1" spc="52" dirty="0">
                <a:latin typeface="Liberation Serif"/>
                <a:cs typeface="Liberation Serif"/>
              </a:rPr>
              <a:t>Y</a:t>
            </a:r>
            <a:r>
              <a:rPr sz="669" i="1" spc="77" baseline="-27777" dirty="0">
                <a:latin typeface="Liberation Serif"/>
                <a:cs typeface="Liberation Serif"/>
              </a:rPr>
              <a:t>t</a:t>
            </a:r>
            <a:endParaRPr sz="669" baseline="-27777">
              <a:latin typeface="Liberation Serif"/>
              <a:cs typeface="Liberation Serif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7058213" y="4123302"/>
            <a:ext cx="191584" cy="129660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</a:pPr>
            <a:r>
              <a:rPr sz="669" i="1" spc="37" dirty="0">
                <a:latin typeface="Liberation Serif"/>
                <a:cs typeface="Liberation Serif"/>
              </a:rPr>
              <a:t>X</a:t>
            </a:r>
            <a:r>
              <a:rPr sz="669" i="1" spc="55" baseline="-27777" dirty="0">
                <a:latin typeface="Liberation Serif"/>
                <a:cs typeface="Liberation Serif"/>
              </a:rPr>
              <a:t>t</a:t>
            </a:r>
            <a:endParaRPr sz="669" baseline="-27777">
              <a:latin typeface="Liberation Serif"/>
              <a:cs typeface="Liberation Serif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5756487" y="3748981"/>
            <a:ext cx="193471" cy="129660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</a:pPr>
            <a:r>
              <a:rPr sz="669" i="1" spc="59" dirty="0">
                <a:latin typeface="Liberation Serif"/>
                <a:cs typeface="Liberation Serif"/>
              </a:rPr>
              <a:t>Y</a:t>
            </a:r>
            <a:r>
              <a:rPr sz="669" i="1" spc="89" baseline="-27777" dirty="0">
                <a:latin typeface="Liberation Serif"/>
                <a:cs typeface="Liberation Serif"/>
              </a:rPr>
              <a:t>t</a:t>
            </a:r>
            <a:endParaRPr sz="669" baseline="-27777">
              <a:latin typeface="Liberation Serif"/>
              <a:cs typeface="Liberation Serif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5448152" y="3439447"/>
            <a:ext cx="191584" cy="129660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56624">
              <a:spcBef>
                <a:spcPts val="208"/>
              </a:spcBef>
            </a:pPr>
            <a:r>
              <a:rPr sz="669" i="1" spc="37" dirty="0">
                <a:latin typeface="Liberation Serif"/>
                <a:cs typeface="Liberation Serif"/>
              </a:rPr>
              <a:t>X</a:t>
            </a:r>
            <a:r>
              <a:rPr sz="669" i="1" spc="55" baseline="-27777" dirty="0">
                <a:latin typeface="Liberation Serif"/>
                <a:cs typeface="Liberation Serif"/>
              </a:rPr>
              <a:t>t</a:t>
            </a:r>
            <a:endParaRPr sz="669" baseline="-27777">
              <a:latin typeface="Liberation Serif"/>
              <a:cs typeface="Liberation Serif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2666495" y="862389"/>
            <a:ext cx="1087213" cy="192551"/>
          </a:xfrm>
          <a:prstGeom prst="rect">
            <a:avLst/>
          </a:prstGeom>
        </p:spPr>
        <p:txBody>
          <a:bodyPr vert="horz" wrap="square" lIns="0" tIns="20763" rIns="0" bIns="0" rtlCol="0">
            <a:spAutoFit/>
          </a:bodyPr>
          <a:lstStyle/>
          <a:p>
            <a:pPr marL="18875">
              <a:spcBef>
                <a:spcPts val="163"/>
              </a:spcBef>
            </a:pPr>
            <a:r>
              <a:rPr sz="1115" b="1" spc="7" dirty="0">
                <a:latin typeface="Liberation Sans"/>
                <a:cs typeface="Liberation Sans"/>
              </a:rPr>
              <a:t>a </a:t>
            </a:r>
            <a:r>
              <a:rPr sz="892" spc="22" dirty="0">
                <a:latin typeface="Liberation Sans"/>
                <a:cs typeface="Liberation Sans"/>
              </a:rPr>
              <a:t>Granger</a:t>
            </a:r>
            <a:r>
              <a:rPr sz="892" spc="-134" dirty="0">
                <a:latin typeface="Liberation Sans"/>
                <a:cs typeface="Liberation Sans"/>
              </a:rPr>
              <a:t> </a:t>
            </a:r>
            <a:r>
              <a:rPr sz="892" spc="15" dirty="0">
                <a:latin typeface="Liberation Sans"/>
                <a:cs typeface="Liberation Sans"/>
              </a:rPr>
              <a:t>causality</a:t>
            </a:r>
            <a:endParaRPr sz="892">
              <a:latin typeface="Liberation Sans"/>
              <a:cs typeface="Liberation Sans"/>
            </a:endParaRPr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D10A500B-3902-AB40-8935-2C09DDEE4B6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19457" y="1164474"/>
            <a:ext cx="1922460" cy="6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92671"/>
      </p:ext>
    </p:extLst>
  </p:cSld>
  <p:clrMapOvr>
    <a:masterClrMapping/>
  </p:clrMapOvr>
  <p:transition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 Placeholder 240">
            <a:extLst>
              <a:ext uri="{FF2B5EF4-FFF2-40B4-BE49-F238E27FC236}">
                <a16:creationId xmlns:a16="http://schemas.microsoft.com/office/drawing/2014/main" id="{704E56F0-068C-8747-B3F0-2B34295C3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Real </a:t>
            </a:r>
            <a:r>
              <a:rPr spc="-30" dirty="0"/>
              <a:t>world </a:t>
            </a:r>
            <a:r>
              <a:rPr spc="-7" dirty="0"/>
              <a:t>challenges: see Runge et al. NatComm</a:t>
            </a:r>
            <a:r>
              <a:rPr spc="446" dirty="0"/>
              <a:t> </a:t>
            </a:r>
            <a:r>
              <a:rPr spc="-7" dirty="0"/>
              <a:t>2019</a:t>
            </a:r>
          </a:p>
        </p:txBody>
      </p:sp>
      <p:sp>
        <p:nvSpPr>
          <p:cNvPr id="240" name="object 240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46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15317" y="840512"/>
            <a:ext cx="4897178" cy="4027974"/>
            <a:chOff x="921232" y="565530"/>
            <a:chExt cx="3295015" cy="2710180"/>
          </a:xfrm>
        </p:grpSpPr>
        <p:sp>
          <p:nvSpPr>
            <p:cNvPr id="4" name="object 4"/>
            <p:cNvSpPr/>
            <p:nvPr/>
          </p:nvSpPr>
          <p:spPr>
            <a:xfrm>
              <a:off x="3207831" y="570293"/>
              <a:ext cx="1003300" cy="845819"/>
            </a:xfrm>
            <a:custGeom>
              <a:avLst/>
              <a:gdLst/>
              <a:ahLst/>
              <a:cxnLst/>
              <a:rect l="l" t="t" r="r" b="b"/>
              <a:pathLst>
                <a:path w="1003300" h="845819">
                  <a:moveTo>
                    <a:pt x="80340" y="363164"/>
                  </a:moveTo>
                  <a:lnTo>
                    <a:pt x="50702" y="370114"/>
                  </a:lnTo>
                  <a:lnTo>
                    <a:pt x="24983" y="388393"/>
                  </a:lnTo>
                  <a:lnTo>
                    <a:pt x="6858" y="414142"/>
                  </a:lnTo>
                  <a:lnTo>
                    <a:pt x="0" y="443504"/>
                  </a:lnTo>
                  <a:lnTo>
                    <a:pt x="0" y="764866"/>
                  </a:lnTo>
                  <a:lnTo>
                    <a:pt x="6858" y="794228"/>
                  </a:lnTo>
                  <a:lnTo>
                    <a:pt x="24983" y="819977"/>
                  </a:lnTo>
                  <a:lnTo>
                    <a:pt x="50702" y="838256"/>
                  </a:lnTo>
                  <a:lnTo>
                    <a:pt x="80340" y="845206"/>
                  </a:lnTo>
                  <a:lnTo>
                    <a:pt x="919668" y="845206"/>
                  </a:lnTo>
                  <a:lnTo>
                    <a:pt x="949306" y="838256"/>
                  </a:lnTo>
                  <a:lnTo>
                    <a:pt x="975025" y="819977"/>
                  </a:lnTo>
                  <a:lnTo>
                    <a:pt x="993150" y="794228"/>
                  </a:lnTo>
                  <a:lnTo>
                    <a:pt x="1000008" y="764866"/>
                  </a:lnTo>
                  <a:lnTo>
                    <a:pt x="1000008" y="443504"/>
                  </a:lnTo>
                  <a:lnTo>
                    <a:pt x="993150" y="414142"/>
                  </a:lnTo>
                  <a:lnTo>
                    <a:pt x="975025" y="388393"/>
                  </a:lnTo>
                  <a:lnTo>
                    <a:pt x="949306" y="370114"/>
                  </a:lnTo>
                  <a:lnTo>
                    <a:pt x="919668" y="363164"/>
                  </a:lnTo>
                  <a:lnTo>
                    <a:pt x="80340" y="363164"/>
                  </a:lnTo>
                  <a:close/>
                </a:path>
                <a:path w="1003300" h="845819">
                  <a:moveTo>
                    <a:pt x="0" y="363164"/>
                  </a:moveTo>
                  <a:lnTo>
                    <a:pt x="0" y="363164"/>
                  </a:lnTo>
                </a:path>
                <a:path w="1003300" h="845819">
                  <a:moveTo>
                    <a:pt x="1000008" y="845206"/>
                  </a:moveTo>
                  <a:lnTo>
                    <a:pt x="1000008" y="845206"/>
                  </a:lnTo>
                </a:path>
                <a:path w="1003300" h="845819">
                  <a:moveTo>
                    <a:pt x="58785" y="0"/>
                  </a:moveTo>
                  <a:lnTo>
                    <a:pt x="38537" y="4725"/>
                  </a:lnTo>
                  <a:lnTo>
                    <a:pt x="20738" y="17227"/>
                  </a:lnTo>
                  <a:lnTo>
                    <a:pt x="8083" y="34995"/>
                  </a:lnTo>
                  <a:lnTo>
                    <a:pt x="3265" y="55519"/>
                  </a:lnTo>
                  <a:lnTo>
                    <a:pt x="3265" y="277598"/>
                  </a:lnTo>
                  <a:lnTo>
                    <a:pt x="8083" y="297847"/>
                  </a:lnTo>
                  <a:lnTo>
                    <a:pt x="20738" y="315646"/>
                  </a:lnTo>
                  <a:lnTo>
                    <a:pt x="38537" y="328301"/>
                  </a:lnTo>
                  <a:lnTo>
                    <a:pt x="58785" y="333118"/>
                  </a:lnTo>
                  <a:lnTo>
                    <a:pt x="947755" y="333118"/>
                  </a:lnTo>
                  <a:lnTo>
                    <a:pt x="968278" y="328301"/>
                  </a:lnTo>
                  <a:lnTo>
                    <a:pt x="986047" y="315646"/>
                  </a:lnTo>
                  <a:lnTo>
                    <a:pt x="998549" y="297847"/>
                  </a:lnTo>
                  <a:lnTo>
                    <a:pt x="1003274" y="277598"/>
                  </a:lnTo>
                  <a:lnTo>
                    <a:pt x="1003274" y="55519"/>
                  </a:lnTo>
                  <a:lnTo>
                    <a:pt x="998549" y="34995"/>
                  </a:lnTo>
                  <a:lnTo>
                    <a:pt x="986047" y="17227"/>
                  </a:lnTo>
                  <a:lnTo>
                    <a:pt x="968278" y="4725"/>
                  </a:lnTo>
                  <a:lnTo>
                    <a:pt x="947755" y="0"/>
                  </a:lnTo>
                  <a:lnTo>
                    <a:pt x="58785" y="0"/>
                  </a:lnTo>
                  <a:close/>
                </a:path>
                <a:path w="1003300" h="845819">
                  <a:moveTo>
                    <a:pt x="3265" y="0"/>
                  </a:moveTo>
                  <a:lnTo>
                    <a:pt x="3265" y="0"/>
                  </a:lnTo>
                </a:path>
                <a:path w="1003300" h="845819">
                  <a:moveTo>
                    <a:pt x="1003274" y="333118"/>
                  </a:moveTo>
                  <a:lnTo>
                    <a:pt x="1003274" y="333118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1232" y="1992544"/>
              <a:ext cx="2578453" cy="12829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6866" y="2020991"/>
              <a:ext cx="2104390" cy="1149350"/>
            </a:xfrm>
            <a:custGeom>
              <a:avLst/>
              <a:gdLst/>
              <a:ahLst/>
              <a:cxnLst/>
              <a:rect l="l" t="t" r="r" b="b"/>
              <a:pathLst>
                <a:path w="2104390" h="1149350">
                  <a:moveTo>
                    <a:pt x="58785" y="448077"/>
                  </a:moveTo>
                  <a:lnTo>
                    <a:pt x="18942" y="521232"/>
                  </a:lnTo>
                  <a:lnTo>
                    <a:pt x="0" y="633578"/>
                  </a:lnTo>
                  <a:lnTo>
                    <a:pt x="28739" y="744618"/>
                  </a:lnTo>
                  <a:lnTo>
                    <a:pt x="103854" y="850432"/>
                  </a:lnTo>
                  <a:lnTo>
                    <a:pt x="222079" y="946448"/>
                  </a:lnTo>
                  <a:lnTo>
                    <a:pt x="378840" y="1026789"/>
                  </a:lnTo>
                  <a:lnTo>
                    <a:pt x="565648" y="1089493"/>
                  </a:lnTo>
                  <a:lnTo>
                    <a:pt x="774664" y="1130643"/>
                  </a:lnTo>
                  <a:lnTo>
                    <a:pt x="996743" y="1148932"/>
                  </a:lnTo>
                  <a:lnTo>
                    <a:pt x="1220781" y="1142400"/>
                  </a:lnTo>
                  <a:lnTo>
                    <a:pt x="1437635" y="1113007"/>
                  </a:lnTo>
                  <a:lnTo>
                    <a:pt x="1637506" y="1061407"/>
                  </a:lnTo>
                  <a:lnTo>
                    <a:pt x="1809944" y="989558"/>
                  </a:lnTo>
                  <a:lnTo>
                    <a:pt x="1948417" y="900726"/>
                  </a:lnTo>
                  <a:lnTo>
                    <a:pt x="2046393" y="799484"/>
                  </a:lnTo>
                  <a:lnTo>
                    <a:pt x="2099300" y="690404"/>
                  </a:lnTo>
                  <a:lnTo>
                    <a:pt x="2103872" y="578058"/>
                  </a:lnTo>
                  <a:lnTo>
                    <a:pt x="2061416" y="467672"/>
                  </a:lnTo>
                  <a:lnTo>
                    <a:pt x="2048352" y="448077"/>
                  </a:lnTo>
                </a:path>
                <a:path w="2104390" h="1149350">
                  <a:moveTo>
                    <a:pt x="152842" y="344875"/>
                  </a:moveTo>
                  <a:lnTo>
                    <a:pt x="148270" y="350754"/>
                  </a:lnTo>
                  <a:lnTo>
                    <a:pt x="86218" y="450689"/>
                  </a:lnTo>
                  <a:lnTo>
                    <a:pt x="67930" y="555850"/>
                  </a:lnTo>
                  <a:lnTo>
                    <a:pt x="94710" y="659705"/>
                  </a:lnTo>
                  <a:lnTo>
                    <a:pt x="165252" y="758987"/>
                  </a:lnTo>
                  <a:lnTo>
                    <a:pt x="276292" y="847819"/>
                  </a:lnTo>
                  <a:lnTo>
                    <a:pt x="422603" y="923587"/>
                  </a:lnTo>
                  <a:lnTo>
                    <a:pt x="597000" y="981720"/>
                  </a:lnTo>
                  <a:lnTo>
                    <a:pt x="792952" y="1020257"/>
                  </a:lnTo>
                  <a:lnTo>
                    <a:pt x="1000662" y="1037239"/>
                  </a:lnTo>
                  <a:lnTo>
                    <a:pt x="1210330" y="1032014"/>
                  </a:lnTo>
                  <a:lnTo>
                    <a:pt x="1412814" y="1003927"/>
                  </a:lnTo>
                  <a:lnTo>
                    <a:pt x="1599622" y="955593"/>
                  </a:lnTo>
                  <a:lnTo>
                    <a:pt x="1760956" y="888316"/>
                  </a:lnTo>
                  <a:lnTo>
                    <a:pt x="1890284" y="805363"/>
                  </a:lnTo>
                  <a:lnTo>
                    <a:pt x="1982382" y="710652"/>
                  </a:lnTo>
                  <a:lnTo>
                    <a:pt x="2031370" y="608757"/>
                  </a:lnTo>
                  <a:lnTo>
                    <a:pt x="2035942" y="503596"/>
                  </a:lnTo>
                  <a:lnTo>
                    <a:pt x="1996098" y="400395"/>
                  </a:lnTo>
                  <a:lnTo>
                    <a:pt x="1954295" y="344875"/>
                  </a:lnTo>
                </a:path>
                <a:path w="2104390" h="1149350">
                  <a:moveTo>
                    <a:pt x="298500" y="219466"/>
                  </a:moveTo>
                  <a:lnTo>
                    <a:pt x="218160" y="293928"/>
                  </a:lnTo>
                  <a:lnTo>
                    <a:pt x="160680" y="386678"/>
                  </a:lnTo>
                  <a:lnTo>
                    <a:pt x="144351" y="483348"/>
                  </a:lnTo>
                  <a:lnTo>
                    <a:pt x="168518" y="579365"/>
                  </a:lnTo>
                  <a:lnTo>
                    <a:pt x="233836" y="670809"/>
                  </a:lnTo>
                  <a:lnTo>
                    <a:pt x="336384" y="753109"/>
                  </a:lnTo>
                  <a:lnTo>
                    <a:pt x="470938" y="822998"/>
                  </a:lnTo>
                  <a:lnTo>
                    <a:pt x="632272" y="876559"/>
                  </a:lnTo>
                  <a:lnTo>
                    <a:pt x="813201" y="912483"/>
                  </a:lnTo>
                  <a:lnTo>
                    <a:pt x="1004581" y="927506"/>
                  </a:lnTo>
                  <a:lnTo>
                    <a:pt x="1197920" y="922934"/>
                  </a:lnTo>
                  <a:lnTo>
                    <a:pt x="1385381" y="897460"/>
                  </a:lnTo>
                  <a:lnTo>
                    <a:pt x="1557819" y="852391"/>
                  </a:lnTo>
                  <a:lnTo>
                    <a:pt x="1706742" y="790340"/>
                  </a:lnTo>
                  <a:lnTo>
                    <a:pt x="1826273" y="713918"/>
                  </a:lnTo>
                  <a:lnTo>
                    <a:pt x="1910533" y="626393"/>
                  </a:lnTo>
                  <a:lnTo>
                    <a:pt x="1956255" y="532336"/>
                  </a:lnTo>
                  <a:lnTo>
                    <a:pt x="1960174" y="435013"/>
                  </a:lnTo>
                  <a:lnTo>
                    <a:pt x="1923596" y="340303"/>
                  </a:lnTo>
                  <a:lnTo>
                    <a:pt x="1847175" y="250818"/>
                  </a:lnTo>
                  <a:lnTo>
                    <a:pt x="1843256" y="246899"/>
                  </a:lnTo>
                </a:path>
                <a:path w="2104390" h="1149350">
                  <a:moveTo>
                    <a:pt x="1811903" y="222079"/>
                  </a:moveTo>
                  <a:lnTo>
                    <a:pt x="1808637" y="219466"/>
                  </a:lnTo>
                </a:path>
                <a:path w="2104390" h="1149350">
                  <a:moveTo>
                    <a:pt x="418684" y="143045"/>
                  </a:moveTo>
                  <a:lnTo>
                    <a:pt x="380800" y="167212"/>
                  </a:lnTo>
                  <a:lnTo>
                    <a:pt x="293928" y="244286"/>
                  </a:lnTo>
                  <a:lnTo>
                    <a:pt x="241674" y="328546"/>
                  </a:lnTo>
                  <a:lnTo>
                    <a:pt x="226651" y="416724"/>
                  </a:lnTo>
                  <a:lnTo>
                    <a:pt x="249512" y="504250"/>
                  </a:lnTo>
                  <a:lnTo>
                    <a:pt x="308297" y="587203"/>
                  </a:lnTo>
                  <a:lnTo>
                    <a:pt x="401048" y="662318"/>
                  </a:lnTo>
                  <a:lnTo>
                    <a:pt x="523845" y="725675"/>
                  </a:lnTo>
                  <a:lnTo>
                    <a:pt x="670809" y="774664"/>
                  </a:lnTo>
                  <a:lnTo>
                    <a:pt x="834755" y="806669"/>
                  </a:lnTo>
                  <a:lnTo>
                    <a:pt x="1009153" y="821039"/>
                  </a:lnTo>
                  <a:lnTo>
                    <a:pt x="1184857" y="815813"/>
                  </a:lnTo>
                  <a:lnTo>
                    <a:pt x="1355335" y="792952"/>
                  </a:lnTo>
                  <a:lnTo>
                    <a:pt x="1512097" y="752456"/>
                  </a:lnTo>
                  <a:lnTo>
                    <a:pt x="1647304" y="695629"/>
                  </a:lnTo>
                  <a:lnTo>
                    <a:pt x="1755730" y="626393"/>
                  </a:lnTo>
                  <a:lnTo>
                    <a:pt x="1832805" y="546706"/>
                  </a:lnTo>
                  <a:lnTo>
                    <a:pt x="1873955" y="461140"/>
                  </a:lnTo>
                  <a:lnTo>
                    <a:pt x="1877874" y="372962"/>
                  </a:lnTo>
                  <a:lnTo>
                    <a:pt x="1844562" y="286090"/>
                  </a:lnTo>
                  <a:lnTo>
                    <a:pt x="1775326" y="205749"/>
                  </a:lnTo>
                  <a:lnTo>
                    <a:pt x="1689107" y="143045"/>
                  </a:lnTo>
                </a:path>
                <a:path w="2104390" h="1149350">
                  <a:moveTo>
                    <a:pt x="556503" y="75768"/>
                  </a:moveTo>
                  <a:lnTo>
                    <a:pt x="452649" y="134553"/>
                  </a:lnTo>
                  <a:lnTo>
                    <a:pt x="375574" y="203137"/>
                  </a:lnTo>
                  <a:lnTo>
                    <a:pt x="329199" y="278251"/>
                  </a:lnTo>
                  <a:lnTo>
                    <a:pt x="315482" y="356632"/>
                  </a:lnTo>
                  <a:lnTo>
                    <a:pt x="335731" y="434360"/>
                  </a:lnTo>
                  <a:lnTo>
                    <a:pt x="388638" y="508822"/>
                  </a:lnTo>
                  <a:lnTo>
                    <a:pt x="471591" y="575446"/>
                  </a:lnTo>
                  <a:lnTo>
                    <a:pt x="581324" y="632272"/>
                  </a:lnTo>
                  <a:lnTo>
                    <a:pt x="711959" y="676034"/>
                  </a:lnTo>
                  <a:lnTo>
                    <a:pt x="858270" y="704774"/>
                  </a:lnTo>
                  <a:lnTo>
                    <a:pt x="1013725" y="717184"/>
                  </a:lnTo>
                  <a:lnTo>
                    <a:pt x="1171140" y="713265"/>
                  </a:lnTo>
                  <a:lnTo>
                    <a:pt x="1322676" y="692364"/>
                  </a:lnTo>
                  <a:lnTo>
                    <a:pt x="1462455" y="655786"/>
                  </a:lnTo>
                  <a:lnTo>
                    <a:pt x="1583293" y="605492"/>
                  </a:lnTo>
                  <a:lnTo>
                    <a:pt x="1679962" y="543440"/>
                  </a:lnTo>
                  <a:lnTo>
                    <a:pt x="1748546" y="472897"/>
                  </a:lnTo>
                  <a:lnTo>
                    <a:pt x="1785776" y="396476"/>
                  </a:lnTo>
                  <a:lnTo>
                    <a:pt x="1789042" y="317442"/>
                  </a:lnTo>
                  <a:lnTo>
                    <a:pt x="1759649" y="240367"/>
                  </a:lnTo>
                  <a:lnTo>
                    <a:pt x="1697598" y="167865"/>
                  </a:lnTo>
                  <a:lnTo>
                    <a:pt x="1606154" y="103854"/>
                  </a:lnTo>
                  <a:lnTo>
                    <a:pt x="1551287" y="75768"/>
                  </a:lnTo>
                </a:path>
                <a:path w="2104390" h="1149350">
                  <a:moveTo>
                    <a:pt x="732207" y="17635"/>
                  </a:moveTo>
                  <a:lnTo>
                    <a:pt x="621168" y="58132"/>
                  </a:lnTo>
                  <a:lnTo>
                    <a:pt x="530377" y="109733"/>
                  </a:lnTo>
                  <a:lnTo>
                    <a:pt x="462446" y="169171"/>
                  </a:lnTo>
                  <a:lnTo>
                    <a:pt x="421950" y="235142"/>
                  </a:lnTo>
                  <a:lnTo>
                    <a:pt x="410193" y="303072"/>
                  </a:lnTo>
                  <a:lnTo>
                    <a:pt x="427828" y="371002"/>
                  </a:lnTo>
                  <a:lnTo>
                    <a:pt x="473550" y="435666"/>
                  </a:lnTo>
                  <a:lnTo>
                    <a:pt x="546053" y="493799"/>
                  </a:lnTo>
                  <a:lnTo>
                    <a:pt x="641416" y="543440"/>
                  </a:lnTo>
                  <a:lnTo>
                    <a:pt x="755721" y="581324"/>
                  </a:lnTo>
                  <a:lnTo>
                    <a:pt x="883090" y="606798"/>
                  </a:lnTo>
                  <a:lnTo>
                    <a:pt x="1018950" y="617902"/>
                  </a:lnTo>
                  <a:lnTo>
                    <a:pt x="1156117" y="613983"/>
                  </a:lnTo>
                  <a:lnTo>
                    <a:pt x="1288058" y="595694"/>
                  </a:lnTo>
                  <a:lnTo>
                    <a:pt x="1410202" y="564342"/>
                  </a:lnTo>
                  <a:lnTo>
                    <a:pt x="1515362" y="520579"/>
                  </a:lnTo>
                  <a:lnTo>
                    <a:pt x="1599622" y="466366"/>
                  </a:lnTo>
                  <a:lnTo>
                    <a:pt x="1659714" y="404967"/>
                  </a:lnTo>
                  <a:lnTo>
                    <a:pt x="1691719" y="338343"/>
                  </a:lnTo>
                  <a:lnTo>
                    <a:pt x="1694985" y="269107"/>
                  </a:lnTo>
                  <a:lnTo>
                    <a:pt x="1668858" y="201830"/>
                  </a:lnTo>
                  <a:lnTo>
                    <a:pt x="1614645" y="139125"/>
                  </a:lnTo>
                  <a:lnTo>
                    <a:pt x="1535611" y="82953"/>
                  </a:lnTo>
                  <a:lnTo>
                    <a:pt x="1433716" y="36577"/>
                  </a:lnTo>
                  <a:lnTo>
                    <a:pt x="1314838" y="2612"/>
                  </a:lnTo>
                  <a:lnTo>
                    <a:pt x="1305041" y="0"/>
                  </a:lnTo>
                </a:path>
              </a:pathLst>
            </a:custGeom>
            <a:ln w="594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44335" y="200270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>
                  <a:moveTo>
                    <a:pt x="653" y="-2973"/>
                  </a:moveTo>
                  <a:lnTo>
                    <a:pt x="653" y="2973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75228" y="2002702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979" y="-2973"/>
                  </a:moveTo>
                  <a:lnTo>
                    <a:pt x="979" y="2973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66994" y="2000743"/>
              <a:ext cx="1085850" cy="543560"/>
            </a:xfrm>
            <a:custGeom>
              <a:avLst/>
              <a:gdLst/>
              <a:ahLst/>
              <a:cxnLst/>
              <a:rect l="l" t="t" r="r" b="b"/>
              <a:pathLst>
                <a:path w="1085850" h="543560">
                  <a:moveTo>
                    <a:pt x="291968" y="20248"/>
                  </a:moveTo>
                  <a:lnTo>
                    <a:pt x="271720" y="25473"/>
                  </a:lnTo>
                </a:path>
                <a:path w="1085850" h="543560">
                  <a:moveTo>
                    <a:pt x="271720" y="36577"/>
                  </a:moveTo>
                  <a:lnTo>
                    <a:pt x="177663" y="70542"/>
                  </a:lnTo>
                  <a:lnTo>
                    <a:pt x="100588" y="113652"/>
                  </a:lnTo>
                  <a:lnTo>
                    <a:pt x="43762" y="164599"/>
                  </a:lnTo>
                  <a:lnTo>
                    <a:pt x="9797" y="219466"/>
                  </a:lnTo>
                  <a:lnTo>
                    <a:pt x="0" y="277598"/>
                  </a:lnTo>
                  <a:lnTo>
                    <a:pt x="14369" y="335078"/>
                  </a:lnTo>
                  <a:lnTo>
                    <a:pt x="53560" y="389291"/>
                  </a:lnTo>
                  <a:lnTo>
                    <a:pt x="114305" y="438932"/>
                  </a:lnTo>
                  <a:lnTo>
                    <a:pt x="195298" y="480735"/>
                  </a:lnTo>
                  <a:lnTo>
                    <a:pt x="291968" y="512741"/>
                  </a:lnTo>
                  <a:lnTo>
                    <a:pt x="399742" y="534296"/>
                  </a:lnTo>
                  <a:lnTo>
                    <a:pt x="514047" y="543440"/>
                  </a:lnTo>
                  <a:lnTo>
                    <a:pt x="629659" y="540174"/>
                  </a:lnTo>
                  <a:lnTo>
                    <a:pt x="742005" y="525151"/>
                  </a:lnTo>
                  <a:lnTo>
                    <a:pt x="844553" y="498371"/>
                  </a:lnTo>
                  <a:lnTo>
                    <a:pt x="934038" y="461140"/>
                  </a:lnTo>
                  <a:lnTo>
                    <a:pt x="1005234" y="415418"/>
                  </a:lnTo>
                  <a:lnTo>
                    <a:pt x="1055528" y="363164"/>
                  </a:lnTo>
                  <a:lnTo>
                    <a:pt x="1082961" y="306991"/>
                  </a:lnTo>
                  <a:lnTo>
                    <a:pt x="1085574" y="248859"/>
                  </a:lnTo>
                  <a:lnTo>
                    <a:pt x="1063366" y="192033"/>
                  </a:lnTo>
                  <a:lnTo>
                    <a:pt x="1017644" y="138472"/>
                  </a:lnTo>
                  <a:lnTo>
                    <a:pt x="950367" y="91444"/>
                  </a:lnTo>
                  <a:lnTo>
                    <a:pt x="864801" y="52253"/>
                  </a:lnTo>
                  <a:lnTo>
                    <a:pt x="764213" y="23514"/>
                  </a:lnTo>
                  <a:lnTo>
                    <a:pt x="653826" y="5878"/>
                  </a:lnTo>
                  <a:lnTo>
                    <a:pt x="538868" y="0"/>
                  </a:lnTo>
                  <a:lnTo>
                    <a:pt x="423256" y="6531"/>
                  </a:lnTo>
                  <a:lnTo>
                    <a:pt x="313523" y="25473"/>
                  </a:lnTo>
                </a:path>
                <a:path w="1085850" h="543560">
                  <a:moveTo>
                    <a:pt x="323320" y="43762"/>
                  </a:moveTo>
                  <a:lnTo>
                    <a:pt x="247552" y="71849"/>
                  </a:lnTo>
                  <a:lnTo>
                    <a:pt x="185501" y="107120"/>
                  </a:lnTo>
                  <a:lnTo>
                    <a:pt x="139125" y="147617"/>
                  </a:lnTo>
                  <a:lnTo>
                    <a:pt x="111692" y="192686"/>
                  </a:lnTo>
                  <a:lnTo>
                    <a:pt x="103201" y="239061"/>
                  </a:lnTo>
                  <a:lnTo>
                    <a:pt x="115611" y="285436"/>
                  </a:lnTo>
                  <a:lnTo>
                    <a:pt x="146964" y="329852"/>
                  </a:lnTo>
                  <a:lnTo>
                    <a:pt x="196605" y="369696"/>
                  </a:lnTo>
                  <a:lnTo>
                    <a:pt x="261922" y="403661"/>
                  </a:lnTo>
                  <a:lnTo>
                    <a:pt x="339650" y="429788"/>
                  </a:lnTo>
                  <a:lnTo>
                    <a:pt x="427175" y="446770"/>
                  </a:lnTo>
                  <a:lnTo>
                    <a:pt x="519926" y="454608"/>
                  </a:lnTo>
                  <a:lnTo>
                    <a:pt x="613330" y="451996"/>
                  </a:lnTo>
                  <a:lnTo>
                    <a:pt x="704121" y="439585"/>
                  </a:lnTo>
                  <a:lnTo>
                    <a:pt x="787074" y="418031"/>
                  </a:lnTo>
                  <a:lnTo>
                    <a:pt x="859576" y="387985"/>
                  </a:lnTo>
                  <a:lnTo>
                    <a:pt x="917055" y="350754"/>
                  </a:lnTo>
                  <a:lnTo>
                    <a:pt x="958205" y="308951"/>
                  </a:lnTo>
                  <a:lnTo>
                    <a:pt x="979760" y="263229"/>
                  </a:lnTo>
                  <a:lnTo>
                    <a:pt x="982373" y="216200"/>
                  </a:lnTo>
                  <a:lnTo>
                    <a:pt x="964084" y="169825"/>
                  </a:lnTo>
                  <a:lnTo>
                    <a:pt x="927506" y="126715"/>
                  </a:lnTo>
                  <a:lnTo>
                    <a:pt x="873293" y="88831"/>
                  </a:lnTo>
                  <a:lnTo>
                    <a:pt x="803403" y="56826"/>
                  </a:lnTo>
                  <a:lnTo>
                    <a:pt x="722410" y="33311"/>
                  </a:lnTo>
                  <a:lnTo>
                    <a:pt x="632925" y="18942"/>
                  </a:lnTo>
                  <a:lnTo>
                    <a:pt x="539521" y="14369"/>
                  </a:lnTo>
                  <a:lnTo>
                    <a:pt x="446117" y="20248"/>
                  </a:lnTo>
                  <a:lnTo>
                    <a:pt x="357286" y="35271"/>
                  </a:lnTo>
                </a:path>
                <a:path w="1085850" h="543560">
                  <a:moveTo>
                    <a:pt x="376881" y="61398"/>
                  </a:moveTo>
                  <a:lnTo>
                    <a:pt x="320055" y="82299"/>
                  </a:lnTo>
                  <a:lnTo>
                    <a:pt x="272373" y="108426"/>
                  </a:lnTo>
                  <a:lnTo>
                    <a:pt x="237755" y="139779"/>
                  </a:lnTo>
                  <a:lnTo>
                    <a:pt x="216853" y="173744"/>
                  </a:lnTo>
                  <a:lnTo>
                    <a:pt x="210975" y="209015"/>
                  </a:lnTo>
                  <a:lnTo>
                    <a:pt x="219466" y="244286"/>
                  </a:lnTo>
                  <a:lnTo>
                    <a:pt x="243633" y="277598"/>
                  </a:lnTo>
                  <a:lnTo>
                    <a:pt x="280864" y="307644"/>
                  </a:lnTo>
                  <a:lnTo>
                    <a:pt x="330505" y="333118"/>
                  </a:lnTo>
                  <a:lnTo>
                    <a:pt x="389291" y="352713"/>
                  </a:lnTo>
                  <a:lnTo>
                    <a:pt x="455262" y="365777"/>
                  </a:lnTo>
                  <a:lnTo>
                    <a:pt x="525804" y="371655"/>
                  </a:lnTo>
                  <a:lnTo>
                    <a:pt x="596347" y="369696"/>
                  </a:lnTo>
                  <a:lnTo>
                    <a:pt x="664930" y="360551"/>
                  </a:lnTo>
                  <a:lnTo>
                    <a:pt x="728288" y="344222"/>
                  </a:lnTo>
                  <a:lnTo>
                    <a:pt x="782502" y="321361"/>
                  </a:lnTo>
                  <a:lnTo>
                    <a:pt x="826264" y="293274"/>
                  </a:lnTo>
                  <a:lnTo>
                    <a:pt x="856963" y="261269"/>
                  </a:lnTo>
                  <a:lnTo>
                    <a:pt x="873946" y="226651"/>
                  </a:lnTo>
                  <a:lnTo>
                    <a:pt x="875252" y="191379"/>
                  </a:lnTo>
                  <a:lnTo>
                    <a:pt x="862189" y="156761"/>
                  </a:lnTo>
                  <a:lnTo>
                    <a:pt x="834102" y="124103"/>
                  </a:lnTo>
                  <a:lnTo>
                    <a:pt x="792952" y="94710"/>
                  </a:lnTo>
                  <a:lnTo>
                    <a:pt x="740698" y="71195"/>
                  </a:lnTo>
                  <a:lnTo>
                    <a:pt x="678647" y="52907"/>
                  </a:lnTo>
                  <a:lnTo>
                    <a:pt x="611370" y="42456"/>
                  </a:lnTo>
                  <a:lnTo>
                    <a:pt x="540827" y="39190"/>
                  </a:lnTo>
                  <a:lnTo>
                    <a:pt x="470285" y="43109"/>
                  </a:lnTo>
                  <a:lnTo>
                    <a:pt x="403008" y="54213"/>
                  </a:lnTo>
                </a:path>
                <a:path w="1085850" h="543560">
                  <a:moveTo>
                    <a:pt x="431747" y="87525"/>
                  </a:moveTo>
                  <a:lnTo>
                    <a:pt x="393210" y="101895"/>
                  </a:lnTo>
                  <a:lnTo>
                    <a:pt x="338343" y="140432"/>
                  </a:lnTo>
                  <a:lnTo>
                    <a:pt x="320055" y="186807"/>
                  </a:lnTo>
                  <a:lnTo>
                    <a:pt x="325933" y="210321"/>
                  </a:lnTo>
                  <a:lnTo>
                    <a:pt x="367083" y="252778"/>
                  </a:lnTo>
                  <a:lnTo>
                    <a:pt x="440239" y="283477"/>
                  </a:lnTo>
                  <a:lnTo>
                    <a:pt x="484654" y="291968"/>
                  </a:lnTo>
                  <a:lnTo>
                    <a:pt x="531683" y="295887"/>
                  </a:lnTo>
                  <a:lnTo>
                    <a:pt x="579365" y="294581"/>
                  </a:lnTo>
                  <a:lnTo>
                    <a:pt x="625087" y="288049"/>
                  </a:lnTo>
                  <a:lnTo>
                    <a:pt x="667543" y="277598"/>
                  </a:lnTo>
                  <a:lnTo>
                    <a:pt x="704121" y="261922"/>
                  </a:lnTo>
                  <a:lnTo>
                    <a:pt x="754415" y="222079"/>
                  </a:lnTo>
                  <a:lnTo>
                    <a:pt x="766172" y="175050"/>
                  </a:lnTo>
                  <a:lnTo>
                    <a:pt x="757028" y="151536"/>
                  </a:lnTo>
                  <a:lnTo>
                    <a:pt x="710652" y="110386"/>
                  </a:lnTo>
                  <a:lnTo>
                    <a:pt x="675381" y="94057"/>
                  </a:lnTo>
                  <a:lnTo>
                    <a:pt x="634231" y="82299"/>
                  </a:lnTo>
                  <a:lnTo>
                    <a:pt x="589162" y="75114"/>
                  </a:lnTo>
                  <a:lnTo>
                    <a:pt x="541480" y="72502"/>
                  </a:lnTo>
                  <a:lnTo>
                    <a:pt x="494452" y="75114"/>
                  </a:lnTo>
                  <a:lnTo>
                    <a:pt x="449383" y="82953"/>
                  </a:lnTo>
                </a:path>
              </a:pathLst>
            </a:custGeom>
            <a:ln w="594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95115" y="2113381"/>
              <a:ext cx="229986" cy="1176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87243" y="2794349"/>
              <a:ext cx="1000125" cy="426084"/>
            </a:xfrm>
            <a:custGeom>
              <a:avLst/>
              <a:gdLst/>
              <a:ahLst/>
              <a:cxnLst/>
              <a:rect l="l" t="t" r="r" b="b"/>
              <a:pathLst>
                <a:path w="1000125" h="426085">
                  <a:moveTo>
                    <a:pt x="929466" y="0"/>
                  </a:moveTo>
                  <a:lnTo>
                    <a:pt x="71195" y="0"/>
                  </a:lnTo>
                  <a:lnTo>
                    <a:pt x="45191" y="6062"/>
                  </a:lnTo>
                  <a:lnTo>
                    <a:pt x="22371" y="22044"/>
                  </a:lnTo>
                  <a:lnTo>
                    <a:pt x="6164" y="44640"/>
                  </a:lnTo>
                  <a:lnTo>
                    <a:pt x="0" y="70542"/>
                  </a:lnTo>
                  <a:lnTo>
                    <a:pt x="0" y="354673"/>
                  </a:lnTo>
                  <a:lnTo>
                    <a:pt x="6164" y="380677"/>
                  </a:lnTo>
                  <a:lnTo>
                    <a:pt x="22371" y="403498"/>
                  </a:lnTo>
                  <a:lnTo>
                    <a:pt x="45191" y="419704"/>
                  </a:lnTo>
                  <a:lnTo>
                    <a:pt x="71195" y="425869"/>
                  </a:lnTo>
                  <a:lnTo>
                    <a:pt x="929466" y="425869"/>
                  </a:lnTo>
                  <a:lnTo>
                    <a:pt x="955368" y="419704"/>
                  </a:lnTo>
                  <a:lnTo>
                    <a:pt x="977964" y="403498"/>
                  </a:lnTo>
                  <a:lnTo>
                    <a:pt x="993946" y="380677"/>
                  </a:lnTo>
                  <a:lnTo>
                    <a:pt x="1000008" y="354673"/>
                  </a:lnTo>
                  <a:lnTo>
                    <a:pt x="1000008" y="70542"/>
                  </a:lnTo>
                  <a:lnTo>
                    <a:pt x="993946" y="44640"/>
                  </a:lnTo>
                  <a:lnTo>
                    <a:pt x="977964" y="22044"/>
                  </a:lnTo>
                  <a:lnTo>
                    <a:pt x="955368" y="6062"/>
                  </a:lnTo>
                  <a:lnTo>
                    <a:pt x="9294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7243" y="2794349"/>
              <a:ext cx="1000125" cy="426084"/>
            </a:xfrm>
            <a:custGeom>
              <a:avLst/>
              <a:gdLst/>
              <a:ahLst/>
              <a:cxnLst/>
              <a:rect l="l" t="t" r="r" b="b"/>
              <a:pathLst>
                <a:path w="1000125" h="426085">
                  <a:moveTo>
                    <a:pt x="71195" y="0"/>
                  </a:moveTo>
                  <a:lnTo>
                    <a:pt x="45191" y="6062"/>
                  </a:lnTo>
                  <a:lnTo>
                    <a:pt x="22371" y="22044"/>
                  </a:lnTo>
                  <a:lnTo>
                    <a:pt x="6164" y="44640"/>
                  </a:lnTo>
                  <a:lnTo>
                    <a:pt x="0" y="70542"/>
                  </a:lnTo>
                  <a:lnTo>
                    <a:pt x="0" y="354673"/>
                  </a:lnTo>
                  <a:lnTo>
                    <a:pt x="6164" y="380677"/>
                  </a:lnTo>
                  <a:lnTo>
                    <a:pt x="22371" y="403498"/>
                  </a:lnTo>
                  <a:lnTo>
                    <a:pt x="45191" y="419704"/>
                  </a:lnTo>
                  <a:lnTo>
                    <a:pt x="71195" y="425869"/>
                  </a:lnTo>
                  <a:lnTo>
                    <a:pt x="929466" y="425869"/>
                  </a:lnTo>
                  <a:lnTo>
                    <a:pt x="955368" y="419704"/>
                  </a:lnTo>
                  <a:lnTo>
                    <a:pt x="977964" y="403498"/>
                  </a:lnTo>
                  <a:lnTo>
                    <a:pt x="993946" y="380677"/>
                  </a:lnTo>
                  <a:lnTo>
                    <a:pt x="1000008" y="354673"/>
                  </a:lnTo>
                  <a:lnTo>
                    <a:pt x="1000008" y="70542"/>
                  </a:lnTo>
                  <a:lnTo>
                    <a:pt x="993946" y="44640"/>
                  </a:lnTo>
                  <a:lnTo>
                    <a:pt x="977964" y="22044"/>
                  </a:lnTo>
                  <a:lnTo>
                    <a:pt x="955368" y="6062"/>
                  </a:lnTo>
                  <a:lnTo>
                    <a:pt x="929466" y="0"/>
                  </a:lnTo>
                  <a:lnTo>
                    <a:pt x="71195" y="0"/>
                  </a:lnTo>
                  <a:close/>
                </a:path>
                <a:path w="1000125" h="426085">
                  <a:moveTo>
                    <a:pt x="0" y="0"/>
                  </a:moveTo>
                  <a:lnTo>
                    <a:pt x="0" y="0"/>
                  </a:lnTo>
                </a:path>
                <a:path w="1000125" h="426085">
                  <a:moveTo>
                    <a:pt x="1000008" y="425869"/>
                  </a:moveTo>
                  <a:lnTo>
                    <a:pt x="1000008" y="425869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3342" y="2861626"/>
              <a:ext cx="1197267" cy="4108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04051" y="794738"/>
            <a:ext cx="646477" cy="182915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18875">
              <a:spcBef>
                <a:spcPts val="178"/>
              </a:spcBef>
            </a:pPr>
            <a:r>
              <a:rPr sz="1040" b="1" spc="7" dirty="0">
                <a:latin typeface="Carlito"/>
                <a:cs typeface="Carlito"/>
              </a:rPr>
              <a:t>Challenges</a:t>
            </a:r>
            <a:endParaRPr sz="104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04050" y="1080145"/>
            <a:ext cx="43413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dirty="0">
                <a:latin typeface="Carlito"/>
                <a:cs typeface="Carlito"/>
              </a:rPr>
              <a:t>Process:</a:t>
            </a:r>
            <a:endParaRPr sz="892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04050" y="1223820"/>
            <a:ext cx="1469435" cy="740062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211397" indent="-193466">
              <a:lnSpc>
                <a:spcPts val="996"/>
              </a:lnSpc>
              <a:spcBef>
                <a:spcPts val="169"/>
              </a:spcBef>
              <a:buFont typeface="Carlito"/>
              <a:buAutoNum type="arabicPlain"/>
              <a:tabLst>
                <a:tab pos="212341" algn="l"/>
              </a:tabLst>
            </a:pPr>
            <a:r>
              <a:rPr sz="892" dirty="0">
                <a:latin typeface="Carlito"/>
                <a:cs typeface="Carlito"/>
              </a:rPr>
              <a:t>Autocorrelation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21"/>
              </a:lnSpc>
              <a:buFont typeface="Carlito"/>
              <a:buAutoNum type="arabicPlain"/>
              <a:tabLst>
                <a:tab pos="212341" algn="l"/>
              </a:tabLst>
            </a:pPr>
            <a:r>
              <a:rPr sz="892" spc="7" dirty="0">
                <a:latin typeface="Carlito"/>
                <a:cs typeface="Carlito"/>
              </a:rPr>
              <a:t>Time</a:t>
            </a:r>
            <a:r>
              <a:rPr sz="892" dirty="0">
                <a:latin typeface="Carlito"/>
                <a:cs typeface="Carlito"/>
              </a:rPr>
              <a:t> delays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21"/>
              </a:lnSpc>
              <a:buFont typeface="Carlito"/>
              <a:buAutoNum type="arabicPlain"/>
              <a:tabLst>
                <a:tab pos="212341" algn="l"/>
              </a:tabLst>
            </a:pPr>
            <a:r>
              <a:rPr sz="892" spc="7" dirty="0">
                <a:latin typeface="Carlito"/>
                <a:cs typeface="Carlito"/>
              </a:rPr>
              <a:t>Nonlinear</a:t>
            </a:r>
            <a:r>
              <a:rPr sz="892" spc="-15" dirty="0">
                <a:latin typeface="Carlito"/>
                <a:cs typeface="Carlito"/>
              </a:rPr>
              <a:t> </a:t>
            </a:r>
            <a:r>
              <a:rPr sz="892" spc="7" dirty="0">
                <a:latin typeface="Carlito"/>
                <a:cs typeface="Carlito"/>
              </a:rPr>
              <a:t>dependencies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14"/>
              </a:lnSpc>
              <a:buFont typeface="Carlito"/>
              <a:buAutoNum type="arabicPlain"/>
              <a:tabLst>
                <a:tab pos="212341" algn="l"/>
              </a:tabLst>
            </a:pPr>
            <a:r>
              <a:rPr sz="892" dirty="0">
                <a:latin typeface="Carlito"/>
                <a:cs typeface="Carlito"/>
              </a:rPr>
              <a:t>Chaotic state-dependence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14"/>
              </a:lnSpc>
              <a:buFont typeface="Carlito"/>
              <a:buAutoNum type="arabicPlain"/>
              <a:tabLst>
                <a:tab pos="212341" algn="l"/>
              </a:tabLst>
            </a:pPr>
            <a:r>
              <a:rPr sz="892" dirty="0">
                <a:latin typeface="Carlito"/>
                <a:cs typeface="Carlito"/>
              </a:rPr>
              <a:t>Different </a:t>
            </a:r>
            <a:r>
              <a:rPr sz="892" spc="7" dirty="0">
                <a:latin typeface="Carlito"/>
                <a:cs typeface="Carlito"/>
              </a:rPr>
              <a:t>time</a:t>
            </a:r>
            <a:r>
              <a:rPr sz="892" spc="-15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scales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96"/>
              </a:lnSpc>
              <a:buFont typeface="Carlito"/>
              <a:buAutoNum type="arabicPlain"/>
              <a:tabLst>
                <a:tab pos="212341" algn="l"/>
              </a:tabLst>
            </a:pPr>
            <a:r>
              <a:rPr sz="892" spc="7" dirty="0">
                <a:latin typeface="Carlito"/>
                <a:cs typeface="Carlito"/>
              </a:rPr>
              <a:t>Noise</a:t>
            </a:r>
            <a:r>
              <a:rPr sz="892" spc="-7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distributions</a:t>
            </a:r>
            <a:endParaRPr sz="892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04051" y="2068391"/>
            <a:ext cx="1254259" cy="1121000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dirty="0">
                <a:latin typeface="Carlito"/>
                <a:cs typeface="Carlito"/>
              </a:rPr>
              <a:t>Data: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96"/>
              </a:lnSpc>
              <a:spcBef>
                <a:spcPts val="59"/>
              </a:spcBef>
              <a:buFont typeface="Carlito"/>
              <a:buAutoNum type="arabicPlain" startAt="7"/>
              <a:tabLst>
                <a:tab pos="212341" algn="l"/>
              </a:tabLst>
            </a:pPr>
            <a:r>
              <a:rPr sz="892" dirty="0">
                <a:latin typeface="Carlito"/>
                <a:cs typeface="Carlito"/>
              </a:rPr>
              <a:t>Variable</a:t>
            </a:r>
            <a:r>
              <a:rPr sz="892" spc="-15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extraction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21"/>
              </a:lnSpc>
              <a:buFont typeface="Carlito"/>
              <a:buAutoNum type="arabicPlain" startAt="7"/>
              <a:tabLst>
                <a:tab pos="212341" algn="l"/>
              </a:tabLst>
            </a:pPr>
            <a:r>
              <a:rPr sz="892" spc="7" dirty="0">
                <a:latin typeface="Carlito"/>
                <a:cs typeface="Carlito"/>
              </a:rPr>
              <a:t>Unobserved</a:t>
            </a:r>
            <a:r>
              <a:rPr sz="892" spc="-37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variables</a:t>
            </a:r>
            <a:endParaRPr sz="892">
              <a:latin typeface="Carlito"/>
              <a:cs typeface="Carlito"/>
            </a:endParaRPr>
          </a:p>
          <a:p>
            <a:pPr marL="211397" indent="-193466">
              <a:lnSpc>
                <a:spcPts val="914"/>
              </a:lnSpc>
              <a:buFont typeface="Carlito"/>
              <a:buAutoNum type="arabicPlain" startAt="7"/>
              <a:tabLst>
                <a:tab pos="212341" algn="l"/>
              </a:tabLst>
            </a:pPr>
            <a:r>
              <a:rPr sz="892" spc="7" dirty="0">
                <a:latin typeface="Carlito"/>
                <a:cs typeface="Carlito"/>
              </a:rPr>
              <a:t>Time</a:t>
            </a:r>
            <a:r>
              <a:rPr sz="892" dirty="0">
                <a:latin typeface="Carlito"/>
                <a:cs typeface="Carlito"/>
              </a:rPr>
              <a:t> subsampling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14"/>
              </a:lnSpc>
              <a:buFont typeface="Carlito"/>
              <a:buAutoNum type="arabicPlain" startAt="7"/>
              <a:tabLst>
                <a:tab pos="218003" algn="l"/>
              </a:tabLst>
            </a:pPr>
            <a:r>
              <a:rPr sz="892" spc="7" dirty="0">
                <a:latin typeface="Carlito"/>
                <a:cs typeface="Carlito"/>
              </a:rPr>
              <a:t>Time</a:t>
            </a:r>
            <a:r>
              <a:rPr sz="892" spc="-7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aggregation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14"/>
              </a:lnSpc>
              <a:buFont typeface="Carlito"/>
              <a:buAutoNum type="arabicPlain" startAt="7"/>
              <a:tabLst>
                <a:tab pos="218003" algn="l"/>
              </a:tabLst>
            </a:pPr>
            <a:r>
              <a:rPr sz="892" spc="7" dirty="0">
                <a:latin typeface="Carlito"/>
                <a:cs typeface="Carlito"/>
              </a:rPr>
              <a:t>Measurement</a:t>
            </a:r>
            <a:r>
              <a:rPr sz="892" spc="-30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errors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21"/>
              </a:lnSpc>
              <a:buFont typeface="Carlito"/>
              <a:buAutoNum type="arabicPlain" startAt="7"/>
              <a:tabLst>
                <a:tab pos="218003" algn="l"/>
              </a:tabLst>
            </a:pPr>
            <a:r>
              <a:rPr sz="892" dirty="0">
                <a:latin typeface="Carlito"/>
                <a:cs typeface="Carlito"/>
              </a:rPr>
              <a:t>Selection</a:t>
            </a:r>
            <a:r>
              <a:rPr sz="892" spc="-82" dirty="0">
                <a:latin typeface="Carlito"/>
                <a:cs typeface="Carlito"/>
              </a:rPr>
              <a:t> </a:t>
            </a:r>
            <a:r>
              <a:rPr sz="892" spc="7" dirty="0">
                <a:latin typeface="Carlito"/>
                <a:cs typeface="Carlito"/>
              </a:rPr>
              <a:t>bias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21"/>
              </a:lnSpc>
              <a:buFont typeface="Carlito"/>
              <a:buAutoNum type="arabicPlain" startAt="7"/>
              <a:tabLst>
                <a:tab pos="218003" algn="l"/>
              </a:tabLst>
            </a:pPr>
            <a:r>
              <a:rPr sz="892" dirty="0">
                <a:latin typeface="Carlito"/>
                <a:cs typeface="Carlito"/>
              </a:rPr>
              <a:t>Discrete</a:t>
            </a:r>
            <a:r>
              <a:rPr sz="892" spc="-104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data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96"/>
              </a:lnSpc>
              <a:buFont typeface="Carlito"/>
              <a:buAutoNum type="arabicPlain" startAt="7"/>
              <a:tabLst>
                <a:tab pos="218003" algn="l"/>
              </a:tabLst>
            </a:pPr>
            <a:r>
              <a:rPr sz="892" spc="7" dirty="0">
                <a:latin typeface="Carlito"/>
                <a:cs typeface="Carlito"/>
              </a:rPr>
              <a:t>Dating</a:t>
            </a:r>
            <a:r>
              <a:rPr sz="892" spc="-15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uncertainties</a:t>
            </a:r>
            <a:endParaRPr sz="892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04051" y="3289623"/>
            <a:ext cx="1351465" cy="54391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dirty="0">
                <a:latin typeface="Carlito"/>
                <a:cs typeface="Carlito"/>
              </a:rPr>
              <a:t>Computational </a:t>
            </a:r>
            <a:r>
              <a:rPr sz="892" b="1" spc="7" dirty="0">
                <a:latin typeface="Carlito"/>
                <a:cs typeface="Carlito"/>
              </a:rPr>
              <a:t>/</a:t>
            </a:r>
            <a:r>
              <a:rPr sz="892" b="1" spc="-7" dirty="0">
                <a:latin typeface="Carlito"/>
                <a:cs typeface="Carlito"/>
              </a:rPr>
              <a:t> </a:t>
            </a:r>
            <a:r>
              <a:rPr sz="892" b="1" dirty="0">
                <a:latin typeface="Carlito"/>
                <a:cs typeface="Carlito"/>
              </a:rPr>
              <a:t>statistical: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96"/>
              </a:lnSpc>
              <a:spcBef>
                <a:spcPts val="67"/>
              </a:spcBef>
              <a:buFont typeface="Carlito"/>
              <a:buAutoNum type="arabicPlain" startAt="15"/>
              <a:tabLst>
                <a:tab pos="218003" algn="l"/>
              </a:tabLst>
            </a:pPr>
            <a:r>
              <a:rPr sz="892" spc="7" dirty="0">
                <a:latin typeface="Carlito"/>
                <a:cs typeface="Carlito"/>
              </a:rPr>
              <a:t>Sample</a:t>
            </a:r>
            <a:r>
              <a:rPr sz="892" spc="-7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size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14"/>
              </a:lnSpc>
              <a:buFont typeface="Carlito"/>
              <a:buAutoNum type="arabicPlain" startAt="15"/>
              <a:tabLst>
                <a:tab pos="218003" algn="l"/>
              </a:tabLst>
            </a:pPr>
            <a:r>
              <a:rPr sz="892" spc="7" dirty="0">
                <a:latin typeface="Carlito"/>
                <a:cs typeface="Carlito"/>
              </a:rPr>
              <a:t>High</a:t>
            </a:r>
            <a:r>
              <a:rPr sz="892" spc="-15" dirty="0">
                <a:latin typeface="Carlito"/>
                <a:cs typeface="Carlito"/>
              </a:rPr>
              <a:t> </a:t>
            </a:r>
            <a:r>
              <a:rPr sz="892" spc="7" dirty="0">
                <a:latin typeface="Carlito"/>
                <a:cs typeface="Carlito"/>
              </a:rPr>
              <a:t>dimensionality</a:t>
            </a:r>
            <a:endParaRPr sz="892">
              <a:latin typeface="Carlito"/>
              <a:cs typeface="Carlito"/>
            </a:endParaRPr>
          </a:p>
          <a:p>
            <a:pPr marL="217060" indent="-199129">
              <a:lnSpc>
                <a:spcPts val="996"/>
              </a:lnSpc>
              <a:buFont typeface="Carlito"/>
              <a:buAutoNum type="arabicPlain" startAt="15"/>
              <a:tabLst>
                <a:tab pos="218003" algn="l"/>
              </a:tabLst>
            </a:pPr>
            <a:r>
              <a:rPr sz="892" dirty="0">
                <a:latin typeface="Carlito"/>
                <a:cs typeface="Carlito"/>
              </a:rPr>
              <a:t>Uncertainty</a:t>
            </a:r>
            <a:r>
              <a:rPr sz="892" spc="-7" dirty="0">
                <a:latin typeface="Carlito"/>
                <a:cs typeface="Carlito"/>
              </a:rPr>
              <a:t> </a:t>
            </a:r>
            <a:r>
              <a:rPr sz="892" dirty="0">
                <a:latin typeface="Carlito"/>
                <a:cs typeface="Carlito"/>
              </a:rPr>
              <a:t>estimation</a:t>
            </a:r>
            <a:endParaRPr sz="892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270039" y="1785356"/>
            <a:ext cx="2270690" cy="2276353"/>
            <a:chOff x="1429039" y="1201258"/>
            <a:chExt cx="1527810" cy="1531620"/>
          </a:xfrm>
        </p:grpSpPr>
        <p:sp>
          <p:nvSpPr>
            <p:cNvPr id="20" name="object 20"/>
            <p:cNvSpPr/>
            <p:nvPr/>
          </p:nvSpPr>
          <p:spPr>
            <a:xfrm>
              <a:off x="1548443" y="2293038"/>
              <a:ext cx="228610" cy="3109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56672" y="2381543"/>
              <a:ext cx="361950" cy="346710"/>
            </a:xfrm>
            <a:custGeom>
              <a:avLst/>
              <a:gdLst/>
              <a:ahLst/>
              <a:cxnLst/>
              <a:rect l="l" t="t" r="r" b="b"/>
              <a:pathLst>
                <a:path w="361950" h="346710">
                  <a:moveTo>
                    <a:pt x="82299" y="0"/>
                  </a:moveTo>
                  <a:lnTo>
                    <a:pt x="355326" y="273026"/>
                  </a:lnTo>
                </a:path>
                <a:path w="361950" h="346710">
                  <a:moveTo>
                    <a:pt x="71195" y="4572"/>
                  </a:moveTo>
                  <a:lnTo>
                    <a:pt x="359898" y="293274"/>
                  </a:lnTo>
                </a:path>
                <a:path w="361950" h="346710">
                  <a:moveTo>
                    <a:pt x="60091" y="9797"/>
                  </a:moveTo>
                  <a:lnTo>
                    <a:pt x="359245" y="308297"/>
                  </a:lnTo>
                </a:path>
                <a:path w="361950" h="346710">
                  <a:moveTo>
                    <a:pt x="52253" y="16982"/>
                  </a:moveTo>
                  <a:lnTo>
                    <a:pt x="361858" y="326586"/>
                  </a:lnTo>
                </a:path>
                <a:path w="361950" h="346710">
                  <a:moveTo>
                    <a:pt x="48988" y="29392"/>
                  </a:moveTo>
                  <a:lnTo>
                    <a:pt x="359245" y="340303"/>
                  </a:lnTo>
                </a:path>
                <a:path w="361950" h="346710">
                  <a:moveTo>
                    <a:pt x="45722" y="41803"/>
                  </a:moveTo>
                  <a:lnTo>
                    <a:pt x="348794" y="344875"/>
                  </a:lnTo>
                </a:path>
                <a:path w="361950" h="346710">
                  <a:moveTo>
                    <a:pt x="38537" y="50947"/>
                  </a:moveTo>
                  <a:lnTo>
                    <a:pt x="333118" y="344875"/>
                  </a:lnTo>
                </a:path>
                <a:path w="361950" h="346710">
                  <a:moveTo>
                    <a:pt x="31352" y="58785"/>
                  </a:moveTo>
                  <a:lnTo>
                    <a:pt x="317442" y="344875"/>
                  </a:lnTo>
                </a:path>
                <a:path w="361950" h="346710">
                  <a:moveTo>
                    <a:pt x="23514" y="66623"/>
                  </a:moveTo>
                  <a:lnTo>
                    <a:pt x="301766" y="344875"/>
                  </a:lnTo>
                </a:path>
                <a:path w="361950" h="346710">
                  <a:moveTo>
                    <a:pt x="15676" y="75114"/>
                  </a:moveTo>
                  <a:lnTo>
                    <a:pt x="286090" y="345528"/>
                  </a:lnTo>
                </a:path>
                <a:path w="361950" h="346710">
                  <a:moveTo>
                    <a:pt x="8491" y="83606"/>
                  </a:moveTo>
                  <a:lnTo>
                    <a:pt x="270413" y="345528"/>
                  </a:lnTo>
                </a:path>
                <a:path w="361950" h="346710">
                  <a:moveTo>
                    <a:pt x="0" y="90791"/>
                  </a:moveTo>
                  <a:lnTo>
                    <a:pt x="255390" y="346182"/>
                  </a:lnTo>
                </a:path>
              </a:pathLst>
            </a:custGeom>
            <a:ln w="3175">
              <a:solidFill>
                <a:srgbClr val="FF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33485" y="2479193"/>
              <a:ext cx="263229" cy="2488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33801" y="2293365"/>
              <a:ext cx="385445" cy="434340"/>
            </a:xfrm>
            <a:custGeom>
              <a:avLst/>
              <a:gdLst/>
              <a:ahLst/>
              <a:cxnLst/>
              <a:rect l="l" t="t" r="r" b="b"/>
              <a:pathLst>
                <a:path w="385444" h="434339">
                  <a:moveTo>
                    <a:pt x="228621" y="6531"/>
                  </a:moveTo>
                  <a:lnTo>
                    <a:pt x="229233" y="18299"/>
                  </a:lnTo>
                  <a:lnTo>
                    <a:pt x="228131" y="30127"/>
                  </a:lnTo>
                  <a:lnTo>
                    <a:pt x="226783" y="42078"/>
                  </a:lnTo>
                  <a:lnTo>
                    <a:pt x="226661" y="54213"/>
                  </a:lnTo>
                  <a:lnTo>
                    <a:pt x="227212" y="66460"/>
                  </a:lnTo>
                  <a:lnTo>
                    <a:pt x="227151" y="78707"/>
                  </a:lnTo>
                  <a:lnTo>
                    <a:pt x="226845" y="90954"/>
                  </a:lnTo>
                  <a:lnTo>
                    <a:pt x="226661" y="103201"/>
                  </a:lnTo>
                  <a:lnTo>
                    <a:pt x="230304" y="116785"/>
                  </a:lnTo>
                  <a:lnTo>
                    <a:pt x="238663" y="128593"/>
                  </a:lnTo>
                  <a:lnTo>
                    <a:pt x="249349" y="139299"/>
                  </a:lnTo>
                  <a:lnTo>
                    <a:pt x="259973" y="149576"/>
                  </a:lnTo>
                  <a:lnTo>
                    <a:pt x="270464" y="161527"/>
                  </a:lnTo>
                  <a:lnTo>
                    <a:pt x="280221" y="174152"/>
                  </a:lnTo>
                  <a:lnTo>
                    <a:pt x="290468" y="186409"/>
                  </a:lnTo>
                  <a:lnTo>
                    <a:pt x="302429" y="197258"/>
                  </a:lnTo>
                  <a:lnTo>
                    <a:pt x="313758" y="208290"/>
                  </a:lnTo>
                  <a:lnTo>
                    <a:pt x="321534" y="220364"/>
                  </a:lnTo>
                  <a:lnTo>
                    <a:pt x="327597" y="232805"/>
                  </a:lnTo>
                  <a:lnTo>
                    <a:pt x="333781" y="244940"/>
                  </a:lnTo>
                  <a:lnTo>
                    <a:pt x="339323" y="258166"/>
                  </a:lnTo>
                  <a:lnTo>
                    <a:pt x="341375" y="271393"/>
                  </a:lnTo>
                  <a:lnTo>
                    <a:pt x="341589" y="284620"/>
                  </a:lnTo>
                  <a:lnTo>
                    <a:pt x="341620" y="297847"/>
                  </a:lnTo>
                  <a:lnTo>
                    <a:pt x="343579" y="311380"/>
                  </a:lnTo>
                  <a:lnTo>
                    <a:pt x="348478" y="324300"/>
                  </a:lnTo>
                  <a:lnTo>
                    <a:pt x="356316" y="336241"/>
                  </a:lnTo>
                  <a:lnTo>
                    <a:pt x="367093" y="346835"/>
                  </a:lnTo>
                  <a:lnTo>
                    <a:pt x="376054" y="357051"/>
                  </a:lnTo>
                  <a:lnTo>
                    <a:pt x="380973" y="369288"/>
                  </a:lnTo>
                  <a:lnTo>
                    <a:pt x="382708" y="382382"/>
                  </a:lnTo>
                  <a:lnTo>
                    <a:pt x="382116" y="395170"/>
                  </a:lnTo>
                  <a:lnTo>
                    <a:pt x="383392" y="407161"/>
                  </a:lnTo>
                  <a:lnTo>
                    <a:pt x="384974" y="420072"/>
                  </a:lnTo>
                  <a:lnTo>
                    <a:pt x="380555" y="430165"/>
                  </a:lnTo>
                  <a:lnTo>
                    <a:pt x="363827" y="433707"/>
                  </a:lnTo>
                  <a:lnTo>
                    <a:pt x="349029" y="433156"/>
                  </a:lnTo>
                  <a:lnTo>
                    <a:pt x="334108" y="433217"/>
                  </a:lnTo>
                  <a:lnTo>
                    <a:pt x="319187" y="433523"/>
                  </a:lnTo>
                  <a:lnTo>
                    <a:pt x="304389" y="433707"/>
                  </a:lnTo>
                  <a:lnTo>
                    <a:pt x="288712" y="433891"/>
                  </a:lnTo>
                  <a:lnTo>
                    <a:pt x="273036" y="434197"/>
                  </a:lnTo>
                  <a:lnTo>
                    <a:pt x="226916" y="430655"/>
                  </a:lnTo>
                  <a:lnTo>
                    <a:pt x="198605" y="419653"/>
                  </a:lnTo>
                  <a:lnTo>
                    <a:pt x="184205" y="414765"/>
                  </a:lnTo>
                  <a:lnTo>
                    <a:pt x="168518" y="408907"/>
                  </a:lnTo>
                  <a:lnTo>
                    <a:pt x="157180" y="400722"/>
                  </a:lnTo>
                  <a:lnTo>
                    <a:pt x="146453" y="391067"/>
                  </a:lnTo>
                  <a:lnTo>
                    <a:pt x="132604" y="380800"/>
                  </a:lnTo>
                  <a:lnTo>
                    <a:pt x="115795" y="371472"/>
                  </a:lnTo>
                  <a:lnTo>
                    <a:pt x="100517" y="363491"/>
                  </a:lnTo>
                  <a:lnTo>
                    <a:pt x="86586" y="354530"/>
                  </a:lnTo>
                  <a:lnTo>
                    <a:pt x="58550" y="319157"/>
                  </a:lnTo>
                  <a:lnTo>
                    <a:pt x="53570" y="294581"/>
                  </a:lnTo>
                  <a:lnTo>
                    <a:pt x="49049" y="281466"/>
                  </a:lnTo>
                  <a:lnTo>
                    <a:pt x="36996" y="273924"/>
                  </a:lnTo>
                  <a:lnTo>
                    <a:pt x="22616" y="268219"/>
                  </a:lnTo>
                  <a:lnTo>
                    <a:pt x="11114" y="260616"/>
                  </a:lnTo>
                  <a:lnTo>
                    <a:pt x="4143" y="249471"/>
                  </a:lnTo>
                  <a:lnTo>
                    <a:pt x="908" y="237102"/>
                  </a:lnTo>
                  <a:lnTo>
                    <a:pt x="0" y="224242"/>
                  </a:lnTo>
                  <a:lnTo>
                    <a:pt x="10" y="211628"/>
                  </a:lnTo>
                  <a:lnTo>
                    <a:pt x="4378" y="196727"/>
                  </a:lnTo>
                  <a:lnTo>
                    <a:pt x="14869" y="185011"/>
                  </a:lnTo>
                  <a:lnTo>
                    <a:pt x="27565" y="174519"/>
                  </a:lnTo>
                  <a:lnTo>
                    <a:pt x="38547" y="163293"/>
                  </a:lnTo>
                  <a:lnTo>
                    <a:pt x="48528" y="152373"/>
                  </a:lnTo>
                  <a:lnTo>
                    <a:pt x="59612" y="141575"/>
                  </a:lnTo>
                  <a:lnTo>
                    <a:pt x="68491" y="130042"/>
                  </a:lnTo>
                  <a:lnTo>
                    <a:pt x="71859" y="116918"/>
                  </a:lnTo>
                  <a:lnTo>
                    <a:pt x="76778" y="102568"/>
                  </a:lnTo>
                  <a:lnTo>
                    <a:pt x="89168" y="94220"/>
                  </a:lnTo>
                  <a:lnTo>
                    <a:pt x="104007" y="88076"/>
                  </a:lnTo>
                  <a:lnTo>
                    <a:pt x="116275" y="80340"/>
                  </a:lnTo>
                  <a:lnTo>
                    <a:pt x="126542" y="67195"/>
                  </a:lnTo>
                  <a:lnTo>
                    <a:pt x="136196" y="53070"/>
                  </a:lnTo>
                  <a:lnTo>
                    <a:pt x="147321" y="40660"/>
                  </a:lnTo>
                  <a:lnTo>
                    <a:pt x="161997" y="32658"/>
                  </a:lnTo>
                  <a:lnTo>
                    <a:pt x="177755" y="22228"/>
                  </a:lnTo>
                  <a:lnTo>
                    <a:pt x="183225" y="9471"/>
                  </a:lnTo>
                  <a:lnTo>
                    <a:pt x="189185" y="142"/>
                  </a:lnTo>
                  <a:lnTo>
                    <a:pt x="206413" y="0"/>
                  </a:lnTo>
                  <a:lnTo>
                    <a:pt x="225355" y="0"/>
                  </a:lnTo>
                  <a:lnTo>
                    <a:pt x="230580" y="15676"/>
                  </a:lnTo>
                  <a:lnTo>
                    <a:pt x="232540" y="16982"/>
                  </a:lnTo>
                  <a:lnTo>
                    <a:pt x="228621" y="6531"/>
                  </a:lnTo>
                  <a:close/>
                </a:path>
              </a:pathLst>
            </a:custGeom>
            <a:ln w="9242">
              <a:solidFill>
                <a:srgbClr val="FF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88949" y="2255154"/>
              <a:ext cx="286090" cy="3886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25200" y="2398526"/>
              <a:ext cx="326390" cy="318770"/>
            </a:xfrm>
            <a:custGeom>
              <a:avLst/>
              <a:gdLst/>
              <a:ahLst/>
              <a:cxnLst/>
              <a:rect l="l" t="t" r="r" b="b"/>
              <a:pathLst>
                <a:path w="326389" h="318769">
                  <a:moveTo>
                    <a:pt x="0" y="259309"/>
                  </a:moveTo>
                  <a:lnTo>
                    <a:pt x="258656" y="0"/>
                  </a:lnTo>
                </a:path>
                <a:path w="326389" h="318769">
                  <a:moveTo>
                    <a:pt x="653" y="274332"/>
                  </a:moveTo>
                  <a:lnTo>
                    <a:pt x="267801" y="7184"/>
                  </a:lnTo>
                </a:path>
                <a:path w="326389" h="318769">
                  <a:moveTo>
                    <a:pt x="2612" y="288049"/>
                  </a:moveTo>
                  <a:lnTo>
                    <a:pt x="274986" y="15676"/>
                  </a:lnTo>
                </a:path>
                <a:path w="326389" h="318769">
                  <a:moveTo>
                    <a:pt x="7184" y="299153"/>
                  </a:moveTo>
                  <a:lnTo>
                    <a:pt x="281517" y="24820"/>
                  </a:lnTo>
                </a:path>
                <a:path w="326389" h="318769">
                  <a:moveTo>
                    <a:pt x="14369" y="307644"/>
                  </a:moveTo>
                  <a:lnTo>
                    <a:pt x="288049" y="33965"/>
                  </a:lnTo>
                </a:path>
                <a:path w="326389" h="318769">
                  <a:moveTo>
                    <a:pt x="23514" y="314176"/>
                  </a:moveTo>
                  <a:lnTo>
                    <a:pt x="294581" y="43762"/>
                  </a:lnTo>
                </a:path>
                <a:path w="326389" h="318769">
                  <a:moveTo>
                    <a:pt x="35924" y="317442"/>
                  </a:moveTo>
                  <a:lnTo>
                    <a:pt x="301113" y="52907"/>
                  </a:lnTo>
                </a:path>
                <a:path w="326389" h="318769">
                  <a:moveTo>
                    <a:pt x="50294" y="318748"/>
                  </a:moveTo>
                  <a:lnTo>
                    <a:pt x="307644" y="62051"/>
                  </a:lnTo>
                </a:path>
                <a:path w="326389" h="318769">
                  <a:moveTo>
                    <a:pt x="66623" y="318095"/>
                  </a:moveTo>
                  <a:lnTo>
                    <a:pt x="314176" y="71195"/>
                  </a:lnTo>
                </a:path>
                <a:path w="326389" h="318769">
                  <a:moveTo>
                    <a:pt x="86872" y="314176"/>
                  </a:moveTo>
                  <a:lnTo>
                    <a:pt x="320708" y="80340"/>
                  </a:lnTo>
                </a:path>
                <a:path w="326389" h="318769">
                  <a:moveTo>
                    <a:pt x="161333" y="255390"/>
                  </a:moveTo>
                  <a:lnTo>
                    <a:pt x="325933" y="90791"/>
                  </a:lnTo>
                </a:path>
                <a:path w="326389" h="318769">
                  <a:moveTo>
                    <a:pt x="184848" y="247552"/>
                  </a:moveTo>
                  <a:lnTo>
                    <a:pt x="325933" y="106467"/>
                  </a:lnTo>
                </a:path>
                <a:path w="326389" h="318769">
                  <a:moveTo>
                    <a:pt x="221425" y="225998"/>
                  </a:moveTo>
                  <a:lnTo>
                    <a:pt x="318095" y="129981"/>
                  </a:lnTo>
                </a:path>
              </a:pathLst>
            </a:custGeom>
            <a:ln w="3175">
              <a:solidFill>
                <a:srgbClr val="FF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88643" y="2254766"/>
              <a:ext cx="363220" cy="462915"/>
            </a:xfrm>
            <a:custGeom>
              <a:avLst/>
              <a:gdLst/>
              <a:ahLst/>
              <a:cxnLst/>
              <a:rect l="l" t="t" r="r" b="b"/>
              <a:pathLst>
                <a:path w="363219" h="462914">
                  <a:moveTo>
                    <a:pt x="116244" y="9205"/>
                  </a:moveTo>
                  <a:lnTo>
                    <a:pt x="107651" y="18503"/>
                  </a:lnTo>
                  <a:lnTo>
                    <a:pt x="105303" y="29209"/>
                  </a:lnTo>
                  <a:lnTo>
                    <a:pt x="106140" y="40527"/>
                  </a:lnTo>
                  <a:lnTo>
                    <a:pt x="107100" y="51661"/>
                  </a:lnTo>
                  <a:lnTo>
                    <a:pt x="105446" y="63582"/>
                  </a:lnTo>
                  <a:lnTo>
                    <a:pt x="102201" y="75012"/>
                  </a:lnTo>
                  <a:lnTo>
                    <a:pt x="98465" y="86198"/>
                  </a:lnTo>
                  <a:lnTo>
                    <a:pt x="95342" y="97384"/>
                  </a:lnTo>
                  <a:lnTo>
                    <a:pt x="89413" y="108661"/>
                  </a:lnTo>
                  <a:lnTo>
                    <a:pt x="79748" y="117060"/>
                  </a:lnTo>
                  <a:lnTo>
                    <a:pt x="69716" y="125582"/>
                  </a:lnTo>
                  <a:lnTo>
                    <a:pt x="62684" y="137227"/>
                  </a:lnTo>
                  <a:lnTo>
                    <a:pt x="56366" y="148637"/>
                  </a:lnTo>
                  <a:lnTo>
                    <a:pt x="46436" y="158455"/>
                  </a:lnTo>
                  <a:lnTo>
                    <a:pt x="36138" y="168273"/>
                  </a:lnTo>
                  <a:lnTo>
                    <a:pt x="28719" y="179684"/>
                  </a:lnTo>
                  <a:lnTo>
                    <a:pt x="23075" y="191032"/>
                  </a:lnTo>
                  <a:lnTo>
                    <a:pt x="15900" y="201891"/>
                  </a:lnTo>
                  <a:lnTo>
                    <a:pt x="8603" y="212750"/>
                  </a:lnTo>
                  <a:lnTo>
                    <a:pt x="2592" y="224099"/>
                  </a:lnTo>
                  <a:lnTo>
                    <a:pt x="0" y="236285"/>
                  </a:lnTo>
                  <a:lnTo>
                    <a:pt x="469" y="249083"/>
                  </a:lnTo>
                  <a:lnTo>
                    <a:pt x="1673" y="262126"/>
                  </a:lnTo>
                  <a:lnTo>
                    <a:pt x="1285" y="275047"/>
                  </a:lnTo>
                  <a:lnTo>
                    <a:pt x="1367" y="287080"/>
                  </a:lnTo>
                  <a:lnTo>
                    <a:pt x="4388" y="298806"/>
                  </a:lnTo>
                  <a:lnTo>
                    <a:pt x="8634" y="310410"/>
                  </a:lnTo>
                  <a:lnTo>
                    <a:pt x="12389" y="322075"/>
                  </a:lnTo>
                  <a:lnTo>
                    <a:pt x="16921" y="332955"/>
                  </a:lnTo>
                  <a:lnTo>
                    <a:pt x="23167" y="343467"/>
                  </a:lnTo>
                  <a:lnTo>
                    <a:pt x="28923" y="354224"/>
                  </a:lnTo>
                  <a:lnTo>
                    <a:pt x="31985" y="365838"/>
                  </a:lnTo>
                  <a:lnTo>
                    <a:pt x="33250" y="377105"/>
                  </a:lnTo>
                  <a:lnTo>
                    <a:pt x="34761" y="388373"/>
                  </a:lnTo>
                  <a:lnTo>
                    <a:pt x="36026" y="399640"/>
                  </a:lnTo>
                  <a:lnTo>
                    <a:pt x="36557" y="410907"/>
                  </a:lnTo>
                  <a:lnTo>
                    <a:pt x="37496" y="424593"/>
                  </a:lnTo>
                  <a:lnTo>
                    <a:pt x="61377" y="457936"/>
                  </a:lnTo>
                  <a:lnTo>
                    <a:pt x="86770" y="462671"/>
                  </a:lnTo>
                  <a:lnTo>
                    <a:pt x="100231" y="462161"/>
                  </a:lnTo>
                  <a:lnTo>
                    <a:pt x="139840" y="446750"/>
                  </a:lnTo>
                  <a:lnTo>
                    <a:pt x="160660" y="424624"/>
                  </a:lnTo>
                  <a:lnTo>
                    <a:pt x="171509" y="414673"/>
                  </a:lnTo>
                  <a:lnTo>
                    <a:pt x="184256" y="405763"/>
                  </a:lnTo>
                  <a:lnTo>
                    <a:pt x="198595" y="398446"/>
                  </a:lnTo>
                  <a:lnTo>
                    <a:pt x="214220" y="393271"/>
                  </a:lnTo>
                  <a:lnTo>
                    <a:pt x="229417" y="387750"/>
                  </a:lnTo>
                  <a:lnTo>
                    <a:pt x="243205" y="379963"/>
                  </a:lnTo>
                  <a:lnTo>
                    <a:pt x="256380" y="371319"/>
                  </a:lnTo>
                  <a:lnTo>
                    <a:pt x="269740" y="363225"/>
                  </a:lnTo>
                  <a:lnTo>
                    <a:pt x="283559" y="353091"/>
                  </a:lnTo>
                  <a:lnTo>
                    <a:pt x="295540" y="341916"/>
                  </a:lnTo>
                  <a:lnTo>
                    <a:pt x="307032" y="330618"/>
                  </a:lnTo>
                  <a:lnTo>
                    <a:pt x="319381" y="320116"/>
                  </a:lnTo>
                  <a:lnTo>
                    <a:pt x="347488" y="287324"/>
                  </a:lnTo>
                  <a:lnTo>
                    <a:pt x="362654" y="250145"/>
                  </a:lnTo>
                  <a:lnTo>
                    <a:pt x="362817" y="237847"/>
                  </a:lnTo>
                  <a:lnTo>
                    <a:pt x="358571" y="226712"/>
                  </a:lnTo>
                  <a:lnTo>
                    <a:pt x="350468" y="214822"/>
                  </a:lnTo>
                  <a:lnTo>
                    <a:pt x="342732" y="204096"/>
                  </a:lnTo>
                  <a:lnTo>
                    <a:pt x="335241" y="193737"/>
                  </a:lnTo>
                  <a:lnTo>
                    <a:pt x="327872" y="182949"/>
                  </a:lnTo>
                  <a:lnTo>
                    <a:pt x="320055" y="171182"/>
                  </a:lnTo>
                  <a:lnTo>
                    <a:pt x="311870" y="159843"/>
                  </a:lnTo>
                  <a:lnTo>
                    <a:pt x="302705" y="149607"/>
                  </a:lnTo>
                  <a:lnTo>
                    <a:pt x="291948" y="141146"/>
                  </a:lnTo>
                  <a:lnTo>
                    <a:pt x="279313" y="130849"/>
                  </a:lnTo>
                  <a:lnTo>
                    <a:pt x="271209" y="119020"/>
                  </a:lnTo>
                  <a:lnTo>
                    <a:pt x="265310" y="106334"/>
                  </a:lnTo>
                  <a:lnTo>
                    <a:pt x="259289" y="93465"/>
                  </a:lnTo>
                  <a:lnTo>
                    <a:pt x="251247" y="81422"/>
                  </a:lnTo>
                  <a:lnTo>
                    <a:pt x="241490" y="71093"/>
                  </a:lnTo>
                  <a:lnTo>
                    <a:pt x="230998" y="61500"/>
                  </a:lnTo>
                  <a:lnTo>
                    <a:pt x="220752" y="51661"/>
                  </a:lnTo>
                  <a:lnTo>
                    <a:pt x="211444" y="40415"/>
                  </a:lnTo>
                  <a:lnTo>
                    <a:pt x="203606" y="28310"/>
                  </a:lnTo>
                  <a:lnTo>
                    <a:pt x="195033" y="16941"/>
                  </a:lnTo>
                  <a:lnTo>
                    <a:pt x="183521" y="7899"/>
                  </a:lnTo>
                  <a:lnTo>
                    <a:pt x="172101" y="3469"/>
                  </a:lnTo>
                  <a:lnTo>
                    <a:pt x="159762" y="877"/>
                  </a:lnTo>
                  <a:lnTo>
                    <a:pt x="147055" y="0"/>
                  </a:lnTo>
                  <a:lnTo>
                    <a:pt x="134533" y="714"/>
                  </a:lnTo>
                  <a:lnTo>
                    <a:pt x="118204" y="5286"/>
                  </a:lnTo>
                  <a:lnTo>
                    <a:pt x="116244" y="9205"/>
                  </a:lnTo>
                  <a:close/>
                </a:path>
              </a:pathLst>
            </a:custGeom>
            <a:ln w="9242">
              <a:solidFill>
                <a:srgbClr val="FF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50021" y="1201258"/>
              <a:ext cx="173744" cy="17439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155146" y="1816961"/>
            <a:ext cx="108533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i="1" spc="7" dirty="0">
                <a:latin typeface="Liberation Serif"/>
                <a:cs typeface="Liberation Serif"/>
              </a:rPr>
              <a:t>X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32246" y="2231911"/>
            <a:ext cx="259196" cy="2582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507535" y="2270311"/>
            <a:ext cx="101926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i="1" dirty="0">
                <a:latin typeface="Liberation Serif"/>
                <a:cs typeface="Liberation Serif"/>
              </a:rPr>
              <a:t>Y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425660" y="1758175"/>
            <a:ext cx="614387" cy="920167"/>
            <a:chOff x="1533747" y="1182969"/>
            <a:chExt cx="413384" cy="619125"/>
          </a:xfrm>
        </p:grpSpPr>
        <p:sp>
          <p:nvSpPr>
            <p:cNvPr id="32" name="object 32"/>
            <p:cNvSpPr/>
            <p:nvPr/>
          </p:nvSpPr>
          <p:spPr>
            <a:xfrm>
              <a:off x="1533747" y="1182969"/>
              <a:ext cx="174397" cy="1737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72155" y="1627128"/>
              <a:ext cx="174397" cy="17439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497066" y="1800458"/>
            <a:ext cx="120801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i="1" spc="7" dirty="0">
                <a:latin typeface="Liberation Serif"/>
                <a:cs typeface="Liberation Serif"/>
              </a:rPr>
              <a:t>U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59164" y="2453787"/>
            <a:ext cx="101926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i="1" dirty="0">
                <a:latin typeface="Liberation Serif"/>
                <a:cs typeface="Liberation Serif"/>
              </a:rPr>
              <a:t>Z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540617" y="1329095"/>
            <a:ext cx="1929992" cy="2084769"/>
            <a:chOff x="1611094" y="894267"/>
            <a:chExt cx="1298575" cy="1402715"/>
          </a:xfrm>
        </p:grpSpPr>
        <p:sp>
          <p:nvSpPr>
            <p:cNvPr id="37" name="object 37"/>
            <p:cNvSpPr/>
            <p:nvPr/>
          </p:nvSpPr>
          <p:spPr>
            <a:xfrm>
              <a:off x="1620619" y="1356714"/>
              <a:ext cx="143510" cy="239395"/>
            </a:xfrm>
            <a:custGeom>
              <a:avLst/>
              <a:gdLst/>
              <a:ahLst/>
              <a:cxnLst/>
              <a:rect l="l" t="t" r="r" b="b"/>
              <a:pathLst>
                <a:path w="143510" h="239394">
                  <a:moveTo>
                    <a:pt x="0" y="0"/>
                  </a:moveTo>
                  <a:lnTo>
                    <a:pt x="143045" y="239061"/>
                  </a:lnTo>
                </a:path>
              </a:pathLst>
            </a:custGeom>
            <a:ln w="184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42109" y="1581405"/>
              <a:ext cx="55880" cy="71755"/>
            </a:xfrm>
            <a:custGeom>
              <a:avLst/>
              <a:gdLst/>
              <a:ahLst/>
              <a:cxnLst/>
              <a:rect l="l" t="t" r="r" b="b"/>
              <a:pathLst>
                <a:path w="55880" h="71755">
                  <a:moveTo>
                    <a:pt x="39843" y="0"/>
                  </a:moveTo>
                  <a:lnTo>
                    <a:pt x="0" y="23514"/>
                  </a:lnTo>
                  <a:lnTo>
                    <a:pt x="55519" y="71195"/>
                  </a:lnTo>
                  <a:lnTo>
                    <a:pt x="398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12523" y="1702242"/>
              <a:ext cx="438150" cy="10795"/>
            </a:xfrm>
            <a:custGeom>
              <a:avLst/>
              <a:gdLst/>
              <a:ahLst/>
              <a:cxnLst/>
              <a:rect l="l" t="t" r="r" b="b"/>
              <a:pathLst>
                <a:path w="438150" h="10794">
                  <a:moveTo>
                    <a:pt x="437626" y="0"/>
                  </a:moveTo>
                  <a:lnTo>
                    <a:pt x="0" y="10450"/>
                  </a:lnTo>
                </a:path>
              </a:pathLst>
            </a:custGeom>
            <a:ln w="184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46553" y="1689832"/>
              <a:ext cx="70485" cy="45720"/>
            </a:xfrm>
            <a:custGeom>
              <a:avLst/>
              <a:gdLst/>
              <a:ahLst/>
              <a:cxnLst/>
              <a:rect l="l" t="t" r="r" b="b"/>
              <a:pathLst>
                <a:path w="70485" h="45719">
                  <a:moveTo>
                    <a:pt x="68583" y="0"/>
                  </a:moveTo>
                  <a:lnTo>
                    <a:pt x="0" y="24820"/>
                  </a:lnTo>
                  <a:lnTo>
                    <a:pt x="69889" y="45722"/>
                  </a:lnTo>
                  <a:lnTo>
                    <a:pt x="685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60858" y="1612758"/>
              <a:ext cx="282171" cy="18811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59552" y="1610798"/>
              <a:ext cx="285750" cy="192405"/>
            </a:xfrm>
            <a:custGeom>
              <a:avLst/>
              <a:gdLst/>
              <a:ahLst/>
              <a:cxnLst/>
              <a:rect l="l" t="t" r="r" b="b"/>
              <a:pathLst>
                <a:path w="285750" h="192405">
                  <a:moveTo>
                    <a:pt x="0" y="0"/>
                  </a:moveTo>
                  <a:lnTo>
                    <a:pt x="285436" y="0"/>
                  </a:lnTo>
                  <a:lnTo>
                    <a:pt x="285436" y="192033"/>
                  </a:lnTo>
                  <a:lnTo>
                    <a:pt x="0" y="192033"/>
                  </a:lnTo>
                  <a:lnTo>
                    <a:pt x="0" y="0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29763" y="1810669"/>
              <a:ext cx="193040" cy="481965"/>
            </a:xfrm>
            <a:custGeom>
              <a:avLst/>
              <a:gdLst/>
              <a:ahLst/>
              <a:cxnLst/>
              <a:rect l="l" t="t" r="r" b="b"/>
              <a:pathLst>
                <a:path w="193039" h="481964">
                  <a:moveTo>
                    <a:pt x="192686" y="0"/>
                  </a:moveTo>
                  <a:lnTo>
                    <a:pt x="0" y="481389"/>
                  </a:lnTo>
                </a:path>
              </a:pathLst>
            </a:custGeom>
            <a:ln w="9242">
              <a:solidFill>
                <a:srgbClr val="FF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787853" y="1339091"/>
              <a:ext cx="121477" cy="18744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565761" y="1442279"/>
              <a:ext cx="75565" cy="199390"/>
            </a:xfrm>
            <a:custGeom>
              <a:avLst/>
              <a:gdLst/>
              <a:ahLst/>
              <a:cxnLst/>
              <a:rect l="l" t="t" r="r" b="b"/>
              <a:pathLst>
                <a:path w="75564" h="199389">
                  <a:moveTo>
                    <a:pt x="0" y="199217"/>
                  </a:moveTo>
                  <a:lnTo>
                    <a:pt x="75114" y="0"/>
                  </a:lnTo>
                </a:path>
              </a:pathLst>
            </a:custGeom>
            <a:ln w="332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606911" y="1350182"/>
              <a:ext cx="68580" cy="108585"/>
            </a:xfrm>
            <a:custGeom>
              <a:avLst/>
              <a:gdLst/>
              <a:ahLst/>
              <a:cxnLst/>
              <a:rect l="l" t="t" r="r" b="b"/>
              <a:pathLst>
                <a:path w="68580" h="108584">
                  <a:moveTo>
                    <a:pt x="68583" y="0"/>
                  </a:moveTo>
                  <a:lnTo>
                    <a:pt x="0" y="84259"/>
                  </a:lnTo>
                  <a:lnTo>
                    <a:pt x="64011" y="108426"/>
                  </a:lnTo>
                  <a:lnTo>
                    <a:pt x="685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591235" y="1658480"/>
              <a:ext cx="268605" cy="44450"/>
            </a:xfrm>
            <a:custGeom>
              <a:avLst/>
              <a:gdLst/>
              <a:ahLst/>
              <a:cxnLst/>
              <a:rect l="l" t="t" r="r" b="b"/>
              <a:pathLst>
                <a:path w="268605" h="44450">
                  <a:moveTo>
                    <a:pt x="0" y="44415"/>
                  </a:moveTo>
                  <a:lnTo>
                    <a:pt x="268454" y="0"/>
                  </a:lnTo>
                </a:path>
              </a:pathLst>
            </a:custGeom>
            <a:ln w="110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854464" y="1641497"/>
              <a:ext cx="55244" cy="34925"/>
            </a:xfrm>
            <a:custGeom>
              <a:avLst/>
              <a:gdLst/>
              <a:ahLst/>
              <a:cxnLst/>
              <a:rect l="l" t="t" r="r" b="b"/>
              <a:pathLst>
                <a:path w="55244" h="34925">
                  <a:moveTo>
                    <a:pt x="0" y="0"/>
                  </a:moveTo>
                  <a:lnTo>
                    <a:pt x="5878" y="34618"/>
                  </a:lnTo>
                  <a:lnTo>
                    <a:pt x="54866" y="8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709460" y="2041240"/>
              <a:ext cx="93345" cy="104775"/>
            </a:xfrm>
            <a:custGeom>
              <a:avLst/>
              <a:gdLst/>
              <a:ahLst/>
              <a:cxnLst/>
              <a:rect l="l" t="t" r="r" b="b"/>
              <a:pathLst>
                <a:path w="93344" h="104775">
                  <a:moveTo>
                    <a:pt x="92750" y="0"/>
                  </a:moveTo>
                  <a:lnTo>
                    <a:pt x="0" y="0"/>
                  </a:lnTo>
                  <a:lnTo>
                    <a:pt x="0" y="104507"/>
                  </a:lnTo>
                  <a:lnTo>
                    <a:pt x="92750" y="1045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709460" y="2041240"/>
              <a:ext cx="93345" cy="104775"/>
            </a:xfrm>
            <a:custGeom>
              <a:avLst/>
              <a:gdLst/>
              <a:ahLst/>
              <a:cxnLst/>
              <a:rect l="l" t="t" r="r" b="b"/>
              <a:pathLst>
                <a:path w="93344" h="104775">
                  <a:moveTo>
                    <a:pt x="46375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92750" y="0"/>
                  </a:lnTo>
                  <a:lnTo>
                    <a:pt x="92750" y="104507"/>
                  </a:lnTo>
                  <a:lnTo>
                    <a:pt x="46375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618653" y="894270"/>
              <a:ext cx="1122680" cy="156210"/>
            </a:xfrm>
            <a:custGeom>
              <a:avLst/>
              <a:gdLst/>
              <a:ahLst/>
              <a:cxnLst/>
              <a:rect l="l" t="t" r="r" b="b"/>
              <a:pathLst>
                <a:path w="1122680" h="156209">
                  <a:moveTo>
                    <a:pt x="32664" y="139776"/>
                  </a:moveTo>
                  <a:lnTo>
                    <a:pt x="31356" y="131292"/>
                  </a:lnTo>
                  <a:lnTo>
                    <a:pt x="24168" y="126720"/>
                  </a:lnTo>
                  <a:lnTo>
                    <a:pt x="17640" y="122796"/>
                  </a:lnTo>
                  <a:lnTo>
                    <a:pt x="9144" y="124764"/>
                  </a:lnTo>
                  <a:lnTo>
                    <a:pt x="0" y="139128"/>
                  </a:lnTo>
                  <a:lnTo>
                    <a:pt x="1955" y="147624"/>
                  </a:lnTo>
                  <a:lnTo>
                    <a:pt x="8496" y="152196"/>
                  </a:lnTo>
                  <a:lnTo>
                    <a:pt x="15024" y="156108"/>
                  </a:lnTo>
                  <a:lnTo>
                    <a:pt x="24168" y="154152"/>
                  </a:lnTo>
                  <a:lnTo>
                    <a:pt x="28092" y="146964"/>
                  </a:lnTo>
                  <a:lnTo>
                    <a:pt x="32664" y="139776"/>
                  </a:lnTo>
                  <a:close/>
                </a:path>
                <a:path w="1122680" h="156209">
                  <a:moveTo>
                    <a:pt x="51600" y="76428"/>
                  </a:moveTo>
                  <a:lnTo>
                    <a:pt x="50292" y="67932"/>
                  </a:lnTo>
                  <a:lnTo>
                    <a:pt x="43103" y="63360"/>
                  </a:lnTo>
                  <a:lnTo>
                    <a:pt x="36576" y="58788"/>
                  </a:lnTo>
                  <a:lnTo>
                    <a:pt x="28092" y="61404"/>
                  </a:lnTo>
                  <a:lnTo>
                    <a:pt x="18948" y="75768"/>
                  </a:lnTo>
                  <a:lnTo>
                    <a:pt x="20243" y="84264"/>
                  </a:lnTo>
                  <a:lnTo>
                    <a:pt x="27432" y="88836"/>
                  </a:lnTo>
                  <a:lnTo>
                    <a:pt x="33959" y="92748"/>
                  </a:lnTo>
                  <a:lnTo>
                    <a:pt x="42456" y="90792"/>
                  </a:lnTo>
                  <a:lnTo>
                    <a:pt x="51600" y="76428"/>
                  </a:lnTo>
                  <a:close/>
                </a:path>
                <a:path w="1122680" h="156209">
                  <a:moveTo>
                    <a:pt x="81648" y="16979"/>
                  </a:moveTo>
                  <a:lnTo>
                    <a:pt x="80340" y="8496"/>
                  </a:lnTo>
                  <a:lnTo>
                    <a:pt x="73152" y="4572"/>
                  </a:lnTo>
                  <a:lnTo>
                    <a:pt x="66624" y="0"/>
                  </a:lnTo>
                  <a:lnTo>
                    <a:pt x="58127" y="1968"/>
                  </a:lnTo>
                  <a:lnTo>
                    <a:pt x="48983" y="16332"/>
                  </a:lnTo>
                  <a:lnTo>
                    <a:pt x="50292" y="25476"/>
                  </a:lnTo>
                  <a:lnTo>
                    <a:pt x="57480" y="29400"/>
                  </a:lnTo>
                  <a:lnTo>
                    <a:pt x="64008" y="33972"/>
                  </a:lnTo>
                  <a:lnTo>
                    <a:pt x="72504" y="32004"/>
                  </a:lnTo>
                  <a:lnTo>
                    <a:pt x="77076" y="24168"/>
                  </a:lnTo>
                  <a:lnTo>
                    <a:pt x="81648" y="16979"/>
                  </a:lnTo>
                  <a:close/>
                </a:path>
                <a:path w="1122680" h="156209">
                  <a:moveTo>
                    <a:pt x="1069898" y="15684"/>
                  </a:moveTo>
                  <a:lnTo>
                    <a:pt x="1065326" y="9144"/>
                  </a:lnTo>
                  <a:lnTo>
                    <a:pt x="1060107" y="1968"/>
                  </a:lnTo>
                  <a:lnTo>
                    <a:pt x="1051610" y="0"/>
                  </a:lnTo>
                  <a:lnTo>
                    <a:pt x="1044422" y="4572"/>
                  </a:lnTo>
                  <a:lnTo>
                    <a:pt x="1037894" y="9144"/>
                  </a:lnTo>
                  <a:lnTo>
                    <a:pt x="1036586" y="18288"/>
                  </a:lnTo>
                  <a:lnTo>
                    <a:pt x="1041158" y="25476"/>
                  </a:lnTo>
                  <a:lnTo>
                    <a:pt x="1046378" y="32004"/>
                  </a:lnTo>
                  <a:lnTo>
                    <a:pt x="1054874" y="33972"/>
                  </a:lnTo>
                  <a:lnTo>
                    <a:pt x="1061402" y="29400"/>
                  </a:lnTo>
                  <a:lnTo>
                    <a:pt x="1068590" y="24828"/>
                  </a:lnTo>
                  <a:lnTo>
                    <a:pt x="1069898" y="15684"/>
                  </a:lnTo>
                  <a:close/>
                </a:path>
                <a:path w="1122680" h="156209">
                  <a:moveTo>
                    <a:pt x="1101902" y="73812"/>
                  </a:moveTo>
                  <a:lnTo>
                    <a:pt x="1097330" y="67284"/>
                  </a:lnTo>
                  <a:lnTo>
                    <a:pt x="1092758" y="60096"/>
                  </a:lnTo>
                  <a:lnTo>
                    <a:pt x="1083614" y="58140"/>
                  </a:lnTo>
                  <a:lnTo>
                    <a:pt x="1077087" y="62712"/>
                  </a:lnTo>
                  <a:lnTo>
                    <a:pt x="1069898" y="67932"/>
                  </a:lnTo>
                  <a:lnTo>
                    <a:pt x="1068590" y="76428"/>
                  </a:lnTo>
                  <a:lnTo>
                    <a:pt x="1073823" y="83604"/>
                  </a:lnTo>
                  <a:lnTo>
                    <a:pt x="1078395" y="90144"/>
                  </a:lnTo>
                  <a:lnTo>
                    <a:pt x="1086878" y="92100"/>
                  </a:lnTo>
                  <a:lnTo>
                    <a:pt x="1094066" y="87528"/>
                  </a:lnTo>
                  <a:lnTo>
                    <a:pt x="1100594" y="82956"/>
                  </a:lnTo>
                  <a:lnTo>
                    <a:pt x="1101902" y="73812"/>
                  </a:lnTo>
                  <a:close/>
                </a:path>
                <a:path w="1122680" h="156209">
                  <a:moveTo>
                    <a:pt x="1122146" y="136512"/>
                  </a:moveTo>
                  <a:lnTo>
                    <a:pt x="1117574" y="129984"/>
                  </a:lnTo>
                  <a:lnTo>
                    <a:pt x="1113002" y="122796"/>
                  </a:lnTo>
                  <a:lnTo>
                    <a:pt x="1103858" y="120840"/>
                  </a:lnTo>
                  <a:lnTo>
                    <a:pt x="1097330" y="126060"/>
                  </a:lnTo>
                  <a:lnTo>
                    <a:pt x="1090803" y="129984"/>
                  </a:lnTo>
                  <a:lnTo>
                    <a:pt x="1089494" y="139128"/>
                  </a:lnTo>
                  <a:lnTo>
                    <a:pt x="1094066" y="145656"/>
                  </a:lnTo>
                  <a:lnTo>
                    <a:pt x="1098638" y="152844"/>
                  </a:lnTo>
                  <a:lnTo>
                    <a:pt x="1107782" y="154800"/>
                  </a:lnTo>
                  <a:lnTo>
                    <a:pt x="1120851" y="145656"/>
                  </a:lnTo>
                  <a:lnTo>
                    <a:pt x="1122146" y="136512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191064" y="3016835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7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346032" y="2222285"/>
            <a:ext cx="855048" cy="1136289"/>
            <a:chOff x="2153010" y="1495241"/>
            <a:chExt cx="575310" cy="764540"/>
          </a:xfrm>
        </p:grpSpPr>
        <p:sp>
          <p:nvSpPr>
            <p:cNvPr id="54" name="object 54"/>
            <p:cNvSpPr/>
            <p:nvPr/>
          </p:nvSpPr>
          <p:spPr>
            <a:xfrm>
              <a:off x="2544860" y="1792381"/>
              <a:ext cx="178435" cy="462915"/>
            </a:xfrm>
            <a:custGeom>
              <a:avLst/>
              <a:gdLst/>
              <a:ahLst/>
              <a:cxnLst/>
              <a:rect l="l" t="t" r="r" b="b"/>
              <a:pathLst>
                <a:path w="178435" h="462914">
                  <a:moveTo>
                    <a:pt x="0" y="0"/>
                  </a:moveTo>
                  <a:lnTo>
                    <a:pt x="178316" y="462446"/>
                  </a:lnTo>
                </a:path>
              </a:pathLst>
            </a:custGeom>
            <a:ln w="9242">
              <a:solidFill>
                <a:srgbClr val="FF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154915" y="1497146"/>
              <a:ext cx="93345" cy="104775"/>
            </a:xfrm>
            <a:custGeom>
              <a:avLst/>
              <a:gdLst/>
              <a:ahLst/>
              <a:cxnLst/>
              <a:rect l="l" t="t" r="r" b="b"/>
              <a:pathLst>
                <a:path w="93344" h="104775">
                  <a:moveTo>
                    <a:pt x="46375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92750" y="0"/>
                  </a:lnTo>
                  <a:lnTo>
                    <a:pt x="92750" y="104507"/>
                  </a:lnTo>
                  <a:lnTo>
                    <a:pt x="46375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365907" y="2208182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3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464571" y="3086273"/>
            <a:ext cx="143452" cy="161383"/>
            <a:chOff x="1559928" y="2076566"/>
            <a:chExt cx="96520" cy="108585"/>
          </a:xfrm>
        </p:grpSpPr>
        <p:sp>
          <p:nvSpPr>
            <p:cNvPr id="58" name="object 58"/>
            <p:cNvSpPr/>
            <p:nvPr/>
          </p:nvSpPr>
          <p:spPr>
            <a:xfrm>
              <a:off x="1561833" y="2078471"/>
              <a:ext cx="92710" cy="104775"/>
            </a:xfrm>
            <a:custGeom>
              <a:avLst/>
              <a:gdLst/>
              <a:ahLst/>
              <a:cxnLst/>
              <a:rect l="l" t="t" r="r" b="b"/>
              <a:pathLst>
                <a:path w="92710" h="104775">
                  <a:moveTo>
                    <a:pt x="92097" y="0"/>
                  </a:moveTo>
                  <a:lnTo>
                    <a:pt x="0" y="0"/>
                  </a:lnTo>
                  <a:lnTo>
                    <a:pt x="0" y="104507"/>
                  </a:lnTo>
                  <a:lnTo>
                    <a:pt x="92097" y="1045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561833" y="2078471"/>
              <a:ext cx="92710" cy="104775"/>
            </a:xfrm>
            <a:custGeom>
              <a:avLst/>
              <a:gdLst/>
              <a:ahLst/>
              <a:cxnLst/>
              <a:rect l="l" t="t" r="r" b="b"/>
              <a:pathLst>
                <a:path w="92710" h="104775">
                  <a:moveTo>
                    <a:pt x="46375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92097" y="0"/>
                  </a:lnTo>
                  <a:lnTo>
                    <a:pt x="92097" y="104507"/>
                  </a:lnTo>
                  <a:lnTo>
                    <a:pt x="46375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484447" y="3072169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7</a:t>
            </a:r>
            <a:endParaRPr sz="892">
              <a:latin typeface="Liberation Sans"/>
              <a:cs typeface="Liberation San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295472" y="831088"/>
            <a:ext cx="218953" cy="142047"/>
          </a:xfrm>
          <a:prstGeom prst="rect">
            <a:avLst/>
          </a:prstGeom>
          <a:ln w="3696">
            <a:solidFill>
              <a:srgbClr val="000000"/>
            </a:solidFill>
          </a:ln>
        </p:spPr>
        <p:txBody>
          <a:bodyPr vert="horz" wrap="square" lIns="0" tIns="4719" rIns="0" bIns="0" rtlCol="0">
            <a:spAutoFit/>
          </a:bodyPr>
          <a:lstStyle/>
          <a:p>
            <a:pPr marL="43410">
              <a:spcBef>
                <a:spcPts val="37"/>
              </a:spcBef>
            </a:pPr>
            <a:r>
              <a:rPr sz="892" b="1" spc="7" dirty="0">
                <a:latin typeface="Liberation Sans"/>
                <a:cs typeface="Liberation Sans"/>
              </a:rPr>
              <a:t>15</a:t>
            </a:r>
            <a:endParaRPr sz="892">
              <a:latin typeface="Liberation Sans"/>
              <a:cs typeface="Liberation San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743102" y="1177654"/>
            <a:ext cx="194415" cy="155721"/>
          </a:xfrm>
          <a:custGeom>
            <a:avLst/>
            <a:gdLst/>
            <a:ahLst/>
            <a:cxnLst/>
            <a:rect l="l" t="t" r="r" b="b"/>
            <a:pathLst>
              <a:path w="130810" h="104775">
                <a:moveTo>
                  <a:pt x="65317" y="104507"/>
                </a:moveTo>
                <a:lnTo>
                  <a:pt x="0" y="104507"/>
                </a:lnTo>
                <a:lnTo>
                  <a:pt x="0" y="0"/>
                </a:lnTo>
                <a:lnTo>
                  <a:pt x="130634" y="0"/>
                </a:lnTo>
                <a:lnTo>
                  <a:pt x="130634" y="104507"/>
                </a:lnTo>
                <a:lnTo>
                  <a:pt x="65317" y="104507"/>
                </a:lnTo>
                <a:close/>
              </a:path>
            </a:pathLst>
          </a:custGeom>
          <a:ln w="36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3756261" y="1160720"/>
            <a:ext cx="16799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16</a:t>
            </a:r>
            <a:endParaRPr sz="892">
              <a:latin typeface="Liberation Sans"/>
              <a:cs typeface="Liberation San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715922" y="1785356"/>
            <a:ext cx="1652526" cy="575694"/>
          </a:xfrm>
          <a:custGeom>
            <a:avLst/>
            <a:gdLst/>
            <a:ahLst/>
            <a:cxnLst/>
            <a:rect l="l" t="t" r="r" b="b"/>
            <a:pathLst>
              <a:path w="1111885" h="387350">
                <a:moveTo>
                  <a:pt x="1047037" y="387332"/>
                </a:moveTo>
                <a:lnTo>
                  <a:pt x="982373" y="387332"/>
                </a:lnTo>
                <a:lnTo>
                  <a:pt x="982373" y="282824"/>
                </a:lnTo>
                <a:lnTo>
                  <a:pt x="1111701" y="282824"/>
                </a:lnTo>
                <a:lnTo>
                  <a:pt x="1111701" y="387332"/>
                </a:lnTo>
                <a:lnTo>
                  <a:pt x="1047037" y="387332"/>
                </a:lnTo>
                <a:close/>
              </a:path>
              <a:path w="1111885" h="387350">
                <a:moveTo>
                  <a:pt x="46375" y="104507"/>
                </a:moveTo>
                <a:lnTo>
                  <a:pt x="0" y="104507"/>
                </a:lnTo>
                <a:lnTo>
                  <a:pt x="0" y="0"/>
                </a:lnTo>
                <a:lnTo>
                  <a:pt x="92750" y="0"/>
                </a:lnTo>
                <a:lnTo>
                  <a:pt x="92750" y="104507"/>
                </a:lnTo>
                <a:lnTo>
                  <a:pt x="46375" y="104507"/>
                </a:lnTo>
                <a:close/>
              </a:path>
            </a:pathLst>
          </a:custGeom>
          <a:ln w="36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732964" y="1768423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8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4690293" y="2193768"/>
            <a:ext cx="454893" cy="135902"/>
            <a:chOff x="2384642" y="1476054"/>
            <a:chExt cx="306070" cy="91440"/>
          </a:xfrm>
        </p:grpSpPr>
        <p:sp>
          <p:nvSpPr>
            <p:cNvPr id="67" name="object 67"/>
            <p:cNvSpPr/>
            <p:nvPr/>
          </p:nvSpPr>
          <p:spPr>
            <a:xfrm>
              <a:off x="2389404" y="1480817"/>
              <a:ext cx="295910" cy="81915"/>
            </a:xfrm>
            <a:custGeom>
              <a:avLst/>
              <a:gdLst/>
              <a:ahLst/>
              <a:cxnLst/>
              <a:rect l="l" t="t" r="r" b="b"/>
              <a:pathLst>
                <a:path w="295910" h="81915">
                  <a:moveTo>
                    <a:pt x="289355" y="0"/>
                  </a:moveTo>
                  <a:lnTo>
                    <a:pt x="6531" y="0"/>
                  </a:lnTo>
                  <a:lnTo>
                    <a:pt x="0" y="7184"/>
                  </a:lnTo>
                  <a:lnTo>
                    <a:pt x="0" y="75114"/>
                  </a:lnTo>
                  <a:lnTo>
                    <a:pt x="6531" y="81646"/>
                  </a:lnTo>
                  <a:lnTo>
                    <a:pt x="289355" y="81646"/>
                  </a:lnTo>
                  <a:lnTo>
                    <a:pt x="295887" y="75114"/>
                  </a:lnTo>
                  <a:lnTo>
                    <a:pt x="295887" y="7184"/>
                  </a:lnTo>
                  <a:lnTo>
                    <a:pt x="289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389404" y="1480817"/>
              <a:ext cx="296545" cy="81915"/>
            </a:xfrm>
            <a:custGeom>
              <a:avLst/>
              <a:gdLst/>
              <a:ahLst/>
              <a:cxnLst/>
              <a:rect l="l" t="t" r="r" b="b"/>
              <a:pathLst>
                <a:path w="296544" h="81915">
                  <a:moveTo>
                    <a:pt x="13063" y="0"/>
                  </a:moveTo>
                  <a:lnTo>
                    <a:pt x="6531" y="0"/>
                  </a:lnTo>
                  <a:lnTo>
                    <a:pt x="0" y="7184"/>
                  </a:lnTo>
                  <a:lnTo>
                    <a:pt x="0" y="13716"/>
                  </a:lnTo>
                  <a:lnTo>
                    <a:pt x="0" y="67930"/>
                  </a:lnTo>
                  <a:lnTo>
                    <a:pt x="0" y="75114"/>
                  </a:lnTo>
                  <a:lnTo>
                    <a:pt x="6531" y="81646"/>
                  </a:lnTo>
                  <a:lnTo>
                    <a:pt x="13063" y="81646"/>
                  </a:lnTo>
                  <a:lnTo>
                    <a:pt x="282824" y="81646"/>
                  </a:lnTo>
                  <a:lnTo>
                    <a:pt x="289355" y="81646"/>
                  </a:lnTo>
                  <a:lnTo>
                    <a:pt x="295887" y="75114"/>
                  </a:lnTo>
                  <a:lnTo>
                    <a:pt x="295887" y="67930"/>
                  </a:lnTo>
                  <a:lnTo>
                    <a:pt x="295887" y="13716"/>
                  </a:lnTo>
                  <a:lnTo>
                    <a:pt x="295887" y="7184"/>
                  </a:lnTo>
                  <a:lnTo>
                    <a:pt x="289355" y="0"/>
                  </a:lnTo>
                  <a:lnTo>
                    <a:pt x="282824" y="0"/>
                  </a:lnTo>
                  <a:lnTo>
                    <a:pt x="13063" y="0"/>
                  </a:lnTo>
                  <a:close/>
                </a:path>
                <a:path w="296544" h="81915">
                  <a:moveTo>
                    <a:pt x="0" y="0"/>
                  </a:moveTo>
                  <a:lnTo>
                    <a:pt x="0" y="0"/>
                  </a:lnTo>
                </a:path>
                <a:path w="296544" h="81915">
                  <a:moveTo>
                    <a:pt x="296540" y="81646"/>
                  </a:moveTo>
                  <a:lnTo>
                    <a:pt x="296540" y="81646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4693167" y="2165469"/>
            <a:ext cx="700271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56624">
              <a:spcBef>
                <a:spcPts val="169"/>
              </a:spcBef>
            </a:pPr>
            <a:r>
              <a:rPr sz="594" b="1" spc="7" dirty="0">
                <a:latin typeface="Liberation Sans"/>
                <a:cs typeface="Liberation Sans"/>
              </a:rPr>
              <a:t>7 months</a:t>
            </a:r>
            <a:r>
              <a:rPr sz="594" b="1" spc="89" dirty="0">
                <a:latin typeface="Liberation Sans"/>
                <a:cs typeface="Liberation Sans"/>
              </a:rPr>
              <a:t> </a:t>
            </a:r>
            <a:r>
              <a:rPr sz="1338" b="1" spc="10" baseline="-9259" dirty="0">
                <a:latin typeface="Liberation Sans"/>
                <a:cs typeface="Liberation Sans"/>
              </a:rPr>
              <a:t>17</a:t>
            </a:r>
            <a:endParaRPr sz="1338" baseline="-9259">
              <a:latin typeface="Liberation Sans"/>
              <a:cs typeface="Liberation San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497498" y="2496933"/>
            <a:ext cx="138733" cy="155721"/>
          </a:xfrm>
          <a:custGeom>
            <a:avLst/>
            <a:gdLst/>
            <a:ahLst/>
            <a:cxnLst/>
            <a:rect l="l" t="t" r="r" b="b"/>
            <a:pathLst>
              <a:path w="93344" h="104775">
                <a:moveTo>
                  <a:pt x="46375" y="104507"/>
                </a:moveTo>
                <a:lnTo>
                  <a:pt x="0" y="104507"/>
                </a:lnTo>
                <a:lnTo>
                  <a:pt x="0" y="0"/>
                </a:lnTo>
                <a:lnTo>
                  <a:pt x="92750" y="0"/>
                </a:lnTo>
                <a:lnTo>
                  <a:pt x="92750" y="104507"/>
                </a:lnTo>
                <a:lnTo>
                  <a:pt x="46375" y="104507"/>
                </a:lnTo>
                <a:close/>
              </a:path>
            </a:pathLst>
          </a:custGeom>
          <a:ln w="36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515511" y="2479998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1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3657124" y="2028131"/>
            <a:ext cx="1275022" cy="625714"/>
            <a:chOff x="1689485" y="1364606"/>
            <a:chExt cx="857885" cy="421005"/>
          </a:xfrm>
        </p:grpSpPr>
        <p:sp>
          <p:nvSpPr>
            <p:cNvPr id="73" name="object 73"/>
            <p:cNvSpPr/>
            <p:nvPr/>
          </p:nvSpPr>
          <p:spPr>
            <a:xfrm>
              <a:off x="1699010" y="1668277"/>
              <a:ext cx="99060" cy="107950"/>
            </a:xfrm>
            <a:custGeom>
              <a:avLst/>
              <a:gdLst/>
              <a:ahLst/>
              <a:cxnLst/>
              <a:rect l="l" t="t" r="r" b="b"/>
              <a:pathLst>
                <a:path w="99060" h="107950">
                  <a:moveTo>
                    <a:pt x="98618" y="107773"/>
                  </a:moveTo>
                  <a:lnTo>
                    <a:pt x="40360" y="99763"/>
                  </a:lnTo>
                  <a:lnTo>
                    <a:pt x="8783" y="79431"/>
                  </a:lnTo>
                  <a:lnTo>
                    <a:pt x="0" y="52327"/>
                  </a:lnTo>
                  <a:lnTo>
                    <a:pt x="10121" y="24000"/>
                  </a:lnTo>
                  <a:lnTo>
                    <a:pt x="35260" y="0"/>
                  </a:lnTo>
                </a:path>
              </a:pathLst>
            </a:custGeom>
            <a:ln w="184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724474" y="1648029"/>
              <a:ext cx="73660" cy="45085"/>
            </a:xfrm>
            <a:custGeom>
              <a:avLst/>
              <a:gdLst/>
              <a:ahLst/>
              <a:cxnLst/>
              <a:rect l="l" t="t" r="r" b="b"/>
              <a:pathLst>
                <a:path w="73660" h="45085">
                  <a:moveTo>
                    <a:pt x="0" y="0"/>
                  </a:moveTo>
                  <a:lnTo>
                    <a:pt x="11757" y="45068"/>
                  </a:lnTo>
                  <a:lnTo>
                    <a:pt x="73155" y="4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452109" y="1366511"/>
              <a:ext cx="93345" cy="104775"/>
            </a:xfrm>
            <a:custGeom>
              <a:avLst/>
              <a:gdLst/>
              <a:ahLst/>
              <a:cxnLst/>
              <a:rect l="l" t="t" r="r" b="b"/>
              <a:pathLst>
                <a:path w="93344" h="104775">
                  <a:moveTo>
                    <a:pt x="46375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92750" y="0"/>
                  </a:lnTo>
                  <a:lnTo>
                    <a:pt x="92750" y="104507"/>
                  </a:lnTo>
                  <a:lnTo>
                    <a:pt x="46375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4808580" y="2014029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2</a:t>
            </a:r>
            <a:endParaRPr sz="892">
              <a:latin typeface="Liberation Sans"/>
              <a:cs typeface="Liberation San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726600" y="1463061"/>
            <a:ext cx="2467936" cy="2903010"/>
          </a:xfrm>
          <a:custGeom>
            <a:avLst/>
            <a:gdLst/>
            <a:ahLst/>
            <a:cxnLst/>
            <a:rect l="l" t="t" r="r" b="b"/>
            <a:pathLst>
              <a:path w="1660525" h="1953260">
                <a:moveTo>
                  <a:pt x="1591131" y="105160"/>
                </a:moveTo>
                <a:lnTo>
                  <a:pt x="1521894" y="105160"/>
                </a:lnTo>
                <a:lnTo>
                  <a:pt x="1521894" y="0"/>
                </a:lnTo>
                <a:lnTo>
                  <a:pt x="1660367" y="0"/>
                </a:lnTo>
                <a:lnTo>
                  <a:pt x="1660367" y="105160"/>
                </a:lnTo>
                <a:lnTo>
                  <a:pt x="1591131" y="105160"/>
                </a:lnTo>
                <a:close/>
              </a:path>
              <a:path w="1660525" h="1953260">
                <a:moveTo>
                  <a:pt x="46375" y="1952989"/>
                </a:moveTo>
                <a:lnTo>
                  <a:pt x="0" y="1952989"/>
                </a:lnTo>
                <a:lnTo>
                  <a:pt x="0" y="1848481"/>
                </a:lnTo>
                <a:lnTo>
                  <a:pt x="92750" y="1848481"/>
                </a:lnTo>
                <a:lnTo>
                  <a:pt x="92750" y="1952989"/>
                </a:lnTo>
                <a:lnTo>
                  <a:pt x="46375" y="1952989"/>
                </a:lnTo>
                <a:close/>
              </a:path>
            </a:pathLst>
          </a:custGeom>
          <a:ln w="36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3744613" y="4193412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5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2023583" y="1579778"/>
            <a:ext cx="3190858" cy="3210677"/>
            <a:chOff x="590374" y="1062937"/>
            <a:chExt cx="2146935" cy="2160270"/>
          </a:xfrm>
        </p:grpSpPr>
        <p:sp>
          <p:nvSpPr>
            <p:cNvPr id="80" name="object 80"/>
            <p:cNvSpPr/>
            <p:nvPr/>
          </p:nvSpPr>
          <p:spPr>
            <a:xfrm>
              <a:off x="2417491" y="1616024"/>
              <a:ext cx="173091" cy="17309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620619" y="1072462"/>
              <a:ext cx="1081405" cy="111125"/>
            </a:xfrm>
            <a:custGeom>
              <a:avLst/>
              <a:gdLst/>
              <a:ahLst/>
              <a:cxnLst/>
              <a:rect l="l" t="t" r="r" b="b"/>
              <a:pathLst>
                <a:path w="1081405" h="111125">
                  <a:moveTo>
                    <a:pt x="0" y="110507"/>
                  </a:moveTo>
                  <a:lnTo>
                    <a:pt x="35737" y="66159"/>
                  </a:lnTo>
                  <a:lnTo>
                    <a:pt x="94177" y="42932"/>
                  </a:lnTo>
                  <a:lnTo>
                    <a:pt x="131947" y="33208"/>
                  </a:lnTo>
                  <a:lnTo>
                    <a:pt x="174603" y="24737"/>
                  </a:lnTo>
                  <a:lnTo>
                    <a:pt x="221533" y="17516"/>
                  </a:lnTo>
                  <a:lnTo>
                    <a:pt x="272126" y="11540"/>
                  </a:lnTo>
                  <a:lnTo>
                    <a:pt x="325771" y="6804"/>
                  </a:lnTo>
                  <a:lnTo>
                    <a:pt x="381856" y="3305"/>
                  </a:lnTo>
                  <a:lnTo>
                    <a:pt x="439771" y="1038"/>
                  </a:lnTo>
                  <a:lnTo>
                    <a:pt x="498903" y="0"/>
                  </a:lnTo>
                  <a:lnTo>
                    <a:pt x="558643" y="185"/>
                  </a:lnTo>
                  <a:lnTo>
                    <a:pt x="618377" y="1589"/>
                  </a:lnTo>
                  <a:lnTo>
                    <a:pt x="677496" y="4209"/>
                  </a:lnTo>
                  <a:lnTo>
                    <a:pt x="735388" y="8039"/>
                  </a:lnTo>
                  <a:lnTo>
                    <a:pt x="791442" y="13077"/>
                  </a:lnTo>
                  <a:lnTo>
                    <a:pt x="845046" y="19317"/>
                  </a:lnTo>
                  <a:lnTo>
                    <a:pt x="895589" y="26754"/>
                  </a:lnTo>
                  <a:lnTo>
                    <a:pt x="942461" y="35386"/>
                  </a:lnTo>
                  <a:lnTo>
                    <a:pt x="985049" y="45208"/>
                  </a:lnTo>
                  <a:lnTo>
                    <a:pt x="1022743" y="56215"/>
                  </a:lnTo>
                  <a:lnTo>
                    <a:pt x="1054931" y="68403"/>
                  </a:lnTo>
                  <a:lnTo>
                    <a:pt x="1081002" y="81767"/>
                  </a:lnTo>
                </a:path>
              </a:pathLst>
            </a:custGeom>
            <a:ln w="184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676148" y="1132675"/>
              <a:ext cx="60960" cy="68580"/>
            </a:xfrm>
            <a:custGeom>
              <a:avLst/>
              <a:gdLst/>
              <a:ahLst/>
              <a:cxnLst/>
              <a:rect l="l" t="t" r="r" b="b"/>
              <a:pathLst>
                <a:path w="60960" h="68580">
                  <a:moveTo>
                    <a:pt x="36577" y="0"/>
                  </a:moveTo>
                  <a:lnTo>
                    <a:pt x="0" y="28086"/>
                  </a:lnTo>
                  <a:lnTo>
                    <a:pt x="60745" y="68583"/>
                  </a:lnTo>
                  <a:lnTo>
                    <a:pt x="365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95136" y="2791736"/>
              <a:ext cx="1000125" cy="426720"/>
            </a:xfrm>
            <a:custGeom>
              <a:avLst/>
              <a:gdLst/>
              <a:ahLst/>
              <a:cxnLst/>
              <a:rect l="l" t="t" r="r" b="b"/>
              <a:pathLst>
                <a:path w="1000125" h="426719">
                  <a:moveTo>
                    <a:pt x="928813" y="0"/>
                  </a:moveTo>
                  <a:lnTo>
                    <a:pt x="71195" y="0"/>
                  </a:lnTo>
                  <a:lnTo>
                    <a:pt x="44915" y="6072"/>
                  </a:lnTo>
                  <a:lnTo>
                    <a:pt x="22126" y="22126"/>
                  </a:lnTo>
                  <a:lnTo>
                    <a:pt x="6072" y="44915"/>
                  </a:lnTo>
                  <a:lnTo>
                    <a:pt x="0" y="71195"/>
                  </a:lnTo>
                  <a:lnTo>
                    <a:pt x="0" y="355326"/>
                  </a:lnTo>
                  <a:lnTo>
                    <a:pt x="6072" y="381330"/>
                  </a:lnTo>
                  <a:lnTo>
                    <a:pt x="22126" y="404151"/>
                  </a:lnTo>
                  <a:lnTo>
                    <a:pt x="44915" y="420358"/>
                  </a:lnTo>
                  <a:lnTo>
                    <a:pt x="71195" y="426522"/>
                  </a:lnTo>
                  <a:lnTo>
                    <a:pt x="928813" y="426522"/>
                  </a:lnTo>
                  <a:lnTo>
                    <a:pt x="955093" y="420358"/>
                  </a:lnTo>
                  <a:lnTo>
                    <a:pt x="977882" y="404151"/>
                  </a:lnTo>
                  <a:lnTo>
                    <a:pt x="993936" y="381330"/>
                  </a:lnTo>
                  <a:lnTo>
                    <a:pt x="1000008" y="355326"/>
                  </a:lnTo>
                  <a:lnTo>
                    <a:pt x="1000008" y="71195"/>
                  </a:lnTo>
                  <a:lnTo>
                    <a:pt x="993936" y="44915"/>
                  </a:lnTo>
                  <a:lnTo>
                    <a:pt x="977882" y="22126"/>
                  </a:lnTo>
                  <a:lnTo>
                    <a:pt x="955093" y="6072"/>
                  </a:lnTo>
                  <a:lnTo>
                    <a:pt x="9288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95136" y="2791736"/>
              <a:ext cx="1000125" cy="426720"/>
            </a:xfrm>
            <a:custGeom>
              <a:avLst/>
              <a:gdLst/>
              <a:ahLst/>
              <a:cxnLst/>
              <a:rect l="l" t="t" r="r" b="b"/>
              <a:pathLst>
                <a:path w="1000125" h="426719">
                  <a:moveTo>
                    <a:pt x="71195" y="0"/>
                  </a:moveTo>
                  <a:lnTo>
                    <a:pt x="44915" y="6072"/>
                  </a:lnTo>
                  <a:lnTo>
                    <a:pt x="22126" y="22126"/>
                  </a:lnTo>
                  <a:lnTo>
                    <a:pt x="6072" y="44915"/>
                  </a:lnTo>
                  <a:lnTo>
                    <a:pt x="0" y="71195"/>
                  </a:lnTo>
                  <a:lnTo>
                    <a:pt x="0" y="355326"/>
                  </a:lnTo>
                  <a:lnTo>
                    <a:pt x="6072" y="381330"/>
                  </a:lnTo>
                  <a:lnTo>
                    <a:pt x="22126" y="404151"/>
                  </a:lnTo>
                  <a:lnTo>
                    <a:pt x="44915" y="420358"/>
                  </a:lnTo>
                  <a:lnTo>
                    <a:pt x="71195" y="426522"/>
                  </a:lnTo>
                  <a:lnTo>
                    <a:pt x="928813" y="426522"/>
                  </a:lnTo>
                  <a:lnTo>
                    <a:pt x="955093" y="420358"/>
                  </a:lnTo>
                  <a:lnTo>
                    <a:pt x="977882" y="404151"/>
                  </a:lnTo>
                  <a:lnTo>
                    <a:pt x="993936" y="381330"/>
                  </a:lnTo>
                  <a:lnTo>
                    <a:pt x="1000008" y="355326"/>
                  </a:lnTo>
                  <a:lnTo>
                    <a:pt x="1000008" y="71195"/>
                  </a:lnTo>
                  <a:lnTo>
                    <a:pt x="993936" y="44915"/>
                  </a:lnTo>
                  <a:lnTo>
                    <a:pt x="977882" y="22126"/>
                  </a:lnTo>
                  <a:lnTo>
                    <a:pt x="955093" y="6072"/>
                  </a:lnTo>
                  <a:lnTo>
                    <a:pt x="928813" y="0"/>
                  </a:lnTo>
                  <a:lnTo>
                    <a:pt x="71195" y="0"/>
                  </a:lnTo>
                  <a:close/>
                </a:path>
                <a:path w="1000125" h="426719">
                  <a:moveTo>
                    <a:pt x="0" y="0"/>
                  </a:moveTo>
                  <a:lnTo>
                    <a:pt x="0" y="0"/>
                  </a:lnTo>
                </a:path>
                <a:path w="1000125" h="426719">
                  <a:moveTo>
                    <a:pt x="1000008" y="426522"/>
                  </a:moveTo>
                  <a:lnTo>
                    <a:pt x="1000008" y="426522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44124" y="2830274"/>
              <a:ext cx="93345" cy="104775"/>
            </a:xfrm>
            <a:custGeom>
              <a:avLst/>
              <a:gdLst/>
              <a:ahLst/>
              <a:cxnLst/>
              <a:rect l="l" t="t" r="r" b="b"/>
              <a:pathLst>
                <a:path w="93345" h="104775">
                  <a:moveTo>
                    <a:pt x="46375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92750" y="0"/>
                  </a:lnTo>
                  <a:lnTo>
                    <a:pt x="92750" y="104507"/>
                  </a:lnTo>
                  <a:lnTo>
                    <a:pt x="46375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4794988" y="2435343"/>
            <a:ext cx="134014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i="1" spc="7" dirty="0">
                <a:latin typeface="Liberation Serif"/>
                <a:cs typeface="Liberation Serif"/>
              </a:rPr>
              <a:t>W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121483" y="4189528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4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2062696" y="4142108"/>
            <a:ext cx="4715032" cy="652138"/>
            <a:chOff x="616691" y="2786974"/>
            <a:chExt cx="3172460" cy="438784"/>
          </a:xfrm>
        </p:grpSpPr>
        <p:sp>
          <p:nvSpPr>
            <p:cNvPr id="89" name="object 89"/>
            <p:cNvSpPr/>
            <p:nvPr/>
          </p:nvSpPr>
          <p:spPr>
            <a:xfrm>
              <a:off x="616691" y="2892325"/>
              <a:ext cx="1011112" cy="30111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783921" y="2791736"/>
              <a:ext cx="1000125" cy="429259"/>
            </a:xfrm>
            <a:custGeom>
              <a:avLst/>
              <a:gdLst/>
              <a:ahLst/>
              <a:cxnLst/>
              <a:rect l="l" t="t" r="r" b="b"/>
              <a:pathLst>
                <a:path w="1000125" h="429260">
                  <a:moveTo>
                    <a:pt x="928159" y="0"/>
                  </a:moveTo>
                  <a:lnTo>
                    <a:pt x="71195" y="0"/>
                  </a:lnTo>
                  <a:lnTo>
                    <a:pt x="44915" y="6174"/>
                  </a:lnTo>
                  <a:lnTo>
                    <a:pt x="22126" y="22452"/>
                  </a:lnTo>
                  <a:lnTo>
                    <a:pt x="6072" y="45467"/>
                  </a:lnTo>
                  <a:lnTo>
                    <a:pt x="0" y="71849"/>
                  </a:lnTo>
                  <a:lnTo>
                    <a:pt x="0" y="357286"/>
                  </a:lnTo>
                  <a:lnTo>
                    <a:pt x="6072" y="383668"/>
                  </a:lnTo>
                  <a:lnTo>
                    <a:pt x="22126" y="406682"/>
                  </a:lnTo>
                  <a:lnTo>
                    <a:pt x="44915" y="422960"/>
                  </a:lnTo>
                  <a:lnTo>
                    <a:pt x="71195" y="429135"/>
                  </a:lnTo>
                  <a:lnTo>
                    <a:pt x="928159" y="429135"/>
                  </a:lnTo>
                  <a:lnTo>
                    <a:pt x="954541" y="422960"/>
                  </a:lnTo>
                  <a:lnTo>
                    <a:pt x="977556" y="406682"/>
                  </a:lnTo>
                  <a:lnTo>
                    <a:pt x="993834" y="383668"/>
                  </a:lnTo>
                  <a:lnTo>
                    <a:pt x="1000008" y="357286"/>
                  </a:lnTo>
                  <a:lnTo>
                    <a:pt x="1000008" y="71849"/>
                  </a:lnTo>
                  <a:lnTo>
                    <a:pt x="993834" y="45467"/>
                  </a:lnTo>
                  <a:lnTo>
                    <a:pt x="977556" y="22452"/>
                  </a:lnTo>
                  <a:lnTo>
                    <a:pt x="954541" y="6174"/>
                  </a:lnTo>
                  <a:lnTo>
                    <a:pt x="928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783921" y="2791736"/>
              <a:ext cx="1000125" cy="429259"/>
            </a:xfrm>
            <a:custGeom>
              <a:avLst/>
              <a:gdLst/>
              <a:ahLst/>
              <a:cxnLst/>
              <a:rect l="l" t="t" r="r" b="b"/>
              <a:pathLst>
                <a:path w="1000125" h="429260">
                  <a:moveTo>
                    <a:pt x="71195" y="0"/>
                  </a:moveTo>
                  <a:lnTo>
                    <a:pt x="44915" y="6174"/>
                  </a:lnTo>
                  <a:lnTo>
                    <a:pt x="22126" y="22452"/>
                  </a:lnTo>
                  <a:lnTo>
                    <a:pt x="6072" y="45467"/>
                  </a:lnTo>
                  <a:lnTo>
                    <a:pt x="0" y="71849"/>
                  </a:lnTo>
                  <a:lnTo>
                    <a:pt x="0" y="357286"/>
                  </a:lnTo>
                  <a:lnTo>
                    <a:pt x="6072" y="383668"/>
                  </a:lnTo>
                  <a:lnTo>
                    <a:pt x="22126" y="406682"/>
                  </a:lnTo>
                  <a:lnTo>
                    <a:pt x="44915" y="422960"/>
                  </a:lnTo>
                  <a:lnTo>
                    <a:pt x="71195" y="429135"/>
                  </a:lnTo>
                  <a:lnTo>
                    <a:pt x="928159" y="429135"/>
                  </a:lnTo>
                  <a:lnTo>
                    <a:pt x="954541" y="422960"/>
                  </a:lnTo>
                  <a:lnTo>
                    <a:pt x="977556" y="406682"/>
                  </a:lnTo>
                  <a:lnTo>
                    <a:pt x="993834" y="383668"/>
                  </a:lnTo>
                  <a:lnTo>
                    <a:pt x="1000008" y="357286"/>
                  </a:lnTo>
                  <a:lnTo>
                    <a:pt x="1000008" y="71849"/>
                  </a:lnTo>
                  <a:lnTo>
                    <a:pt x="993834" y="45467"/>
                  </a:lnTo>
                  <a:lnTo>
                    <a:pt x="977556" y="22452"/>
                  </a:lnTo>
                  <a:lnTo>
                    <a:pt x="954541" y="6174"/>
                  </a:lnTo>
                  <a:lnTo>
                    <a:pt x="928159" y="0"/>
                  </a:lnTo>
                  <a:lnTo>
                    <a:pt x="71195" y="0"/>
                  </a:lnTo>
                  <a:close/>
                </a:path>
                <a:path w="1000125" h="429260">
                  <a:moveTo>
                    <a:pt x="0" y="0"/>
                  </a:moveTo>
                  <a:lnTo>
                    <a:pt x="0" y="0"/>
                  </a:lnTo>
                </a:path>
                <a:path w="1000125" h="429260">
                  <a:moveTo>
                    <a:pt x="1000008" y="429135"/>
                  </a:moveTo>
                  <a:lnTo>
                    <a:pt x="1000008" y="429135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838135" y="2828314"/>
              <a:ext cx="93345" cy="105410"/>
            </a:xfrm>
            <a:custGeom>
              <a:avLst/>
              <a:gdLst/>
              <a:ahLst/>
              <a:cxnLst/>
              <a:rect l="l" t="t" r="r" b="b"/>
              <a:pathLst>
                <a:path w="93344" h="105410">
                  <a:moveTo>
                    <a:pt x="46375" y="105160"/>
                  </a:moveTo>
                  <a:lnTo>
                    <a:pt x="0" y="105160"/>
                  </a:lnTo>
                  <a:lnTo>
                    <a:pt x="0" y="0"/>
                  </a:lnTo>
                  <a:lnTo>
                    <a:pt x="92750" y="0"/>
                  </a:lnTo>
                  <a:lnTo>
                    <a:pt x="92750" y="105160"/>
                  </a:lnTo>
                  <a:lnTo>
                    <a:pt x="46375" y="105160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5381335" y="4187585"/>
            <a:ext cx="10287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6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5299249" y="904947"/>
            <a:ext cx="2066838" cy="3954361"/>
            <a:chOff x="2794372" y="608884"/>
            <a:chExt cx="1390650" cy="2660650"/>
          </a:xfrm>
        </p:grpSpPr>
        <p:sp>
          <p:nvSpPr>
            <p:cNvPr id="95" name="object 95"/>
            <p:cNvSpPr/>
            <p:nvPr/>
          </p:nvSpPr>
          <p:spPr>
            <a:xfrm>
              <a:off x="3256166" y="610789"/>
              <a:ext cx="87630" cy="104775"/>
            </a:xfrm>
            <a:custGeom>
              <a:avLst/>
              <a:gdLst/>
              <a:ahLst/>
              <a:cxnLst/>
              <a:rect l="l" t="t" r="r" b="b"/>
              <a:pathLst>
                <a:path w="87629" h="104775">
                  <a:moveTo>
                    <a:pt x="43762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87525" y="0"/>
                  </a:lnTo>
                  <a:lnTo>
                    <a:pt x="87525" y="104507"/>
                  </a:lnTo>
                  <a:lnTo>
                    <a:pt x="43762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996865" y="662390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086" y="0"/>
                  </a:moveTo>
                  <a:lnTo>
                    <a:pt x="17084" y="1959"/>
                  </a:lnTo>
                  <a:lnTo>
                    <a:pt x="8164" y="7348"/>
                  </a:lnTo>
                  <a:lnTo>
                    <a:pt x="2184" y="15431"/>
                  </a:lnTo>
                  <a:lnTo>
                    <a:pt x="0" y="25473"/>
                  </a:lnTo>
                  <a:lnTo>
                    <a:pt x="2184" y="35516"/>
                  </a:lnTo>
                  <a:lnTo>
                    <a:pt x="8164" y="43599"/>
                  </a:lnTo>
                  <a:lnTo>
                    <a:pt x="17084" y="48988"/>
                  </a:lnTo>
                  <a:lnTo>
                    <a:pt x="28086" y="50947"/>
                  </a:lnTo>
                  <a:lnTo>
                    <a:pt x="39465" y="48988"/>
                  </a:lnTo>
                  <a:lnTo>
                    <a:pt x="48579" y="43599"/>
                  </a:lnTo>
                  <a:lnTo>
                    <a:pt x="54631" y="35516"/>
                  </a:lnTo>
                  <a:lnTo>
                    <a:pt x="56826" y="25473"/>
                  </a:lnTo>
                  <a:lnTo>
                    <a:pt x="54631" y="15431"/>
                  </a:lnTo>
                  <a:lnTo>
                    <a:pt x="48579" y="7348"/>
                  </a:lnTo>
                  <a:lnTo>
                    <a:pt x="39465" y="195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127500" y="662390"/>
              <a:ext cx="57150" cy="52069"/>
            </a:xfrm>
            <a:custGeom>
              <a:avLst/>
              <a:gdLst/>
              <a:ahLst/>
              <a:cxnLst/>
              <a:rect l="l" t="t" r="r" b="b"/>
              <a:pathLst>
                <a:path w="57150" h="52070">
                  <a:moveTo>
                    <a:pt x="28086" y="0"/>
                  </a:moveTo>
                  <a:lnTo>
                    <a:pt x="17084" y="1969"/>
                  </a:lnTo>
                  <a:lnTo>
                    <a:pt x="8164" y="7429"/>
                  </a:lnTo>
                  <a:lnTo>
                    <a:pt x="2184" y="15706"/>
                  </a:lnTo>
                  <a:lnTo>
                    <a:pt x="0" y="26126"/>
                  </a:lnTo>
                  <a:lnTo>
                    <a:pt x="2184" y="36169"/>
                  </a:lnTo>
                  <a:lnTo>
                    <a:pt x="8164" y="44252"/>
                  </a:lnTo>
                  <a:lnTo>
                    <a:pt x="17084" y="49641"/>
                  </a:lnTo>
                  <a:lnTo>
                    <a:pt x="28086" y="51600"/>
                  </a:lnTo>
                  <a:lnTo>
                    <a:pt x="39465" y="49641"/>
                  </a:lnTo>
                  <a:lnTo>
                    <a:pt x="48579" y="44252"/>
                  </a:lnTo>
                  <a:lnTo>
                    <a:pt x="54631" y="36169"/>
                  </a:lnTo>
                  <a:lnTo>
                    <a:pt x="56826" y="26126"/>
                  </a:lnTo>
                  <a:lnTo>
                    <a:pt x="54631" y="15706"/>
                  </a:lnTo>
                  <a:lnTo>
                    <a:pt x="48579" y="7429"/>
                  </a:lnTo>
                  <a:lnTo>
                    <a:pt x="39465" y="196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746046" y="662390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086" y="0"/>
                  </a:moveTo>
                  <a:lnTo>
                    <a:pt x="16809" y="1959"/>
                  </a:lnTo>
                  <a:lnTo>
                    <a:pt x="7919" y="7348"/>
                  </a:lnTo>
                  <a:lnTo>
                    <a:pt x="2092" y="15431"/>
                  </a:lnTo>
                  <a:lnTo>
                    <a:pt x="0" y="25473"/>
                  </a:lnTo>
                  <a:lnTo>
                    <a:pt x="2092" y="35516"/>
                  </a:lnTo>
                  <a:lnTo>
                    <a:pt x="7919" y="43599"/>
                  </a:lnTo>
                  <a:lnTo>
                    <a:pt x="16809" y="48988"/>
                  </a:lnTo>
                  <a:lnTo>
                    <a:pt x="28086" y="50947"/>
                  </a:lnTo>
                  <a:lnTo>
                    <a:pt x="39465" y="48988"/>
                  </a:lnTo>
                  <a:lnTo>
                    <a:pt x="48579" y="43599"/>
                  </a:lnTo>
                  <a:lnTo>
                    <a:pt x="54631" y="35516"/>
                  </a:lnTo>
                  <a:lnTo>
                    <a:pt x="56826" y="25473"/>
                  </a:lnTo>
                  <a:lnTo>
                    <a:pt x="54631" y="15431"/>
                  </a:lnTo>
                  <a:lnTo>
                    <a:pt x="48579" y="7348"/>
                  </a:lnTo>
                  <a:lnTo>
                    <a:pt x="39465" y="195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870802" y="662390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739" y="0"/>
                  </a:moveTo>
                  <a:lnTo>
                    <a:pt x="17360" y="1959"/>
                  </a:lnTo>
                  <a:lnTo>
                    <a:pt x="8246" y="7348"/>
                  </a:lnTo>
                  <a:lnTo>
                    <a:pt x="2194" y="15431"/>
                  </a:lnTo>
                  <a:lnTo>
                    <a:pt x="0" y="25473"/>
                  </a:lnTo>
                  <a:lnTo>
                    <a:pt x="2194" y="35516"/>
                  </a:lnTo>
                  <a:lnTo>
                    <a:pt x="8246" y="43599"/>
                  </a:lnTo>
                  <a:lnTo>
                    <a:pt x="17360" y="48988"/>
                  </a:lnTo>
                  <a:lnTo>
                    <a:pt x="28739" y="50947"/>
                  </a:lnTo>
                  <a:lnTo>
                    <a:pt x="39741" y="48988"/>
                  </a:lnTo>
                  <a:lnTo>
                    <a:pt x="48661" y="43599"/>
                  </a:lnTo>
                  <a:lnTo>
                    <a:pt x="54642" y="35516"/>
                  </a:lnTo>
                  <a:lnTo>
                    <a:pt x="56826" y="25473"/>
                  </a:lnTo>
                  <a:lnTo>
                    <a:pt x="54642" y="15431"/>
                  </a:lnTo>
                  <a:lnTo>
                    <a:pt x="48661" y="7348"/>
                  </a:lnTo>
                  <a:lnTo>
                    <a:pt x="39741" y="1959"/>
                  </a:lnTo>
                  <a:lnTo>
                    <a:pt x="28739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486736" y="661737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086" y="0"/>
                  </a:moveTo>
                  <a:lnTo>
                    <a:pt x="16809" y="1959"/>
                  </a:lnTo>
                  <a:lnTo>
                    <a:pt x="7919" y="7348"/>
                  </a:lnTo>
                  <a:lnTo>
                    <a:pt x="2092" y="15431"/>
                  </a:lnTo>
                  <a:lnTo>
                    <a:pt x="0" y="25473"/>
                  </a:lnTo>
                  <a:lnTo>
                    <a:pt x="2092" y="35516"/>
                  </a:lnTo>
                  <a:lnTo>
                    <a:pt x="7919" y="43599"/>
                  </a:lnTo>
                  <a:lnTo>
                    <a:pt x="16809" y="48988"/>
                  </a:lnTo>
                  <a:lnTo>
                    <a:pt x="28086" y="50947"/>
                  </a:lnTo>
                  <a:lnTo>
                    <a:pt x="39465" y="48988"/>
                  </a:lnTo>
                  <a:lnTo>
                    <a:pt x="48579" y="43599"/>
                  </a:lnTo>
                  <a:lnTo>
                    <a:pt x="54631" y="35516"/>
                  </a:lnTo>
                  <a:lnTo>
                    <a:pt x="56826" y="25473"/>
                  </a:lnTo>
                  <a:lnTo>
                    <a:pt x="54631" y="15431"/>
                  </a:lnTo>
                  <a:lnTo>
                    <a:pt x="48579" y="7348"/>
                  </a:lnTo>
                  <a:lnTo>
                    <a:pt x="39465" y="195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611492" y="662390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739" y="0"/>
                  </a:moveTo>
                  <a:lnTo>
                    <a:pt x="17360" y="1959"/>
                  </a:lnTo>
                  <a:lnTo>
                    <a:pt x="8246" y="7348"/>
                  </a:lnTo>
                  <a:lnTo>
                    <a:pt x="2194" y="15431"/>
                  </a:lnTo>
                  <a:lnTo>
                    <a:pt x="0" y="25473"/>
                  </a:lnTo>
                  <a:lnTo>
                    <a:pt x="2194" y="35516"/>
                  </a:lnTo>
                  <a:lnTo>
                    <a:pt x="8246" y="43599"/>
                  </a:lnTo>
                  <a:lnTo>
                    <a:pt x="17360" y="48988"/>
                  </a:lnTo>
                  <a:lnTo>
                    <a:pt x="28739" y="50947"/>
                  </a:lnTo>
                  <a:lnTo>
                    <a:pt x="39741" y="48988"/>
                  </a:lnTo>
                  <a:lnTo>
                    <a:pt x="48661" y="43599"/>
                  </a:lnTo>
                  <a:lnTo>
                    <a:pt x="54642" y="35516"/>
                  </a:lnTo>
                  <a:lnTo>
                    <a:pt x="56826" y="25473"/>
                  </a:lnTo>
                  <a:lnTo>
                    <a:pt x="54642" y="15431"/>
                  </a:lnTo>
                  <a:lnTo>
                    <a:pt x="48661" y="7348"/>
                  </a:lnTo>
                  <a:lnTo>
                    <a:pt x="39741" y="1959"/>
                  </a:lnTo>
                  <a:lnTo>
                    <a:pt x="28739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543562" y="687211"/>
              <a:ext cx="41275" cy="1270"/>
            </a:xfrm>
            <a:custGeom>
              <a:avLst/>
              <a:gdLst/>
              <a:ahLst/>
              <a:cxnLst/>
              <a:rect l="l" t="t" r="r" b="b"/>
              <a:pathLst>
                <a:path w="41275" h="1270">
                  <a:moveTo>
                    <a:pt x="-4713" y="326"/>
                  </a:moveTo>
                  <a:lnTo>
                    <a:pt x="45863" y="326"/>
                  </a:lnTo>
                </a:path>
              </a:pathLst>
            </a:custGeom>
            <a:ln w="1008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583406" y="678066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0" y="0"/>
                  </a:moveTo>
                  <a:lnTo>
                    <a:pt x="0" y="18942"/>
                  </a:lnTo>
                  <a:lnTo>
                    <a:pt x="28086" y="97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668972" y="687864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50800">
                  <a:moveTo>
                    <a:pt x="0" y="0"/>
                  </a:moveTo>
                  <a:lnTo>
                    <a:pt x="50294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717960" y="678719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0" y="0"/>
                  </a:moveTo>
                  <a:lnTo>
                    <a:pt x="0" y="18942"/>
                  </a:lnTo>
                  <a:lnTo>
                    <a:pt x="28086" y="97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802872" y="687864"/>
              <a:ext cx="41275" cy="1270"/>
            </a:xfrm>
            <a:custGeom>
              <a:avLst/>
              <a:gdLst/>
              <a:ahLst/>
              <a:cxnLst/>
              <a:rect l="l" t="t" r="r" b="b"/>
              <a:pathLst>
                <a:path w="41275" h="1270">
                  <a:moveTo>
                    <a:pt x="-4713" y="326"/>
                  </a:moveTo>
                  <a:lnTo>
                    <a:pt x="45863" y="326"/>
                  </a:lnTo>
                </a:path>
              </a:pathLst>
            </a:custGeom>
            <a:ln w="1008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842716" y="678719"/>
              <a:ext cx="29209" cy="19050"/>
            </a:xfrm>
            <a:custGeom>
              <a:avLst/>
              <a:gdLst/>
              <a:ahLst/>
              <a:cxnLst/>
              <a:rect l="l" t="t" r="r" b="b"/>
              <a:pathLst>
                <a:path w="29210" h="19050">
                  <a:moveTo>
                    <a:pt x="0" y="0"/>
                  </a:moveTo>
                  <a:lnTo>
                    <a:pt x="0" y="18942"/>
                  </a:lnTo>
                  <a:lnTo>
                    <a:pt x="28739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928282" y="687864"/>
              <a:ext cx="41275" cy="0"/>
            </a:xfrm>
            <a:custGeom>
              <a:avLst/>
              <a:gdLst/>
              <a:ahLst/>
              <a:cxnLst/>
              <a:rect l="l" t="t" r="r" b="b"/>
              <a:pathLst>
                <a:path w="41275">
                  <a:moveTo>
                    <a:pt x="0" y="0"/>
                  </a:moveTo>
                  <a:lnTo>
                    <a:pt x="41149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968125" y="678719"/>
              <a:ext cx="29209" cy="18415"/>
            </a:xfrm>
            <a:custGeom>
              <a:avLst/>
              <a:gdLst/>
              <a:ahLst/>
              <a:cxnLst/>
              <a:rect l="l" t="t" r="r" b="b"/>
              <a:pathLst>
                <a:path w="29210" h="18415">
                  <a:moveTo>
                    <a:pt x="0" y="0"/>
                  </a:moveTo>
                  <a:lnTo>
                    <a:pt x="0" y="18288"/>
                  </a:lnTo>
                  <a:lnTo>
                    <a:pt x="28739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053691" y="687864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028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099413" y="678719"/>
              <a:ext cx="29209" cy="19050"/>
            </a:xfrm>
            <a:custGeom>
              <a:avLst/>
              <a:gdLst/>
              <a:ahLst/>
              <a:cxnLst/>
              <a:rect l="l" t="t" r="r" b="b"/>
              <a:pathLst>
                <a:path w="29210" h="19050">
                  <a:moveTo>
                    <a:pt x="0" y="0"/>
                  </a:moveTo>
                  <a:lnTo>
                    <a:pt x="0" y="18942"/>
                  </a:lnTo>
                  <a:lnTo>
                    <a:pt x="28739" y="97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446893" y="686557"/>
              <a:ext cx="12700" cy="1270"/>
            </a:xfrm>
            <a:custGeom>
              <a:avLst/>
              <a:gdLst/>
              <a:ahLst/>
              <a:cxnLst/>
              <a:rect l="l" t="t" r="r" b="b"/>
              <a:pathLst>
                <a:path w="12700" h="1270">
                  <a:moveTo>
                    <a:pt x="-4713" y="326"/>
                  </a:moveTo>
                  <a:lnTo>
                    <a:pt x="17123" y="326"/>
                  </a:lnTo>
                </a:path>
              </a:pathLst>
            </a:custGeom>
            <a:ln w="1008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457997" y="677413"/>
              <a:ext cx="29209" cy="19050"/>
            </a:xfrm>
            <a:custGeom>
              <a:avLst/>
              <a:gdLst/>
              <a:ahLst/>
              <a:cxnLst/>
              <a:rect l="l" t="t" r="r" b="b"/>
              <a:pathLst>
                <a:path w="29210" h="19050">
                  <a:moveTo>
                    <a:pt x="653" y="0"/>
                  </a:moveTo>
                  <a:lnTo>
                    <a:pt x="0" y="18942"/>
                  </a:lnTo>
                  <a:lnTo>
                    <a:pt x="28739" y="9797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997518" y="810660"/>
              <a:ext cx="56515" cy="51435"/>
            </a:xfrm>
            <a:custGeom>
              <a:avLst/>
              <a:gdLst/>
              <a:ahLst/>
              <a:cxnLst/>
              <a:rect l="l" t="t" r="r" b="b"/>
              <a:pathLst>
                <a:path w="56514" h="51434">
                  <a:moveTo>
                    <a:pt x="28086" y="0"/>
                  </a:moveTo>
                  <a:lnTo>
                    <a:pt x="16809" y="1959"/>
                  </a:lnTo>
                  <a:lnTo>
                    <a:pt x="7919" y="7348"/>
                  </a:lnTo>
                  <a:lnTo>
                    <a:pt x="2092" y="15431"/>
                  </a:lnTo>
                  <a:lnTo>
                    <a:pt x="0" y="25473"/>
                  </a:lnTo>
                  <a:lnTo>
                    <a:pt x="2092" y="35516"/>
                  </a:lnTo>
                  <a:lnTo>
                    <a:pt x="7919" y="43599"/>
                  </a:lnTo>
                  <a:lnTo>
                    <a:pt x="16809" y="48988"/>
                  </a:lnTo>
                  <a:lnTo>
                    <a:pt x="28086" y="50947"/>
                  </a:lnTo>
                  <a:lnTo>
                    <a:pt x="39363" y="48988"/>
                  </a:lnTo>
                  <a:lnTo>
                    <a:pt x="48253" y="43599"/>
                  </a:lnTo>
                  <a:lnTo>
                    <a:pt x="54080" y="35516"/>
                  </a:lnTo>
                  <a:lnTo>
                    <a:pt x="56172" y="25473"/>
                  </a:lnTo>
                  <a:lnTo>
                    <a:pt x="54080" y="15431"/>
                  </a:lnTo>
                  <a:lnTo>
                    <a:pt x="48253" y="7348"/>
                  </a:lnTo>
                  <a:lnTo>
                    <a:pt x="39363" y="195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128153" y="810660"/>
              <a:ext cx="57150" cy="52069"/>
            </a:xfrm>
            <a:custGeom>
              <a:avLst/>
              <a:gdLst/>
              <a:ahLst/>
              <a:cxnLst/>
              <a:rect l="l" t="t" r="r" b="b"/>
              <a:pathLst>
                <a:path w="57150" h="52069">
                  <a:moveTo>
                    <a:pt x="28086" y="0"/>
                  </a:moveTo>
                  <a:lnTo>
                    <a:pt x="17084" y="1959"/>
                  </a:lnTo>
                  <a:lnTo>
                    <a:pt x="8164" y="7348"/>
                  </a:lnTo>
                  <a:lnTo>
                    <a:pt x="2184" y="15431"/>
                  </a:lnTo>
                  <a:lnTo>
                    <a:pt x="0" y="25473"/>
                  </a:lnTo>
                  <a:lnTo>
                    <a:pt x="2184" y="35893"/>
                  </a:lnTo>
                  <a:lnTo>
                    <a:pt x="8164" y="44170"/>
                  </a:lnTo>
                  <a:lnTo>
                    <a:pt x="17084" y="49630"/>
                  </a:lnTo>
                  <a:lnTo>
                    <a:pt x="28086" y="51600"/>
                  </a:lnTo>
                  <a:lnTo>
                    <a:pt x="39465" y="49630"/>
                  </a:lnTo>
                  <a:lnTo>
                    <a:pt x="48579" y="44170"/>
                  </a:lnTo>
                  <a:lnTo>
                    <a:pt x="54631" y="35893"/>
                  </a:lnTo>
                  <a:lnTo>
                    <a:pt x="56826" y="25473"/>
                  </a:lnTo>
                  <a:lnTo>
                    <a:pt x="54631" y="15431"/>
                  </a:lnTo>
                  <a:lnTo>
                    <a:pt x="48579" y="7348"/>
                  </a:lnTo>
                  <a:lnTo>
                    <a:pt x="39465" y="195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794372" y="2830927"/>
              <a:ext cx="1001968" cy="43827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746699" y="810660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086" y="0"/>
                  </a:moveTo>
                  <a:lnTo>
                    <a:pt x="16809" y="1959"/>
                  </a:lnTo>
                  <a:lnTo>
                    <a:pt x="7919" y="7348"/>
                  </a:lnTo>
                  <a:lnTo>
                    <a:pt x="2092" y="15431"/>
                  </a:lnTo>
                  <a:lnTo>
                    <a:pt x="0" y="25473"/>
                  </a:lnTo>
                  <a:lnTo>
                    <a:pt x="2092" y="35516"/>
                  </a:lnTo>
                  <a:lnTo>
                    <a:pt x="7919" y="43599"/>
                  </a:lnTo>
                  <a:lnTo>
                    <a:pt x="16809" y="48988"/>
                  </a:lnTo>
                  <a:lnTo>
                    <a:pt x="28086" y="50947"/>
                  </a:lnTo>
                  <a:lnTo>
                    <a:pt x="39465" y="48988"/>
                  </a:lnTo>
                  <a:lnTo>
                    <a:pt x="48579" y="43599"/>
                  </a:lnTo>
                  <a:lnTo>
                    <a:pt x="54631" y="35516"/>
                  </a:lnTo>
                  <a:lnTo>
                    <a:pt x="56826" y="25473"/>
                  </a:lnTo>
                  <a:lnTo>
                    <a:pt x="54631" y="15431"/>
                  </a:lnTo>
                  <a:lnTo>
                    <a:pt x="48579" y="7348"/>
                  </a:lnTo>
                  <a:lnTo>
                    <a:pt x="39465" y="195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871456" y="810660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739" y="0"/>
                  </a:moveTo>
                  <a:lnTo>
                    <a:pt x="17360" y="1959"/>
                  </a:lnTo>
                  <a:lnTo>
                    <a:pt x="8246" y="7348"/>
                  </a:lnTo>
                  <a:lnTo>
                    <a:pt x="2194" y="15431"/>
                  </a:lnTo>
                  <a:lnTo>
                    <a:pt x="0" y="25473"/>
                  </a:lnTo>
                  <a:lnTo>
                    <a:pt x="2194" y="35516"/>
                  </a:lnTo>
                  <a:lnTo>
                    <a:pt x="8246" y="43599"/>
                  </a:lnTo>
                  <a:lnTo>
                    <a:pt x="17360" y="48988"/>
                  </a:lnTo>
                  <a:lnTo>
                    <a:pt x="28739" y="50947"/>
                  </a:lnTo>
                  <a:lnTo>
                    <a:pt x="39741" y="48988"/>
                  </a:lnTo>
                  <a:lnTo>
                    <a:pt x="48661" y="43599"/>
                  </a:lnTo>
                  <a:lnTo>
                    <a:pt x="54642" y="35516"/>
                  </a:lnTo>
                  <a:lnTo>
                    <a:pt x="56826" y="25473"/>
                  </a:lnTo>
                  <a:lnTo>
                    <a:pt x="54642" y="15431"/>
                  </a:lnTo>
                  <a:lnTo>
                    <a:pt x="48661" y="7348"/>
                  </a:lnTo>
                  <a:lnTo>
                    <a:pt x="39741" y="1959"/>
                  </a:lnTo>
                  <a:lnTo>
                    <a:pt x="28739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486736" y="809354"/>
              <a:ext cx="57150" cy="52069"/>
            </a:xfrm>
            <a:custGeom>
              <a:avLst/>
              <a:gdLst/>
              <a:ahLst/>
              <a:cxnLst/>
              <a:rect l="l" t="t" r="r" b="b"/>
              <a:pathLst>
                <a:path w="57150" h="52069">
                  <a:moveTo>
                    <a:pt x="28739" y="0"/>
                  </a:moveTo>
                  <a:lnTo>
                    <a:pt x="17360" y="2061"/>
                  </a:lnTo>
                  <a:lnTo>
                    <a:pt x="8246" y="7674"/>
                  </a:lnTo>
                  <a:lnTo>
                    <a:pt x="2194" y="15982"/>
                  </a:lnTo>
                  <a:lnTo>
                    <a:pt x="0" y="26126"/>
                  </a:lnTo>
                  <a:lnTo>
                    <a:pt x="2194" y="36169"/>
                  </a:lnTo>
                  <a:lnTo>
                    <a:pt x="8246" y="44252"/>
                  </a:lnTo>
                  <a:lnTo>
                    <a:pt x="17360" y="49641"/>
                  </a:lnTo>
                  <a:lnTo>
                    <a:pt x="28739" y="51600"/>
                  </a:lnTo>
                  <a:lnTo>
                    <a:pt x="39741" y="49641"/>
                  </a:lnTo>
                  <a:lnTo>
                    <a:pt x="48661" y="44252"/>
                  </a:lnTo>
                  <a:lnTo>
                    <a:pt x="54642" y="36169"/>
                  </a:lnTo>
                  <a:lnTo>
                    <a:pt x="56826" y="26126"/>
                  </a:lnTo>
                  <a:lnTo>
                    <a:pt x="54642" y="15982"/>
                  </a:lnTo>
                  <a:lnTo>
                    <a:pt x="48661" y="7674"/>
                  </a:lnTo>
                  <a:lnTo>
                    <a:pt x="39741" y="2061"/>
                  </a:lnTo>
                  <a:lnTo>
                    <a:pt x="28739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612146" y="810660"/>
              <a:ext cx="57150" cy="51435"/>
            </a:xfrm>
            <a:custGeom>
              <a:avLst/>
              <a:gdLst/>
              <a:ahLst/>
              <a:cxnLst/>
              <a:rect l="l" t="t" r="r" b="b"/>
              <a:pathLst>
                <a:path w="57150" h="51434">
                  <a:moveTo>
                    <a:pt x="28086" y="0"/>
                  </a:moveTo>
                  <a:lnTo>
                    <a:pt x="17084" y="1959"/>
                  </a:lnTo>
                  <a:lnTo>
                    <a:pt x="8164" y="7348"/>
                  </a:lnTo>
                  <a:lnTo>
                    <a:pt x="2184" y="15431"/>
                  </a:lnTo>
                  <a:lnTo>
                    <a:pt x="0" y="25473"/>
                  </a:lnTo>
                  <a:lnTo>
                    <a:pt x="2184" y="35516"/>
                  </a:lnTo>
                  <a:lnTo>
                    <a:pt x="8164" y="43599"/>
                  </a:lnTo>
                  <a:lnTo>
                    <a:pt x="17084" y="48988"/>
                  </a:lnTo>
                  <a:lnTo>
                    <a:pt x="28086" y="50947"/>
                  </a:lnTo>
                  <a:lnTo>
                    <a:pt x="39465" y="48988"/>
                  </a:lnTo>
                  <a:lnTo>
                    <a:pt x="48579" y="43599"/>
                  </a:lnTo>
                  <a:lnTo>
                    <a:pt x="54631" y="35516"/>
                  </a:lnTo>
                  <a:lnTo>
                    <a:pt x="56826" y="25473"/>
                  </a:lnTo>
                  <a:lnTo>
                    <a:pt x="54631" y="15431"/>
                  </a:lnTo>
                  <a:lnTo>
                    <a:pt x="48579" y="7348"/>
                  </a:lnTo>
                  <a:lnTo>
                    <a:pt x="39465" y="1959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544216" y="835481"/>
              <a:ext cx="41275" cy="0"/>
            </a:xfrm>
            <a:custGeom>
              <a:avLst/>
              <a:gdLst/>
              <a:ahLst/>
              <a:cxnLst/>
              <a:rect l="l" t="t" r="r" b="b"/>
              <a:pathLst>
                <a:path w="41275">
                  <a:moveTo>
                    <a:pt x="0" y="0"/>
                  </a:moveTo>
                  <a:lnTo>
                    <a:pt x="41149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584059" y="826337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0" y="0"/>
                  </a:moveTo>
                  <a:lnTo>
                    <a:pt x="0" y="18942"/>
                  </a:lnTo>
                  <a:lnTo>
                    <a:pt x="28086" y="97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668972" y="836134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50800">
                  <a:moveTo>
                    <a:pt x="0" y="0"/>
                  </a:moveTo>
                  <a:lnTo>
                    <a:pt x="50294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717960" y="826990"/>
              <a:ext cx="29209" cy="18415"/>
            </a:xfrm>
            <a:custGeom>
              <a:avLst/>
              <a:gdLst/>
              <a:ahLst/>
              <a:cxnLst/>
              <a:rect l="l" t="t" r="r" b="b"/>
              <a:pathLst>
                <a:path w="29210" h="18415">
                  <a:moveTo>
                    <a:pt x="0" y="0"/>
                  </a:moveTo>
                  <a:lnTo>
                    <a:pt x="0" y="18288"/>
                  </a:lnTo>
                  <a:lnTo>
                    <a:pt x="28739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803526" y="836134"/>
              <a:ext cx="41275" cy="0"/>
            </a:xfrm>
            <a:custGeom>
              <a:avLst/>
              <a:gdLst/>
              <a:ahLst/>
              <a:cxnLst/>
              <a:rect l="l" t="t" r="r" b="b"/>
              <a:pathLst>
                <a:path w="41275">
                  <a:moveTo>
                    <a:pt x="0" y="0"/>
                  </a:moveTo>
                  <a:lnTo>
                    <a:pt x="41149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843369" y="826990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928282" y="836134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0" y="0"/>
                  </a:moveTo>
                  <a:lnTo>
                    <a:pt x="41803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968778" y="826337"/>
              <a:ext cx="29209" cy="19050"/>
            </a:xfrm>
            <a:custGeom>
              <a:avLst/>
              <a:gdLst/>
              <a:ahLst/>
              <a:cxnLst/>
              <a:rect l="l" t="t" r="r" b="b"/>
              <a:pathLst>
                <a:path w="29210" h="19050">
                  <a:moveTo>
                    <a:pt x="0" y="0"/>
                  </a:moveTo>
                  <a:lnTo>
                    <a:pt x="0" y="18942"/>
                  </a:lnTo>
                  <a:lnTo>
                    <a:pt x="28739" y="97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053691" y="836134"/>
              <a:ext cx="48260" cy="0"/>
            </a:xfrm>
            <a:custGeom>
              <a:avLst/>
              <a:gdLst/>
              <a:ahLst/>
              <a:cxnLst/>
              <a:rect l="l" t="t" r="r" b="b"/>
              <a:pathLst>
                <a:path w="48260">
                  <a:moveTo>
                    <a:pt x="0" y="0"/>
                  </a:moveTo>
                  <a:lnTo>
                    <a:pt x="47681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100066" y="826990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446893" y="834828"/>
              <a:ext cx="13335" cy="0"/>
            </a:xfrm>
            <a:custGeom>
              <a:avLst/>
              <a:gdLst/>
              <a:ahLst/>
              <a:cxnLst/>
              <a:rect l="l" t="t" r="r" b="b"/>
              <a:pathLst>
                <a:path w="13335">
                  <a:moveTo>
                    <a:pt x="0" y="0"/>
                  </a:moveTo>
                  <a:lnTo>
                    <a:pt x="13063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458650" y="825683"/>
              <a:ext cx="29209" cy="19050"/>
            </a:xfrm>
            <a:custGeom>
              <a:avLst/>
              <a:gdLst/>
              <a:ahLst/>
              <a:cxnLst/>
              <a:rect l="l" t="t" r="r" b="b"/>
              <a:pathLst>
                <a:path w="29210" h="19050">
                  <a:moveTo>
                    <a:pt x="653" y="0"/>
                  </a:moveTo>
                  <a:lnTo>
                    <a:pt x="0" y="18942"/>
                  </a:lnTo>
                  <a:lnTo>
                    <a:pt x="28739" y="9797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045853" y="727707"/>
              <a:ext cx="73660" cy="90170"/>
            </a:xfrm>
            <a:custGeom>
              <a:avLst/>
              <a:gdLst/>
              <a:ahLst/>
              <a:cxnLst/>
              <a:rect l="l" t="t" r="r" b="b"/>
              <a:pathLst>
                <a:path w="73660" h="90169">
                  <a:moveTo>
                    <a:pt x="0" y="90137"/>
                  </a:moveTo>
                  <a:lnTo>
                    <a:pt x="73155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110517" y="706806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5" h="27940">
                  <a:moveTo>
                    <a:pt x="25473" y="0"/>
                  </a:moveTo>
                  <a:lnTo>
                    <a:pt x="0" y="15676"/>
                  </a:lnTo>
                  <a:lnTo>
                    <a:pt x="15022" y="27433"/>
                  </a:lnTo>
                  <a:lnTo>
                    <a:pt x="2547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920444" y="727707"/>
              <a:ext cx="67945" cy="90170"/>
            </a:xfrm>
            <a:custGeom>
              <a:avLst/>
              <a:gdLst/>
              <a:ahLst/>
              <a:cxnLst/>
              <a:rect l="l" t="t" r="r" b="b"/>
              <a:pathLst>
                <a:path w="67945" h="90169">
                  <a:moveTo>
                    <a:pt x="0" y="90137"/>
                  </a:moveTo>
                  <a:lnTo>
                    <a:pt x="67930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980536" y="706153"/>
              <a:ext cx="24765" cy="28575"/>
            </a:xfrm>
            <a:custGeom>
              <a:avLst/>
              <a:gdLst/>
              <a:ahLst/>
              <a:cxnLst/>
              <a:rect l="l" t="t" r="r" b="b"/>
              <a:pathLst>
                <a:path w="24764" h="28575">
                  <a:moveTo>
                    <a:pt x="24167" y="0"/>
                  </a:moveTo>
                  <a:lnTo>
                    <a:pt x="0" y="16982"/>
                  </a:lnTo>
                  <a:lnTo>
                    <a:pt x="15022" y="28086"/>
                  </a:lnTo>
                  <a:lnTo>
                    <a:pt x="2416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795034" y="727707"/>
              <a:ext cx="67945" cy="90170"/>
            </a:xfrm>
            <a:custGeom>
              <a:avLst/>
              <a:gdLst/>
              <a:ahLst/>
              <a:cxnLst/>
              <a:rect l="l" t="t" r="r" b="b"/>
              <a:pathLst>
                <a:path w="67945" h="90169">
                  <a:moveTo>
                    <a:pt x="0" y="90137"/>
                  </a:moveTo>
                  <a:lnTo>
                    <a:pt x="67930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855126" y="706153"/>
              <a:ext cx="24765" cy="28575"/>
            </a:xfrm>
            <a:custGeom>
              <a:avLst/>
              <a:gdLst/>
              <a:ahLst/>
              <a:cxnLst/>
              <a:rect l="l" t="t" r="r" b="b"/>
              <a:pathLst>
                <a:path w="24764" h="28575">
                  <a:moveTo>
                    <a:pt x="24167" y="0"/>
                  </a:moveTo>
                  <a:lnTo>
                    <a:pt x="0" y="16982"/>
                  </a:lnTo>
                  <a:lnTo>
                    <a:pt x="15022" y="28086"/>
                  </a:lnTo>
                  <a:lnTo>
                    <a:pt x="2416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661134" y="727054"/>
              <a:ext cx="76200" cy="90805"/>
            </a:xfrm>
            <a:custGeom>
              <a:avLst/>
              <a:gdLst/>
              <a:ahLst/>
              <a:cxnLst/>
              <a:rect l="l" t="t" r="r" b="b"/>
              <a:pathLst>
                <a:path w="76200" h="90805">
                  <a:moveTo>
                    <a:pt x="0" y="90791"/>
                  </a:moveTo>
                  <a:lnTo>
                    <a:pt x="75768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729064" y="706153"/>
              <a:ext cx="26034" cy="28575"/>
            </a:xfrm>
            <a:custGeom>
              <a:avLst/>
              <a:gdLst/>
              <a:ahLst/>
              <a:cxnLst/>
              <a:rect l="l" t="t" r="r" b="b"/>
              <a:pathLst>
                <a:path w="26035" h="28575">
                  <a:moveTo>
                    <a:pt x="25473" y="0"/>
                  </a:moveTo>
                  <a:lnTo>
                    <a:pt x="0" y="15676"/>
                  </a:lnTo>
                  <a:lnTo>
                    <a:pt x="14369" y="28086"/>
                  </a:lnTo>
                  <a:lnTo>
                    <a:pt x="2547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535724" y="727707"/>
              <a:ext cx="67945" cy="89535"/>
            </a:xfrm>
            <a:custGeom>
              <a:avLst/>
              <a:gdLst/>
              <a:ahLst/>
              <a:cxnLst/>
              <a:rect l="l" t="t" r="r" b="b"/>
              <a:pathLst>
                <a:path w="67945" h="89534">
                  <a:moveTo>
                    <a:pt x="0" y="89484"/>
                  </a:moveTo>
                  <a:lnTo>
                    <a:pt x="67930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595816" y="706153"/>
              <a:ext cx="24765" cy="28575"/>
            </a:xfrm>
            <a:custGeom>
              <a:avLst/>
              <a:gdLst/>
              <a:ahLst/>
              <a:cxnLst/>
              <a:rect l="l" t="t" r="r" b="b"/>
              <a:pathLst>
                <a:path w="24764" h="28575">
                  <a:moveTo>
                    <a:pt x="24167" y="0"/>
                  </a:moveTo>
                  <a:lnTo>
                    <a:pt x="0" y="16982"/>
                  </a:lnTo>
                  <a:lnTo>
                    <a:pt x="15022" y="28086"/>
                  </a:lnTo>
                  <a:lnTo>
                    <a:pt x="2416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456037" y="723135"/>
              <a:ext cx="18415" cy="15875"/>
            </a:xfrm>
            <a:custGeom>
              <a:avLst/>
              <a:gdLst/>
              <a:ahLst/>
              <a:cxnLst/>
              <a:rect l="l" t="t" r="r" b="b"/>
              <a:pathLst>
                <a:path w="18414" h="15875">
                  <a:moveTo>
                    <a:pt x="0" y="15676"/>
                  </a:moveTo>
                  <a:lnTo>
                    <a:pt x="18288" y="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467141" y="705499"/>
              <a:ext cx="28575" cy="26034"/>
            </a:xfrm>
            <a:custGeom>
              <a:avLst/>
              <a:gdLst/>
              <a:ahLst/>
              <a:cxnLst/>
              <a:rect l="l" t="t" r="r" b="b"/>
              <a:pathLst>
                <a:path w="28575" h="26034">
                  <a:moveTo>
                    <a:pt x="28086" y="0"/>
                  </a:moveTo>
                  <a:lnTo>
                    <a:pt x="0" y="11103"/>
                  </a:lnTo>
                  <a:lnTo>
                    <a:pt x="12410" y="25473"/>
                  </a:lnTo>
                  <a:lnTo>
                    <a:pt x="2808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919790" y="706153"/>
              <a:ext cx="193040" cy="99695"/>
            </a:xfrm>
            <a:custGeom>
              <a:avLst/>
              <a:gdLst/>
              <a:ahLst/>
              <a:cxnLst/>
              <a:rect l="l" t="t" r="r" b="b"/>
              <a:pathLst>
                <a:path w="193039" h="99695">
                  <a:moveTo>
                    <a:pt x="0" y="0"/>
                  </a:moveTo>
                  <a:lnTo>
                    <a:pt x="192686" y="99282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107251" y="79629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8491" y="0"/>
                  </a:moveTo>
                  <a:lnTo>
                    <a:pt x="0" y="16982"/>
                  </a:lnTo>
                  <a:lnTo>
                    <a:pt x="29392" y="21554"/>
                  </a:lnTo>
                  <a:lnTo>
                    <a:pt x="849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794381" y="706153"/>
              <a:ext cx="187960" cy="99695"/>
            </a:xfrm>
            <a:custGeom>
              <a:avLst/>
              <a:gdLst/>
              <a:ahLst/>
              <a:cxnLst/>
              <a:rect l="l" t="t" r="r" b="b"/>
              <a:pathLst>
                <a:path w="187960" h="99695">
                  <a:moveTo>
                    <a:pt x="0" y="0"/>
                  </a:moveTo>
                  <a:lnTo>
                    <a:pt x="187460" y="99282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975963" y="79629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9144" y="0"/>
                  </a:moveTo>
                  <a:lnTo>
                    <a:pt x="0" y="16982"/>
                  </a:lnTo>
                  <a:lnTo>
                    <a:pt x="29392" y="21554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660481" y="706153"/>
              <a:ext cx="195580" cy="99695"/>
            </a:xfrm>
            <a:custGeom>
              <a:avLst/>
              <a:gdLst/>
              <a:ahLst/>
              <a:cxnLst/>
              <a:rect l="l" t="t" r="r" b="b"/>
              <a:pathLst>
                <a:path w="195579" h="99695">
                  <a:moveTo>
                    <a:pt x="0" y="0"/>
                  </a:moveTo>
                  <a:lnTo>
                    <a:pt x="195298" y="99282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850554" y="79629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8491" y="0"/>
                  </a:moveTo>
                  <a:lnTo>
                    <a:pt x="0" y="16982"/>
                  </a:lnTo>
                  <a:lnTo>
                    <a:pt x="29392" y="21554"/>
                  </a:lnTo>
                  <a:lnTo>
                    <a:pt x="849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535071" y="705499"/>
              <a:ext cx="196215" cy="100330"/>
            </a:xfrm>
            <a:custGeom>
              <a:avLst/>
              <a:gdLst/>
              <a:ahLst/>
              <a:cxnLst/>
              <a:rect l="l" t="t" r="r" b="b"/>
              <a:pathLst>
                <a:path w="196214" h="100329">
                  <a:moveTo>
                    <a:pt x="0" y="0"/>
                  </a:moveTo>
                  <a:lnTo>
                    <a:pt x="195952" y="99935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725798" y="796944"/>
              <a:ext cx="29845" cy="20955"/>
            </a:xfrm>
            <a:custGeom>
              <a:avLst/>
              <a:gdLst/>
              <a:ahLst/>
              <a:cxnLst/>
              <a:rect l="l" t="t" r="r" b="b"/>
              <a:pathLst>
                <a:path w="29845" h="20955">
                  <a:moveTo>
                    <a:pt x="8491" y="0"/>
                  </a:moveTo>
                  <a:lnTo>
                    <a:pt x="0" y="16329"/>
                  </a:lnTo>
                  <a:lnTo>
                    <a:pt x="29392" y="20901"/>
                  </a:lnTo>
                  <a:lnTo>
                    <a:pt x="849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449505" y="724441"/>
              <a:ext cx="147955" cy="80645"/>
            </a:xfrm>
            <a:custGeom>
              <a:avLst/>
              <a:gdLst/>
              <a:ahLst/>
              <a:cxnLst/>
              <a:rect l="l" t="t" r="r" b="b"/>
              <a:pathLst>
                <a:path w="147954" h="80645">
                  <a:moveTo>
                    <a:pt x="0" y="0"/>
                  </a:moveTo>
                  <a:lnTo>
                    <a:pt x="147617" y="80340"/>
                  </a:lnTo>
                </a:path>
              </a:pathLst>
            </a:custGeom>
            <a:ln w="9427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591244" y="79629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9144" y="0"/>
                  </a:moveTo>
                  <a:lnTo>
                    <a:pt x="0" y="16329"/>
                  </a:lnTo>
                  <a:lnTo>
                    <a:pt x="29392" y="21554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5" name="object 155"/>
          <p:cNvSpPr txBox="1"/>
          <p:nvPr/>
        </p:nvSpPr>
        <p:spPr>
          <a:xfrm>
            <a:off x="5961966" y="855897"/>
            <a:ext cx="1421305" cy="428201"/>
          </a:xfrm>
          <a:prstGeom prst="rect">
            <a:avLst/>
          </a:prstGeom>
        </p:spPr>
        <p:txBody>
          <a:bodyPr vert="horz" wrap="square" lIns="0" tIns="19819" rIns="0" bIns="0" rtlCol="0">
            <a:spAutoFit/>
          </a:bodyPr>
          <a:lstStyle/>
          <a:p>
            <a:pPr marL="362395">
              <a:lnSpc>
                <a:spcPts val="416"/>
              </a:lnSpc>
              <a:spcBef>
                <a:spcPts val="156"/>
              </a:spcBef>
            </a:pPr>
            <a:r>
              <a:rPr sz="446" i="1" dirty="0">
                <a:latin typeface="Liberation Serif"/>
                <a:cs typeface="Liberation Serif"/>
              </a:rPr>
              <a:t>t </a:t>
            </a:r>
            <a:r>
              <a:rPr sz="446" spc="15" dirty="0">
                <a:latin typeface="OpenSymbol"/>
                <a:cs typeface="OpenSymbol"/>
              </a:rPr>
              <a:t>−</a:t>
            </a:r>
            <a:r>
              <a:rPr sz="446" spc="15" dirty="0">
                <a:latin typeface="Liberation Serif"/>
                <a:cs typeface="Liberation Serif"/>
              </a:rPr>
              <a:t>5 </a:t>
            </a:r>
            <a:r>
              <a:rPr sz="446" i="1" dirty="0">
                <a:latin typeface="Liberation Serif"/>
                <a:cs typeface="Liberation Serif"/>
              </a:rPr>
              <a:t>t </a:t>
            </a:r>
            <a:r>
              <a:rPr sz="446" spc="22" dirty="0">
                <a:latin typeface="OpenSymbol"/>
                <a:cs typeface="OpenSymbol"/>
              </a:rPr>
              <a:t>−</a:t>
            </a:r>
            <a:r>
              <a:rPr sz="446" spc="22" dirty="0">
                <a:latin typeface="Liberation Serif"/>
                <a:cs typeface="Liberation Serif"/>
              </a:rPr>
              <a:t>4 </a:t>
            </a:r>
            <a:r>
              <a:rPr sz="446" i="1" dirty="0">
                <a:latin typeface="Liberation Serif"/>
                <a:cs typeface="Liberation Serif"/>
              </a:rPr>
              <a:t>t </a:t>
            </a:r>
            <a:r>
              <a:rPr sz="446" spc="7" dirty="0">
                <a:latin typeface="OpenSymbol"/>
                <a:cs typeface="OpenSymbol"/>
              </a:rPr>
              <a:t>−</a:t>
            </a:r>
            <a:r>
              <a:rPr sz="446" spc="7" dirty="0">
                <a:latin typeface="Liberation Serif"/>
                <a:cs typeface="Liberation Serif"/>
              </a:rPr>
              <a:t>3 </a:t>
            </a:r>
            <a:r>
              <a:rPr sz="446" i="1" dirty="0">
                <a:latin typeface="Liberation Serif"/>
                <a:cs typeface="Liberation Serif"/>
              </a:rPr>
              <a:t>t </a:t>
            </a:r>
            <a:r>
              <a:rPr sz="446" spc="15" dirty="0">
                <a:latin typeface="OpenSymbol"/>
                <a:cs typeface="OpenSymbol"/>
              </a:rPr>
              <a:t>−</a:t>
            </a:r>
            <a:r>
              <a:rPr sz="446" spc="15" dirty="0">
                <a:latin typeface="Liberation Serif"/>
                <a:cs typeface="Liberation Serif"/>
              </a:rPr>
              <a:t>2 </a:t>
            </a:r>
            <a:r>
              <a:rPr sz="446" i="1" dirty="0">
                <a:latin typeface="Liberation Serif"/>
                <a:cs typeface="Liberation Serif"/>
              </a:rPr>
              <a:t>t </a:t>
            </a:r>
            <a:r>
              <a:rPr sz="446" spc="-7" dirty="0">
                <a:latin typeface="OpenSymbol"/>
                <a:cs typeface="OpenSymbol"/>
              </a:rPr>
              <a:t>−</a:t>
            </a:r>
            <a:r>
              <a:rPr sz="446" spc="-7" dirty="0">
                <a:latin typeface="Liberation Serif"/>
                <a:cs typeface="Liberation Serif"/>
              </a:rPr>
              <a:t>1</a:t>
            </a:r>
            <a:r>
              <a:rPr sz="446" spc="82" dirty="0">
                <a:latin typeface="Liberation Serif"/>
                <a:cs typeface="Liberation Serif"/>
              </a:rPr>
              <a:t> </a:t>
            </a:r>
            <a:r>
              <a:rPr sz="446" i="1" dirty="0">
                <a:latin typeface="Liberation Serif"/>
                <a:cs typeface="Liberation Serif"/>
              </a:rPr>
              <a:t>t</a:t>
            </a:r>
            <a:endParaRPr sz="446">
              <a:latin typeface="Liberation Serif"/>
              <a:cs typeface="Liberation Serif"/>
            </a:endParaRPr>
          </a:p>
          <a:p>
            <a:pPr marL="56624">
              <a:lnSpc>
                <a:spcPts val="951"/>
              </a:lnSpc>
            </a:pPr>
            <a:r>
              <a:rPr sz="892" b="1" spc="7" dirty="0">
                <a:latin typeface="Liberation Sans"/>
                <a:cs typeface="Liberation Sans"/>
              </a:rPr>
              <a:t>9</a:t>
            </a:r>
            <a:r>
              <a:rPr sz="892" b="1" spc="15" dirty="0">
                <a:latin typeface="Liberation Sans"/>
                <a:cs typeface="Liberation Sans"/>
              </a:rPr>
              <a:t> </a:t>
            </a:r>
            <a:r>
              <a:rPr sz="780" i="1" spc="33" baseline="-15873" dirty="0">
                <a:latin typeface="Liberation Serif"/>
                <a:cs typeface="Liberation Serif"/>
              </a:rPr>
              <a:t>X</a:t>
            </a:r>
            <a:endParaRPr sz="780" baseline="-15873">
              <a:latin typeface="Liberation Serif"/>
              <a:cs typeface="Liberation Serif"/>
            </a:endParaRPr>
          </a:p>
          <a:p>
            <a:pPr>
              <a:spcBef>
                <a:spcPts val="45"/>
              </a:spcBef>
            </a:pPr>
            <a:endParaRPr sz="966">
              <a:latin typeface="Liberation Serif"/>
              <a:cs typeface="Liberation Serif"/>
            </a:endParaRPr>
          </a:p>
          <a:p>
            <a:pPr marL="224609"/>
            <a:r>
              <a:rPr sz="520" i="1" spc="15" dirty="0">
                <a:latin typeface="Liberation Serif"/>
                <a:cs typeface="Liberation Serif"/>
              </a:rPr>
              <a:t>Y</a:t>
            </a:r>
            <a:endParaRPr sz="520">
              <a:latin typeface="Liberation Serif"/>
              <a:cs typeface="Liberation Serif"/>
            </a:endParaRPr>
          </a:p>
        </p:txBody>
      </p:sp>
      <p:grpSp>
        <p:nvGrpSpPr>
          <p:cNvPr id="156" name="object 156"/>
          <p:cNvGrpSpPr/>
          <p:nvPr/>
        </p:nvGrpSpPr>
        <p:grpSpPr>
          <a:xfrm>
            <a:off x="5915406" y="2139405"/>
            <a:ext cx="1489256" cy="660633"/>
            <a:chOff x="3208947" y="1439476"/>
            <a:chExt cx="1002030" cy="444500"/>
          </a:xfrm>
        </p:grpSpPr>
        <p:sp>
          <p:nvSpPr>
            <p:cNvPr id="157" name="object 157"/>
            <p:cNvSpPr/>
            <p:nvPr/>
          </p:nvSpPr>
          <p:spPr>
            <a:xfrm>
              <a:off x="3213710" y="1444239"/>
              <a:ext cx="992505" cy="434975"/>
            </a:xfrm>
            <a:custGeom>
              <a:avLst/>
              <a:gdLst/>
              <a:ahLst/>
              <a:cxnLst/>
              <a:rect l="l" t="t" r="r" b="b"/>
              <a:pathLst>
                <a:path w="992504" h="434975">
                  <a:moveTo>
                    <a:pt x="72502" y="0"/>
                  </a:moveTo>
                  <a:lnTo>
                    <a:pt x="46018" y="6276"/>
                  </a:lnTo>
                  <a:lnTo>
                    <a:pt x="22779" y="22779"/>
                  </a:lnTo>
                  <a:lnTo>
                    <a:pt x="6276" y="46018"/>
                  </a:lnTo>
                  <a:lnTo>
                    <a:pt x="0" y="72502"/>
                  </a:lnTo>
                  <a:lnTo>
                    <a:pt x="0" y="361858"/>
                  </a:lnTo>
                  <a:lnTo>
                    <a:pt x="6276" y="388617"/>
                  </a:lnTo>
                  <a:lnTo>
                    <a:pt x="22779" y="411826"/>
                  </a:lnTo>
                  <a:lnTo>
                    <a:pt x="46018" y="428175"/>
                  </a:lnTo>
                  <a:lnTo>
                    <a:pt x="72502" y="434360"/>
                  </a:lnTo>
                  <a:lnTo>
                    <a:pt x="920321" y="434360"/>
                  </a:lnTo>
                  <a:lnTo>
                    <a:pt x="946703" y="428175"/>
                  </a:lnTo>
                  <a:lnTo>
                    <a:pt x="969718" y="411826"/>
                  </a:lnTo>
                  <a:lnTo>
                    <a:pt x="985996" y="388617"/>
                  </a:lnTo>
                  <a:lnTo>
                    <a:pt x="992170" y="361858"/>
                  </a:lnTo>
                  <a:lnTo>
                    <a:pt x="992170" y="72502"/>
                  </a:lnTo>
                  <a:lnTo>
                    <a:pt x="985996" y="46018"/>
                  </a:lnTo>
                  <a:lnTo>
                    <a:pt x="969718" y="22779"/>
                  </a:lnTo>
                  <a:lnTo>
                    <a:pt x="946703" y="6276"/>
                  </a:lnTo>
                  <a:lnTo>
                    <a:pt x="920321" y="0"/>
                  </a:lnTo>
                  <a:lnTo>
                    <a:pt x="72502" y="0"/>
                  </a:lnTo>
                  <a:close/>
                </a:path>
                <a:path w="992504" h="434975">
                  <a:moveTo>
                    <a:pt x="0" y="0"/>
                  </a:moveTo>
                  <a:lnTo>
                    <a:pt x="0" y="0"/>
                  </a:lnTo>
                </a:path>
                <a:path w="992504" h="434975">
                  <a:moveTo>
                    <a:pt x="992170" y="434360"/>
                  </a:moveTo>
                  <a:lnTo>
                    <a:pt x="992170" y="434360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256819" y="1480163"/>
              <a:ext cx="131445" cy="104775"/>
            </a:xfrm>
            <a:custGeom>
              <a:avLst/>
              <a:gdLst/>
              <a:ahLst/>
              <a:cxnLst/>
              <a:rect l="l" t="t" r="r" b="b"/>
              <a:pathLst>
                <a:path w="131445" h="104775">
                  <a:moveTo>
                    <a:pt x="65970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131287" y="0"/>
                  </a:lnTo>
                  <a:lnTo>
                    <a:pt x="131287" y="104507"/>
                  </a:lnTo>
                  <a:lnTo>
                    <a:pt x="65970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9" name="object 159"/>
          <p:cNvSpPr txBox="1"/>
          <p:nvPr/>
        </p:nvSpPr>
        <p:spPr>
          <a:xfrm>
            <a:off x="6003599" y="2182943"/>
            <a:ext cx="161383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-45" dirty="0">
                <a:latin typeface="Liberation Sans"/>
                <a:cs typeface="Liberation Sans"/>
              </a:rPr>
              <a:t>1</a:t>
            </a:r>
            <a:r>
              <a:rPr sz="892" b="1" spc="7" dirty="0">
                <a:latin typeface="Liberation Sans"/>
                <a:cs typeface="Liberation Sans"/>
              </a:rPr>
              <a:t>1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160" name="object 160"/>
          <p:cNvGrpSpPr/>
          <p:nvPr/>
        </p:nvGrpSpPr>
        <p:grpSpPr>
          <a:xfrm>
            <a:off x="5913748" y="2197045"/>
            <a:ext cx="1513793" cy="628544"/>
            <a:chOff x="3207831" y="1478258"/>
            <a:chExt cx="1018540" cy="422909"/>
          </a:xfrm>
        </p:grpSpPr>
        <p:sp>
          <p:nvSpPr>
            <p:cNvPr id="161" name="object 161"/>
            <p:cNvSpPr/>
            <p:nvPr/>
          </p:nvSpPr>
          <p:spPr>
            <a:xfrm>
              <a:off x="3207831" y="1556585"/>
              <a:ext cx="1018297" cy="34422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627169" y="1480163"/>
              <a:ext cx="130175" cy="105410"/>
            </a:xfrm>
            <a:custGeom>
              <a:avLst/>
              <a:gdLst/>
              <a:ahLst/>
              <a:cxnLst/>
              <a:rect l="l" t="t" r="r" b="b"/>
              <a:pathLst>
                <a:path w="130175" h="105409">
                  <a:moveTo>
                    <a:pt x="65317" y="105160"/>
                  </a:moveTo>
                  <a:lnTo>
                    <a:pt x="0" y="105160"/>
                  </a:lnTo>
                  <a:lnTo>
                    <a:pt x="0" y="0"/>
                  </a:lnTo>
                  <a:lnTo>
                    <a:pt x="129981" y="0"/>
                  </a:lnTo>
                  <a:lnTo>
                    <a:pt x="129981" y="105160"/>
                  </a:lnTo>
                  <a:lnTo>
                    <a:pt x="65317" y="105160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3" name="object 163"/>
          <p:cNvSpPr txBox="1"/>
          <p:nvPr/>
        </p:nvSpPr>
        <p:spPr>
          <a:xfrm>
            <a:off x="6549173" y="2183914"/>
            <a:ext cx="168932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15" dirty="0">
                <a:latin typeface="Liberation Sans"/>
                <a:cs typeface="Liberation Sans"/>
              </a:rPr>
              <a:t>1</a:t>
            </a:r>
            <a:r>
              <a:rPr sz="892" b="1" spc="7" dirty="0">
                <a:latin typeface="Liberation Sans"/>
                <a:cs typeface="Liberation Sans"/>
              </a:rPr>
              <a:t>2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164" name="object 164"/>
          <p:cNvGrpSpPr/>
          <p:nvPr/>
        </p:nvGrpSpPr>
        <p:grpSpPr>
          <a:xfrm>
            <a:off x="5911523" y="3407234"/>
            <a:ext cx="1500581" cy="565313"/>
            <a:chOff x="3206334" y="2292521"/>
            <a:chExt cx="1009650" cy="380365"/>
          </a:xfrm>
        </p:grpSpPr>
        <p:sp>
          <p:nvSpPr>
            <p:cNvPr id="165" name="object 165"/>
            <p:cNvSpPr/>
            <p:nvPr/>
          </p:nvSpPr>
          <p:spPr>
            <a:xfrm>
              <a:off x="3211097" y="2297284"/>
              <a:ext cx="1000125" cy="370840"/>
            </a:xfrm>
            <a:custGeom>
              <a:avLst/>
              <a:gdLst/>
              <a:ahLst/>
              <a:cxnLst/>
              <a:rect l="l" t="t" r="r" b="b"/>
              <a:pathLst>
                <a:path w="1000125" h="370839">
                  <a:moveTo>
                    <a:pt x="938610" y="0"/>
                  </a:moveTo>
                  <a:lnTo>
                    <a:pt x="62051" y="0"/>
                  </a:lnTo>
                  <a:lnTo>
                    <a:pt x="39129" y="5276"/>
                  </a:lnTo>
                  <a:lnTo>
                    <a:pt x="19268" y="19186"/>
                  </a:lnTo>
                  <a:lnTo>
                    <a:pt x="5286" y="38853"/>
                  </a:lnTo>
                  <a:lnTo>
                    <a:pt x="0" y="61398"/>
                  </a:lnTo>
                  <a:lnTo>
                    <a:pt x="0" y="308297"/>
                  </a:lnTo>
                  <a:lnTo>
                    <a:pt x="5286" y="331220"/>
                  </a:lnTo>
                  <a:lnTo>
                    <a:pt x="19268" y="351080"/>
                  </a:lnTo>
                  <a:lnTo>
                    <a:pt x="39129" y="365062"/>
                  </a:lnTo>
                  <a:lnTo>
                    <a:pt x="62051" y="370349"/>
                  </a:lnTo>
                  <a:lnTo>
                    <a:pt x="938610" y="370349"/>
                  </a:lnTo>
                  <a:lnTo>
                    <a:pt x="961155" y="365062"/>
                  </a:lnTo>
                  <a:lnTo>
                    <a:pt x="980821" y="351080"/>
                  </a:lnTo>
                  <a:lnTo>
                    <a:pt x="994732" y="331220"/>
                  </a:lnTo>
                  <a:lnTo>
                    <a:pt x="1000008" y="308297"/>
                  </a:lnTo>
                  <a:lnTo>
                    <a:pt x="1000008" y="61398"/>
                  </a:lnTo>
                  <a:lnTo>
                    <a:pt x="994732" y="38853"/>
                  </a:lnTo>
                  <a:lnTo>
                    <a:pt x="980821" y="19186"/>
                  </a:lnTo>
                  <a:lnTo>
                    <a:pt x="961155" y="5276"/>
                  </a:lnTo>
                  <a:lnTo>
                    <a:pt x="9386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211097" y="2297284"/>
              <a:ext cx="1000125" cy="370840"/>
            </a:xfrm>
            <a:custGeom>
              <a:avLst/>
              <a:gdLst/>
              <a:ahLst/>
              <a:cxnLst/>
              <a:rect l="l" t="t" r="r" b="b"/>
              <a:pathLst>
                <a:path w="1000125" h="370839">
                  <a:moveTo>
                    <a:pt x="62051" y="0"/>
                  </a:moveTo>
                  <a:lnTo>
                    <a:pt x="39129" y="5276"/>
                  </a:lnTo>
                  <a:lnTo>
                    <a:pt x="19268" y="19186"/>
                  </a:lnTo>
                  <a:lnTo>
                    <a:pt x="5286" y="38853"/>
                  </a:lnTo>
                  <a:lnTo>
                    <a:pt x="0" y="61398"/>
                  </a:lnTo>
                  <a:lnTo>
                    <a:pt x="0" y="308297"/>
                  </a:lnTo>
                  <a:lnTo>
                    <a:pt x="5286" y="331220"/>
                  </a:lnTo>
                  <a:lnTo>
                    <a:pt x="19268" y="351080"/>
                  </a:lnTo>
                  <a:lnTo>
                    <a:pt x="39129" y="365062"/>
                  </a:lnTo>
                  <a:lnTo>
                    <a:pt x="62051" y="370349"/>
                  </a:lnTo>
                  <a:lnTo>
                    <a:pt x="938610" y="370349"/>
                  </a:lnTo>
                  <a:lnTo>
                    <a:pt x="961155" y="365062"/>
                  </a:lnTo>
                  <a:lnTo>
                    <a:pt x="980821" y="351080"/>
                  </a:lnTo>
                  <a:lnTo>
                    <a:pt x="994732" y="331220"/>
                  </a:lnTo>
                  <a:lnTo>
                    <a:pt x="1000008" y="308297"/>
                  </a:lnTo>
                  <a:lnTo>
                    <a:pt x="1000008" y="61398"/>
                  </a:lnTo>
                  <a:lnTo>
                    <a:pt x="994732" y="38853"/>
                  </a:lnTo>
                  <a:lnTo>
                    <a:pt x="980821" y="19186"/>
                  </a:lnTo>
                  <a:lnTo>
                    <a:pt x="961155" y="5276"/>
                  </a:lnTo>
                  <a:lnTo>
                    <a:pt x="938610" y="0"/>
                  </a:lnTo>
                  <a:lnTo>
                    <a:pt x="62051" y="0"/>
                  </a:lnTo>
                  <a:close/>
                </a:path>
                <a:path w="1000125" h="370839">
                  <a:moveTo>
                    <a:pt x="0" y="0"/>
                  </a:moveTo>
                  <a:lnTo>
                    <a:pt x="0" y="0"/>
                  </a:lnTo>
                </a:path>
                <a:path w="1000125" h="370839">
                  <a:moveTo>
                    <a:pt x="1000008" y="370349"/>
                  </a:moveTo>
                  <a:lnTo>
                    <a:pt x="1000008" y="370349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265963" y="2343006"/>
              <a:ext cx="130810" cy="105410"/>
            </a:xfrm>
            <a:custGeom>
              <a:avLst/>
              <a:gdLst/>
              <a:ahLst/>
              <a:cxnLst/>
              <a:rect l="l" t="t" r="r" b="b"/>
              <a:pathLst>
                <a:path w="130810" h="105410">
                  <a:moveTo>
                    <a:pt x="65317" y="105160"/>
                  </a:moveTo>
                  <a:lnTo>
                    <a:pt x="0" y="105160"/>
                  </a:lnTo>
                  <a:lnTo>
                    <a:pt x="0" y="0"/>
                  </a:lnTo>
                  <a:lnTo>
                    <a:pt x="130634" y="0"/>
                  </a:lnTo>
                  <a:lnTo>
                    <a:pt x="130634" y="105160"/>
                  </a:lnTo>
                  <a:lnTo>
                    <a:pt x="65317" y="105160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8" name="object 168"/>
          <p:cNvSpPr txBox="1"/>
          <p:nvPr/>
        </p:nvSpPr>
        <p:spPr>
          <a:xfrm>
            <a:off x="6013306" y="3466303"/>
            <a:ext cx="16799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14</a:t>
            </a:r>
            <a:endParaRPr sz="892">
              <a:latin typeface="Liberation Sans"/>
              <a:cs typeface="Liberation Sans"/>
            </a:endParaRPr>
          </a:p>
        </p:txBody>
      </p:sp>
      <p:grpSp>
        <p:nvGrpSpPr>
          <p:cNvPr id="169" name="object 169"/>
          <p:cNvGrpSpPr/>
          <p:nvPr/>
        </p:nvGrpSpPr>
        <p:grpSpPr>
          <a:xfrm>
            <a:off x="5914436" y="2834479"/>
            <a:ext cx="1544936" cy="1167433"/>
            <a:chOff x="3208294" y="1907149"/>
            <a:chExt cx="1039494" cy="785495"/>
          </a:xfrm>
        </p:grpSpPr>
        <p:sp>
          <p:nvSpPr>
            <p:cNvPr id="170" name="object 170"/>
            <p:cNvSpPr/>
            <p:nvPr/>
          </p:nvSpPr>
          <p:spPr>
            <a:xfrm>
              <a:off x="3310379" y="2280954"/>
              <a:ext cx="937304" cy="41149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213056" y="1911911"/>
              <a:ext cx="1000125" cy="350520"/>
            </a:xfrm>
            <a:custGeom>
              <a:avLst/>
              <a:gdLst/>
              <a:ahLst/>
              <a:cxnLst/>
              <a:rect l="l" t="t" r="r" b="b"/>
              <a:pathLst>
                <a:path w="1000125" h="350519">
                  <a:moveTo>
                    <a:pt x="941223" y="0"/>
                  </a:moveTo>
                  <a:lnTo>
                    <a:pt x="58132" y="0"/>
                  </a:lnTo>
                  <a:lnTo>
                    <a:pt x="36649" y="4949"/>
                  </a:lnTo>
                  <a:lnTo>
                    <a:pt x="18043" y="18043"/>
                  </a:lnTo>
                  <a:lnTo>
                    <a:pt x="4949" y="36649"/>
                  </a:lnTo>
                  <a:lnTo>
                    <a:pt x="0" y="58132"/>
                  </a:lnTo>
                  <a:lnTo>
                    <a:pt x="0" y="291315"/>
                  </a:lnTo>
                  <a:lnTo>
                    <a:pt x="4949" y="312900"/>
                  </a:lnTo>
                  <a:lnTo>
                    <a:pt x="18043" y="331730"/>
                  </a:lnTo>
                  <a:lnTo>
                    <a:pt x="36649" y="345049"/>
                  </a:lnTo>
                  <a:lnTo>
                    <a:pt x="58132" y="350101"/>
                  </a:lnTo>
                  <a:lnTo>
                    <a:pt x="941223" y="350101"/>
                  </a:lnTo>
                  <a:lnTo>
                    <a:pt x="962808" y="345049"/>
                  </a:lnTo>
                  <a:lnTo>
                    <a:pt x="981638" y="331730"/>
                  </a:lnTo>
                  <a:lnTo>
                    <a:pt x="994957" y="312900"/>
                  </a:lnTo>
                  <a:lnTo>
                    <a:pt x="1000008" y="291315"/>
                  </a:lnTo>
                  <a:lnTo>
                    <a:pt x="1000008" y="58132"/>
                  </a:lnTo>
                  <a:lnTo>
                    <a:pt x="994957" y="36649"/>
                  </a:lnTo>
                  <a:lnTo>
                    <a:pt x="981638" y="18043"/>
                  </a:lnTo>
                  <a:lnTo>
                    <a:pt x="962808" y="4949"/>
                  </a:lnTo>
                  <a:lnTo>
                    <a:pt x="9412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213056" y="1911911"/>
              <a:ext cx="1000125" cy="350520"/>
            </a:xfrm>
            <a:custGeom>
              <a:avLst/>
              <a:gdLst/>
              <a:ahLst/>
              <a:cxnLst/>
              <a:rect l="l" t="t" r="r" b="b"/>
              <a:pathLst>
                <a:path w="1000125" h="350519">
                  <a:moveTo>
                    <a:pt x="58132" y="0"/>
                  </a:moveTo>
                  <a:lnTo>
                    <a:pt x="36649" y="4949"/>
                  </a:lnTo>
                  <a:lnTo>
                    <a:pt x="18043" y="18043"/>
                  </a:lnTo>
                  <a:lnTo>
                    <a:pt x="4949" y="36649"/>
                  </a:lnTo>
                  <a:lnTo>
                    <a:pt x="0" y="58132"/>
                  </a:lnTo>
                  <a:lnTo>
                    <a:pt x="0" y="291315"/>
                  </a:lnTo>
                  <a:lnTo>
                    <a:pt x="4949" y="312900"/>
                  </a:lnTo>
                  <a:lnTo>
                    <a:pt x="18043" y="331730"/>
                  </a:lnTo>
                  <a:lnTo>
                    <a:pt x="36649" y="345049"/>
                  </a:lnTo>
                  <a:lnTo>
                    <a:pt x="58132" y="350101"/>
                  </a:lnTo>
                  <a:lnTo>
                    <a:pt x="941223" y="350101"/>
                  </a:lnTo>
                  <a:lnTo>
                    <a:pt x="962808" y="345049"/>
                  </a:lnTo>
                  <a:lnTo>
                    <a:pt x="981638" y="331730"/>
                  </a:lnTo>
                  <a:lnTo>
                    <a:pt x="994957" y="312900"/>
                  </a:lnTo>
                  <a:lnTo>
                    <a:pt x="1000008" y="291315"/>
                  </a:lnTo>
                  <a:lnTo>
                    <a:pt x="1000008" y="58132"/>
                  </a:lnTo>
                  <a:lnTo>
                    <a:pt x="994957" y="36649"/>
                  </a:lnTo>
                  <a:lnTo>
                    <a:pt x="981638" y="18043"/>
                  </a:lnTo>
                  <a:lnTo>
                    <a:pt x="962808" y="4949"/>
                  </a:lnTo>
                  <a:lnTo>
                    <a:pt x="941223" y="0"/>
                  </a:lnTo>
                  <a:lnTo>
                    <a:pt x="58132" y="0"/>
                  </a:lnTo>
                  <a:close/>
                </a:path>
                <a:path w="1000125" h="350519">
                  <a:moveTo>
                    <a:pt x="0" y="0"/>
                  </a:moveTo>
                  <a:lnTo>
                    <a:pt x="0" y="0"/>
                  </a:lnTo>
                </a:path>
                <a:path w="1000125" h="350519">
                  <a:moveTo>
                    <a:pt x="1000008" y="350101"/>
                  </a:moveTo>
                  <a:lnTo>
                    <a:pt x="1000008" y="350101"/>
                  </a:lnTo>
                </a:path>
              </a:pathLst>
            </a:custGeom>
            <a:ln w="9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309073" y="1973963"/>
              <a:ext cx="929466" cy="27890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265964" y="1956327"/>
              <a:ext cx="130810" cy="104775"/>
            </a:xfrm>
            <a:custGeom>
              <a:avLst/>
              <a:gdLst/>
              <a:ahLst/>
              <a:cxnLst/>
              <a:rect l="l" t="t" r="r" b="b"/>
              <a:pathLst>
                <a:path w="130810" h="104775">
                  <a:moveTo>
                    <a:pt x="65317" y="104507"/>
                  </a:moveTo>
                  <a:lnTo>
                    <a:pt x="0" y="104507"/>
                  </a:lnTo>
                  <a:lnTo>
                    <a:pt x="0" y="0"/>
                  </a:lnTo>
                  <a:lnTo>
                    <a:pt x="130634" y="0"/>
                  </a:lnTo>
                  <a:lnTo>
                    <a:pt x="130634" y="104507"/>
                  </a:lnTo>
                  <a:lnTo>
                    <a:pt x="65317" y="104507"/>
                  </a:lnTo>
                  <a:close/>
                </a:path>
              </a:pathLst>
            </a:custGeom>
            <a:ln w="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6013306" y="2890635"/>
            <a:ext cx="167990" cy="159199"/>
          </a:xfrm>
          <a:prstGeom prst="rect">
            <a:avLst/>
          </a:prstGeom>
        </p:spPr>
        <p:txBody>
          <a:bodyPr vert="horz" wrap="square" lIns="0" tIns="21705" rIns="0" bIns="0" rtlCol="0">
            <a:spAutoFit/>
          </a:bodyPr>
          <a:lstStyle/>
          <a:p>
            <a:pPr marL="18875">
              <a:spcBef>
                <a:spcPts val="169"/>
              </a:spcBef>
            </a:pPr>
            <a:r>
              <a:rPr sz="892" b="1" spc="7" dirty="0">
                <a:latin typeface="Liberation Sans"/>
                <a:cs typeface="Liberation Sans"/>
              </a:rPr>
              <a:t>13</a:t>
            </a:r>
            <a:endParaRPr sz="892">
              <a:latin typeface="Liberation Sans"/>
              <a:cs typeface="Liberation Sans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7261721" y="1399531"/>
            <a:ext cx="51907" cy="77272"/>
          </a:xfrm>
          <a:prstGeom prst="rect">
            <a:avLst/>
          </a:prstGeom>
        </p:spPr>
        <p:txBody>
          <a:bodyPr vert="horz" wrap="square" lIns="0" tIns="19819" rIns="0" bIns="0" rtlCol="0">
            <a:spAutoFit/>
          </a:bodyPr>
          <a:lstStyle/>
          <a:p>
            <a:pPr algn="ctr">
              <a:spcBef>
                <a:spcPts val="156"/>
              </a:spcBef>
            </a:pPr>
            <a:r>
              <a:rPr sz="372" i="1" dirty="0">
                <a:latin typeface="Liberation Serif"/>
                <a:cs typeface="Liberation Serif"/>
              </a:rPr>
              <a:t>t</a:t>
            </a:r>
            <a:endParaRPr sz="372">
              <a:latin typeface="Liberation Serif"/>
              <a:cs typeface="Liberation Serif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6461803" y="1400501"/>
            <a:ext cx="630433" cy="77272"/>
          </a:xfrm>
          <a:prstGeom prst="rect">
            <a:avLst/>
          </a:prstGeom>
        </p:spPr>
        <p:txBody>
          <a:bodyPr vert="horz" wrap="square" lIns="0" tIns="19819" rIns="0" bIns="0" rtlCol="0">
            <a:spAutoFit/>
          </a:bodyPr>
          <a:lstStyle/>
          <a:p>
            <a:pPr marL="18875">
              <a:spcBef>
                <a:spcPts val="156"/>
              </a:spcBef>
            </a:pPr>
            <a:r>
              <a:rPr sz="372" i="1" dirty="0">
                <a:latin typeface="Liberation Serif"/>
                <a:cs typeface="Liberation Serif"/>
              </a:rPr>
              <a:t>t </a:t>
            </a:r>
            <a:r>
              <a:rPr sz="372" spc="-7" dirty="0">
                <a:latin typeface="OpenSymbol"/>
                <a:cs typeface="OpenSymbol"/>
              </a:rPr>
              <a:t>−</a:t>
            </a:r>
            <a:r>
              <a:rPr sz="372" spc="-7" dirty="0">
                <a:latin typeface="Liberation Serif"/>
                <a:cs typeface="Liberation Serif"/>
              </a:rPr>
              <a:t>3 </a:t>
            </a:r>
            <a:r>
              <a:rPr sz="372" i="1" dirty="0">
                <a:latin typeface="Liberation Serif"/>
                <a:cs typeface="Liberation Serif"/>
              </a:rPr>
              <a:t>t </a:t>
            </a:r>
            <a:r>
              <a:rPr sz="372" spc="-7" dirty="0">
                <a:latin typeface="OpenSymbol"/>
                <a:cs typeface="OpenSymbol"/>
              </a:rPr>
              <a:t>−</a:t>
            </a:r>
            <a:r>
              <a:rPr sz="372" spc="-7" dirty="0">
                <a:latin typeface="Liberation Serif"/>
                <a:cs typeface="Liberation Serif"/>
              </a:rPr>
              <a:t>2 </a:t>
            </a:r>
            <a:r>
              <a:rPr sz="372" i="1" dirty="0">
                <a:latin typeface="Liberation Serif"/>
                <a:cs typeface="Liberation Serif"/>
              </a:rPr>
              <a:t>t</a:t>
            </a:r>
            <a:r>
              <a:rPr sz="372" i="1" spc="-59" dirty="0">
                <a:latin typeface="Liberation Serif"/>
                <a:cs typeface="Liberation Serif"/>
              </a:rPr>
              <a:t> </a:t>
            </a:r>
            <a:r>
              <a:rPr sz="372" spc="-7" dirty="0">
                <a:latin typeface="OpenSymbol"/>
                <a:cs typeface="OpenSymbol"/>
              </a:rPr>
              <a:t>−</a:t>
            </a:r>
            <a:r>
              <a:rPr sz="372" spc="-7" dirty="0">
                <a:latin typeface="Liberation Serif"/>
                <a:cs typeface="Liberation Serif"/>
              </a:rPr>
              <a:t>1</a:t>
            </a:r>
            <a:endParaRPr sz="372">
              <a:latin typeface="Liberation Serif"/>
              <a:cs typeface="Liberation Serif"/>
            </a:endParaRPr>
          </a:p>
        </p:txBody>
      </p:sp>
      <p:grpSp>
        <p:nvGrpSpPr>
          <p:cNvPr id="178" name="object 178"/>
          <p:cNvGrpSpPr/>
          <p:nvPr/>
        </p:nvGrpSpPr>
        <p:grpSpPr>
          <a:xfrm>
            <a:off x="6358025" y="1485389"/>
            <a:ext cx="964524" cy="578526"/>
            <a:chOff x="3506758" y="999428"/>
            <a:chExt cx="648970" cy="389255"/>
          </a:xfrm>
        </p:grpSpPr>
        <p:sp>
          <p:nvSpPr>
            <p:cNvPr id="179" name="object 179"/>
            <p:cNvSpPr/>
            <p:nvPr/>
          </p:nvSpPr>
          <p:spPr>
            <a:xfrm>
              <a:off x="3938079" y="999439"/>
              <a:ext cx="217804" cy="146050"/>
            </a:xfrm>
            <a:custGeom>
              <a:avLst/>
              <a:gdLst/>
              <a:ahLst/>
              <a:cxnLst/>
              <a:rect l="l" t="t" r="r" b="b"/>
              <a:pathLst>
                <a:path w="217804" h="146050">
                  <a:moveTo>
                    <a:pt x="41148" y="126707"/>
                  </a:moveTo>
                  <a:lnTo>
                    <a:pt x="39535" y="119443"/>
                  </a:lnTo>
                  <a:lnTo>
                    <a:pt x="35102" y="113652"/>
                  </a:lnTo>
                  <a:lnTo>
                    <a:pt x="28473" y="109804"/>
                  </a:lnTo>
                  <a:lnTo>
                    <a:pt x="20243" y="108419"/>
                  </a:lnTo>
                  <a:lnTo>
                    <a:pt x="12395" y="109804"/>
                  </a:lnTo>
                  <a:lnTo>
                    <a:pt x="5956" y="113652"/>
                  </a:lnTo>
                  <a:lnTo>
                    <a:pt x="1600" y="119443"/>
                  </a:lnTo>
                  <a:lnTo>
                    <a:pt x="0" y="126707"/>
                  </a:lnTo>
                  <a:lnTo>
                    <a:pt x="1600" y="133972"/>
                  </a:lnTo>
                  <a:lnTo>
                    <a:pt x="5956" y="139776"/>
                  </a:lnTo>
                  <a:lnTo>
                    <a:pt x="12395" y="143611"/>
                  </a:lnTo>
                  <a:lnTo>
                    <a:pt x="20243" y="144995"/>
                  </a:lnTo>
                  <a:lnTo>
                    <a:pt x="28473" y="143611"/>
                  </a:lnTo>
                  <a:lnTo>
                    <a:pt x="35102" y="139776"/>
                  </a:lnTo>
                  <a:lnTo>
                    <a:pt x="39535" y="133972"/>
                  </a:lnTo>
                  <a:lnTo>
                    <a:pt x="41148" y="126707"/>
                  </a:lnTo>
                  <a:close/>
                </a:path>
                <a:path w="217804" h="146050">
                  <a:moveTo>
                    <a:pt x="42456" y="18935"/>
                  </a:moveTo>
                  <a:lnTo>
                    <a:pt x="40944" y="11569"/>
                  </a:lnTo>
                  <a:lnTo>
                    <a:pt x="36741" y="5549"/>
                  </a:lnTo>
                  <a:lnTo>
                    <a:pt x="30327" y="1485"/>
                  </a:lnTo>
                  <a:lnTo>
                    <a:pt x="22199" y="0"/>
                  </a:lnTo>
                  <a:lnTo>
                    <a:pt x="14071" y="1485"/>
                  </a:lnTo>
                  <a:lnTo>
                    <a:pt x="7670" y="5549"/>
                  </a:lnTo>
                  <a:lnTo>
                    <a:pt x="3467" y="11569"/>
                  </a:lnTo>
                  <a:lnTo>
                    <a:pt x="1955" y="18935"/>
                  </a:lnTo>
                  <a:lnTo>
                    <a:pt x="3467" y="26200"/>
                  </a:lnTo>
                  <a:lnTo>
                    <a:pt x="7670" y="32004"/>
                  </a:lnTo>
                  <a:lnTo>
                    <a:pt x="14071" y="35839"/>
                  </a:lnTo>
                  <a:lnTo>
                    <a:pt x="22199" y="37223"/>
                  </a:lnTo>
                  <a:lnTo>
                    <a:pt x="30327" y="35839"/>
                  </a:lnTo>
                  <a:lnTo>
                    <a:pt x="36741" y="32004"/>
                  </a:lnTo>
                  <a:lnTo>
                    <a:pt x="40944" y="26200"/>
                  </a:lnTo>
                  <a:lnTo>
                    <a:pt x="42456" y="18935"/>
                  </a:lnTo>
                  <a:close/>
                </a:path>
                <a:path w="217804" h="146050">
                  <a:moveTo>
                    <a:pt x="215544" y="126707"/>
                  </a:moveTo>
                  <a:lnTo>
                    <a:pt x="213944" y="119443"/>
                  </a:lnTo>
                  <a:lnTo>
                    <a:pt x="209575" y="113652"/>
                  </a:lnTo>
                  <a:lnTo>
                    <a:pt x="203136" y="109804"/>
                  </a:lnTo>
                  <a:lnTo>
                    <a:pt x="195287" y="108419"/>
                  </a:lnTo>
                  <a:lnTo>
                    <a:pt x="187172" y="109804"/>
                  </a:lnTo>
                  <a:lnTo>
                    <a:pt x="180759" y="113652"/>
                  </a:lnTo>
                  <a:lnTo>
                    <a:pt x="176555" y="119443"/>
                  </a:lnTo>
                  <a:lnTo>
                    <a:pt x="175044" y="126707"/>
                  </a:lnTo>
                  <a:lnTo>
                    <a:pt x="176555" y="134073"/>
                  </a:lnTo>
                  <a:lnTo>
                    <a:pt x="180759" y="140106"/>
                  </a:lnTo>
                  <a:lnTo>
                    <a:pt x="187172" y="144157"/>
                  </a:lnTo>
                  <a:lnTo>
                    <a:pt x="195287" y="145656"/>
                  </a:lnTo>
                  <a:lnTo>
                    <a:pt x="203136" y="144157"/>
                  </a:lnTo>
                  <a:lnTo>
                    <a:pt x="209575" y="140106"/>
                  </a:lnTo>
                  <a:lnTo>
                    <a:pt x="213944" y="134073"/>
                  </a:lnTo>
                  <a:lnTo>
                    <a:pt x="215544" y="126707"/>
                  </a:lnTo>
                  <a:close/>
                </a:path>
                <a:path w="217804" h="146050">
                  <a:moveTo>
                    <a:pt x="217500" y="18935"/>
                  </a:moveTo>
                  <a:lnTo>
                    <a:pt x="215900" y="11569"/>
                  </a:lnTo>
                  <a:lnTo>
                    <a:pt x="211543" y="5549"/>
                  </a:lnTo>
                  <a:lnTo>
                    <a:pt x="205105" y="1485"/>
                  </a:lnTo>
                  <a:lnTo>
                    <a:pt x="197256" y="0"/>
                  </a:lnTo>
                  <a:lnTo>
                    <a:pt x="189128" y="1485"/>
                  </a:lnTo>
                  <a:lnTo>
                    <a:pt x="182714" y="5549"/>
                  </a:lnTo>
                  <a:lnTo>
                    <a:pt x="178511" y="11569"/>
                  </a:lnTo>
                  <a:lnTo>
                    <a:pt x="176999" y="18935"/>
                  </a:lnTo>
                  <a:lnTo>
                    <a:pt x="178511" y="26200"/>
                  </a:lnTo>
                  <a:lnTo>
                    <a:pt x="182714" y="32004"/>
                  </a:lnTo>
                  <a:lnTo>
                    <a:pt x="189128" y="35839"/>
                  </a:lnTo>
                  <a:lnTo>
                    <a:pt x="197256" y="37223"/>
                  </a:lnTo>
                  <a:lnTo>
                    <a:pt x="205105" y="35839"/>
                  </a:lnTo>
                  <a:lnTo>
                    <a:pt x="211543" y="32004"/>
                  </a:lnTo>
                  <a:lnTo>
                    <a:pt x="215900" y="26200"/>
                  </a:lnTo>
                  <a:lnTo>
                    <a:pt x="217500" y="18935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979229" y="1126143"/>
              <a:ext cx="107314" cy="0"/>
            </a:xfrm>
            <a:custGeom>
              <a:avLst/>
              <a:gdLst/>
              <a:ahLst/>
              <a:cxnLst/>
              <a:rect l="l" t="t" r="r" b="b"/>
              <a:pathLst>
                <a:path w="107314">
                  <a:moveTo>
                    <a:pt x="0" y="0"/>
                  </a:moveTo>
                  <a:lnTo>
                    <a:pt x="107120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085043" y="1116999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808751" y="1126143"/>
              <a:ext cx="102870" cy="0"/>
            </a:xfrm>
            <a:custGeom>
              <a:avLst/>
              <a:gdLst/>
              <a:ahLst/>
              <a:cxnLst/>
              <a:rect l="l" t="t" r="r" b="b"/>
              <a:pathLst>
                <a:path w="102870">
                  <a:moveTo>
                    <a:pt x="0" y="0"/>
                  </a:moveTo>
                  <a:lnTo>
                    <a:pt x="102548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909993" y="1116999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637619" y="1126143"/>
              <a:ext cx="103505" cy="1905"/>
            </a:xfrm>
            <a:custGeom>
              <a:avLst/>
              <a:gdLst/>
              <a:ahLst/>
              <a:cxnLst/>
              <a:rect l="l" t="t" r="r" b="b"/>
              <a:pathLst>
                <a:path w="103504" h="1905">
                  <a:moveTo>
                    <a:pt x="0" y="1306"/>
                  </a:moveTo>
                  <a:lnTo>
                    <a:pt x="103201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739514" y="1116999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973351" y="1044497"/>
              <a:ext cx="124460" cy="68580"/>
            </a:xfrm>
            <a:custGeom>
              <a:avLst/>
              <a:gdLst/>
              <a:ahLst/>
              <a:cxnLst/>
              <a:rect l="l" t="t" r="r" b="b"/>
              <a:pathLst>
                <a:path w="124460" h="68580">
                  <a:moveTo>
                    <a:pt x="0" y="68583"/>
                  </a:moveTo>
                  <a:lnTo>
                    <a:pt x="124103" y="0"/>
                  </a:lnTo>
                </a:path>
              </a:pathLst>
            </a:custGeom>
            <a:ln w="66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4092228" y="1031433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90">
                  <a:moveTo>
                    <a:pt x="28739" y="0"/>
                  </a:moveTo>
                  <a:lnTo>
                    <a:pt x="0" y="5225"/>
                  </a:lnTo>
                  <a:lnTo>
                    <a:pt x="8491" y="21554"/>
                  </a:lnTo>
                  <a:lnTo>
                    <a:pt x="287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767601" y="1000081"/>
              <a:ext cx="41275" cy="37465"/>
            </a:xfrm>
            <a:custGeom>
              <a:avLst/>
              <a:gdLst/>
              <a:ahLst/>
              <a:cxnLst/>
              <a:rect l="l" t="t" r="r" b="b"/>
              <a:pathLst>
                <a:path w="41275" h="37465">
                  <a:moveTo>
                    <a:pt x="20901" y="0"/>
                  </a:moveTo>
                  <a:lnTo>
                    <a:pt x="12675" y="1387"/>
                  </a:lnTo>
                  <a:lnTo>
                    <a:pt x="6041" y="5225"/>
                  </a:lnTo>
                  <a:lnTo>
                    <a:pt x="1612" y="11022"/>
                  </a:lnTo>
                  <a:lnTo>
                    <a:pt x="0" y="18288"/>
                  </a:lnTo>
                  <a:lnTo>
                    <a:pt x="1612" y="25657"/>
                  </a:lnTo>
                  <a:lnTo>
                    <a:pt x="6041" y="31678"/>
                  </a:lnTo>
                  <a:lnTo>
                    <a:pt x="12675" y="35740"/>
                  </a:lnTo>
                  <a:lnTo>
                    <a:pt x="20901" y="37230"/>
                  </a:lnTo>
                  <a:lnTo>
                    <a:pt x="28749" y="35740"/>
                  </a:lnTo>
                  <a:lnTo>
                    <a:pt x="35189" y="31678"/>
                  </a:lnTo>
                  <a:lnTo>
                    <a:pt x="39547" y="25657"/>
                  </a:lnTo>
                  <a:lnTo>
                    <a:pt x="41149" y="18288"/>
                  </a:lnTo>
                  <a:lnTo>
                    <a:pt x="39547" y="11022"/>
                  </a:lnTo>
                  <a:lnTo>
                    <a:pt x="35189" y="5225"/>
                  </a:lnTo>
                  <a:lnTo>
                    <a:pt x="28749" y="1387"/>
                  </a:lnTo>
                  <a:lnTo>
                    <a:pt x="20901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802219" y="1044497"/>
              <a:ext cx="120650" cy="68580"/>
            </a:xfrm>
            <a:custGeom>
              <a:avLst/>
              <a:gdLst/>
              <a:ahLst/>
              <a:cxnLst/>
              <a:rect l="l" t="t" r="r" b="b"/>
              <a:pathLst>
                <a:path w="120650" h="68580">
                  <a:moveTo>
                    <a:pt x="0" y="68583"/>
                  </a:moveTo>
                  <a:lnTo>
                    <a:pt x="120183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917178" y="1031433"/>
              <a:ext cx="29209" cy="22225"/>
            </a:xfrm>
            <a:custGeom>
              <a:avLst/>
              <a:gdLst/>
              <a:ahLst/>
              <a:cxnLst/>
              <a:rect l="l" t="t" r="r" b="b"/>
              <a:pathLst>
                <a:path w="29210" h="22225">
                  <a:moveTo>
                    <a:pt x="28739" y="0"/>
                  </a:moveTo>
                  <a:lnTo>
                    <a:pt x="0" y="5878"/>
                  </a:lnTo>
                  <a:lnTo>
                    <a:pt x="9144" y="22207"/>
                  </a:lnTo>
                  <a:lnTo>
                    <a:pt x="2873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631741" y="1045150"/>
              <a:ext cx="119380" cy="69850"/>
            </a:xfrm>
            <a:custGeom>
              <a:avLst/>
              <a:gdLst/>
              <a:ahLst/>
              <a:cxnLst/>
              <a:rect l="l" t="t" r="r" b="b"/>
              <a:pathLst>
                <a:path w="119379" h="69850">
                  <a:moveTo>
                    <a:pt x="0" y="69236"/>
                  </a:moveTo>
                  <a:lnTo>
                    <a:pt x="118877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745393" y="1031433"/>
              <a:ext cx="29209" cy="22225"/>
            </a:xfrm>
            <a:custGeom>
              <a:avLst/>
              <a:gdLst/>
              <a:ahLst/>
              <a:cxnLst/>
              <a:rect l="l" t="t" r="r" b="b"/>
              <a:pathLst>
                <a:path w="29210" h="22225">
                  <a:moveTo>
                    <a:pt x="28739" y="0"/>
                  </a:moveTo>
                  <a:lnTo>
                    <a:pt x="0" y="6531"/>
                  </a:lnTo>
                  <a:lnTo>
                    <a:pt x="9144" y="22207"/>
                  </a:lnTo>
                  <a:lnTo>
                    <a:pt x="2873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596469" y="1108508"/>
              <a:ext cx="41275" cy="37465"/>
            </a:xfrm>
            <a:custGeom>
              <a:avLst/>
              <a:gdLst/>
              <a:ahLst/>
              <a:cxnLst/>
              <a:rect l="l" t="t" r="r" b="b"/>
              <a:pathLst>
                <a:path w="41275" h="37465">
                  <a:moveTo>
                    <a:pt x="20901" y="0"/>
                  </a:moveTo>
                  <a:lnTo>
                    <a:pt x="12675" y="1398"/>
                  </a:lnTo>
                  <a:lnTo>
                    <a:pt x="6041" y="5307"/>
                  </a:lnTo>
                  <a:lnTo>
                    <a:pt x="1612" y="11297"/>
                  </a:lnTo>
                  <a:lnTo>
                    <a:pt x="0" y="18942"/>
                  </a:lnTo>
                  <a:lnTo>
                    <a:pt x="1612" y="26208"/>
                  </a:lnTo>
                  <a:lnTo>
                    <a:pt x="6041" y="32005"/>
                  </a:lnTo>
                  <a:lnTo>
                    <a:pt x="12675" y="35842"/>
                  </a:lnTo>
                  <a:lnTo>
                    <a:pt x="20901" y="37230"/>
                  </a:lnTo>
                  <a:lnTo>
                    <a:pt x="28749" y="35842"/>
                  </a:lnTo>
                  <a:lnTo>
                    <a:pt x="35189" y="32005"/>
                  </a:lnTo>
                  <a:lnTo>
                    <a:pt x="39547" y="26208"/>
                  </a:lnTo>
                  <a:lnTo>
                    <a:pt x="41149" y="18942"/>
                  </a:lnTo>
                  <a:lnTo>
                    <a:pt x="39547" y="11297"/>
                  </a:lnTo>
                  <a:lnTo>
                    <a:pt x="35189" y="5307"/>
                  </a:lnTo>
                  <a:lnTo>
                    <a:pt x="28749" y="1398"/>
                  </a:lnTo>
                  <a:lnTo>
                    <a:pt x="20901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510250" y="1127450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0" y="0"/>
                  </a:moveTo>
                  <a:lnTo>
                    <a:pt x="60091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569036" y="1118305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597123" y="1000734"/>
              <a:ext cx="41275" cy="38100"/>
            </a:xfrm>
            <a:custGeom>
              <a:avLst/>
              <a:gdLst/>
              <a:ahLst/>
              <a:cxnLst/>
              <a:rect l="l" t="t" r="r" b="b"/>
              <a:pathLst>
                <a:path w="41275" h="38100">
                  <a:moveTo>
                    <a:pt x="20901" y="0"/>
                  </a:moveTo>
                  <a:lnTo>
                    <a:pt x="12675" y="1490"/>
                  </a:lnTo>
                  <a:lnTo>
                    <a:pt x="6041" y="5551"/>
                  </a:lnTo>
                  <a:lnTo>
                    <a:pt x="1612" y="11573"/>
                  </a:lnTo>
                  <a:lnTo>
                    <a:pt x="0" y="18942"/>
                  </a:lnTo>
                  <a:lnTo>
                    <a:pt x="1612" y="26310"/>
                  </a:lnTo>
                  <a:lnTo>
                    <a:pt x="6041" y="32332"/>
                  </a:lnTo>
                  <a:lnTo>
                    <a:pt x="12675" y="36394"/>
                  </a:lnTo>
                  <a:lnTo>
                    <a:pt x="20901" y="37884"/>
                  </a:lnTo>
                  <a:lnTo>
                    <a:pt x="29025" y="36394"/>
                  </a:lnTo>
                  <a:lnTo>
                    <a:pt x="35434" y="32332"/>
                  </a:lnTo>
                  <a:lnTo>
                    <a:pt x="39639" y="26310"/>
                  </a:lnTo>
                  <a:lnTo>
                    <a:pt x="41149" y="18942"/>
                  </a:lnTo>
                  <a:lnTo>
                    <a:pt x="39639" y="11573"/>
                  </a:lnTo>
                  <a:lnTo>
                    <a:pt x="35434" y="5551"/>
                  </a:lnTo>
                  <a:lnTo>
                    <a:pt x="29025" y="1490"/>
                  </a:lnTo>
                  <a:lnTo>
                    <a:pt x="20901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980536" y="1018370"/>
              <a:ext cx="107950" cy="0"/>
            </a:xfrm>
            <a:custGeom>
              <a:avLst/>
              <a:gdLst/>
              <a:ahLst/>
              <a:cxnLst/>
              <a:rect l="l" t="t" r="r" b="b"/>
              <a:pathLst>
                <a:path w="107950">
                  <a:moveTo>
                    <a:pt x="0" y="0"/>
                  </a:moveTo>
                  <a:lnTo>
                    <a:pt x="107773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4087003" y="1009225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808751" y="1018370"/>
              <a:ext cx="104775" cy="1270"/>
            </a:xfrm>
            <a:custGeom>
              <a:avLst/>
              <a:gdLst/>
              <a:ahLst/>
              <a:cxnLst/>
              <a:rect l="l" t="t" r="r" b="b"/>
              <a:pathLst>
                <a:path w="104775" h="1269">
                  <a:moveTo>
                    <a:pt x="0" y="653"/>
                  </a:moveTo>
                  <a:lnTo>
                    <a:pt x="104507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911952" y="1009225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513516" y="1019676"/>
              <a:ext cx="57785" cy="1270"/>
            </a:xfrm>
            <a:custGeom>
              <a:avLst/>
              <a:gdLst/>
              <a:ahLst/>
              <a:cxnLst/>
              <a:rect l="l" t="t" r="r" b="b"/>
              <a:pathLst>
                <a:path w="57785" h="1269">
                  <a:moveTo>
                    <a:pt x="-3335" y="326"/>
                  </a:moveTo>
                  <a:lnTo>
                    <a:pt x="60815" y="326"/>
                  </a:lnTo>
                </a:path>
              </a:pathLst>
            </a:custGeom>
            <a:ln w="73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569689" y="1010532"/>
              <a:ext cx="27940" cy="19050"/>
            </a:xfrm>
            <a:custGeom>
              <a:avLst/>
              <a:gdLst/>
              <a:ahLst/>
              <a:cxnLst/>
              <a:rect l="l" t="t" r="r" b="b"/>
              <a:pathLst>
                <a:path w="27939" h="19050">
                  <a:moveTo>
                    <a:pt x="0" y="0"/>
                  </a:moveTo>
                  <a:lnTo>
                    <a:pt x="0" y="18942"/>
                  </a:lnTo>
                  <a:lnTo>
                    <a:pt x="27433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638272" y="1019023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69">
                  <a:moveTo>
                    <a:pt x="0" y="653"/>
                  </a:moveTo>
                  <a:lnTo>
                    <a:pt x="103201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740168" y="1009878"/>
              <a:ext cx="28575" cy="18415"/>
            </a:xfrm>
            <a:custGeom>
              <a:avLst/>
              <a:gdLst/>
              <a:ahLst/>
              <a:cxnLst/>
              <a:rect l="l" t="t" r="r" b="b"/>
              <a:pathLst>
                <a:path w="28575" h="18415">
                  <a:moveTo>
                    <a:pt x="0" y="0"/>
                  </a:moveTo>
                  <a:lnTo>
                    <a:pt x="0" y="18288"/>
                  </a:lnTo>
                  <a:lnTo>
                    <a:pt x="28086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766948" y="1107854"/>
              <a:ext cx="41275" cy="36830"/>
            </a:xfrm>
            <a:custGeom>
              <a:avLst/>
              <a:gdLst/>
              <a:ahLst/>
              <a:cxnLst/>
              <a:rect l="l" t="t" r="r" b="b"/>
              <a:pathLst>
                <a:path w="41275" h="36830">
                  <a:moveTo>
                    <a:pt x="20901" y="0"/>
                  </a:moveTo>
                  <a:lnTo>
                    <a:pt x="12675" y="1387"/>
                  </a:lnTo>
                  <a:lnTo>
                    <a:pt x="6041" y="5225"/>
                  </a:lnTo>
                  <a:lnTo>
                    <a:pt x="1612" y="11022"/>
                  </a:lnTo>
                  <a:lnTo>
                    <a:pt x="0" y="18288"/>
                  </a:lnTo>
                  <a:lnTo>
                    <a:pt x="1612" y="25555"/>
                  </a:lnTo>
                  <a:lnTo>
                    <a:pt x="6041" y="31352"/>
                  </a:lnTo>
                  <a:lnTo>
                    <a:pt x="12675" y="35189"/>
                  </a:lnTo>
                  <a:lnTo>
                    <a:pt x="20901" y="36577"/>
                  </a:lnTo>
                  <a:lnTo>
                    <a:pt x="28749" y="35189"/>
                  </a:lnTo>
                  <a:lnTo>
                    <a:pt x="35189" y="31352"/>
                  </a:lnTo>
                  <a:lnTo>
                    <a:pt x="39547" y="25555"/>
                  </a:lnTo>
                  <a:lnTo>
                    <a:pt x="41149" y="18288"/>
                  </a:lnTo>
                  <a:lnTo>
                    <a:pt x="39547" y="11022"/>
                  </a:lnTo>
                  <a:lnTo>
                    <a:pt x="35189" y="5225"/>
                  </a:lnTo>
                  <a:lnTo>
                    <a:pt x="28749" y="1387"/>
                  </a:lnTo>
                  <a:lnTo>
                    <a:pt x="20901" y="0"/>
                  </a:lnTo>
                  <a:close/>
                </a:path>
              </a:pathLst>
            </a:custGeom>
            <a:solidFill>
              <a:srgbClr val="FBC6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3665042" y="1199959"/>
              <a:ext cx="424815" cy="188595"/>
            </a:xfrm>
            <a:custGeom>
              <a:avLst/>
              <a:gdLst/>
              <a:ahLst/>
              <a:cxnLst/>
              <a:rect l="l" t="t" r="r" b="b"/>
              <a:pathLst>
                <a:path w="424814" h="188594">
                  <a:moveTo>
                    <a:pt x="74460" y="33959"/>
                  </a:moveTo>
                  <a:lnTo>
                    <a:pt x="71589" y="20764"/>
                  </a:lnTo>
                  <a:lnTo>
                    <a:pt x="63690" y="10210"/>
                  </a:lnTo>
                  <a:lnTo>
                    <a:pt x="51866" y="3187"/>
                  </a:lnTo>
                  <a:lnTo>
                    <a:pt x="37236" y="647"/>
                  </a:lnTo>
                  <a:lnTo>
                    <a:pt x="22606" y="3187"/>
                  </a:lnTo>
                  <a:lnTo>
                    <a:pt x="10782" y="10210"/>
                  </a:lnTo>
                  <a:lnTo>
                    <a:pt x="2882" y="20764"/>
                  </a:lnTo>
                  <a:lnTo>
                    <a:pt x="0" y="33959"/>
                  </a:lnTo>
                  <a:lnTo>
                    <a:pt x="2882" y="47256"/>
                  </a:lnTo>
                  <a:lnTo>
                    <a:pt x="10782" y="58051"/>
                  </a:lnTo>
                  <a:lnTo>
                    <a:pt x="22606" y="65290"/>
                  </a:lnTo>
                  <a:lnTo>
                    <a:pt x="37236" y="67932"/>
                  </a:lnTo>
                  <a:lnTo>
                    <a:pt x="51866" y="65290"/>
                  </a:lnTo>
                  <a:lnTo>
                    <a:pt x="63690" y="58051"/>
                  </a:lnTo>
                  <a:lnTo>
                    <a:pt x="71589" y="47256"/>
                  </a:lnTo>
                  <a:lnTo>
                    <a:pt x="74460" y="33959"/>
                  </a:lnTo>
                  <a:close/>
                </a:path>
                <a:path w="424814" h="188594">
                  <a:moveTo>
                    <a:pt x="424573" y="154152"/>
                  </a:moveTo>
                  <a:lnTo>
                    <a:pt x="421690" y="140957"/>
                  </a:lnTo>
                  <a:lnTo>
                    <a:pt x="413791" y="130390"/>
                  </a:lnTo>
                  <a:lnTo>
                    <a:pt x="401967" y="123380"/>
                  </a:lnTo>
                  <a:lnTo>
                    <a:pt x="387337" y="120840"/>
                  </a:lnTo>
                  <a:lnTo>
                    <a:pt x="372808" y="123380"/>
                  </a:lnTo>
                  <a:lnTo>
                    <a:pt x="361213" y="130390"/>
                  </a:lnTo>
                  <a:lnTo>
                    <a:pt x="353529" y="140957"/>
                  </a:lnTo>
                  <a:lnTo>
                    <a:pt x="350761" y="154152"/>
                  </a:lnTo>
                  <a:lnTo>
                    <a:pt x="353529" y="167716"/>
                  </a:lnTo>
                  <a:lnTo>
                    <a:pt x="361213" y="178473"/>
                  </a:lnTo>
                  <a:lnTo>
                    <a:pt x="372808" y="185559"/>
                  </a:lnTo>
                  <a:lnTo>
                    <a:pt x="387337" y="188112"/>
                  </a:lnTo>
                  <a:lnTo>
                    <a:pt x="401967" y="185559"/>
                  </a:lnTo>
                  <a:lnTo>
                    <a:pt x="413791" y="178473"/>
                  </a:lnTo>
                  <a:lnTo>
                    <a:pt x="421690" y="167716"/>
                  </a:lnTo>
                  <a:lnTo>
                    <a:pt x="424573" y="154152"/>
                  </a:lnTo>
                  <a:close/>
                </a:path>
                <a:path w="424814" h="188594">
                  <a:moveTo>
                    <a:pt x="424573" y="33959"/>
                  </a:moveTo>
                  <a:lnTo>
                    <a:pt x="421690" y="20662"/>
                  </a:lnTo>
                  <a:lnTo>
                    <a:pt x="413791" y="9880"/>
                  </a:lnTo>
                  <a:lnTo>
                    <a:pt x="401967" y="2641"/>
                  </a:lnTo>
                  <a:lnTo>
                    <a:pt x="387337" y="0"/>
                  </a:lnTo>
                  <a:lnTo>
                    <a:pt x="372706" y="2641"/>
                  </a:lnTo>
                  <a:lnTo>
                    <a:pt x="360883" y="9880"/>
                  </a:lnTo>
                  <a:lnTo>
                    <a:pt x="352983" y="20662"/>
                  </a:lnTo>
                  <a:lnTo>
                    <a:pt x="350100" y="33959"/>
                  </a:lnTo>
                  <a:lnTo>
                    <a:pt x="352983" y="47256"/>
                  </a:lnTo>
                  <a:lnTo>
                    <a:pt x="360883" y="58051"/>
                  </a:lnTo>
                  <a:lnTo>
                    <a:pt x="372706" y="65290"/>
                  </a:lnTo>
                  <a:lnTo>
                    <a:pt x="387337" y="67932"/>
                  </a:lnTo>
                  <a:lnTo>
                    <a:pt x="401967" y="65290"/>
                  </a:lnTo>
                  <a:lnTo>
                    <a:pt x="413791" y="58051"/>
                  </a:lnTo>
                  <a:lnTo>
                    <a:pt x="421690" y="47256"/>
                  </a:lnTo>
                  <a:lnTo>
                    <a:pt x="424573" y="33959"/>
                  </a:lnTo>
                  <a:close/>
                </a:path>
              </a:pathLst>
            </a:custGeom>
            <a:solidFill>
              <a:srgbClr val="F481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665706" y="1320789"/>
              <a:ext cx="73808" cy="6727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627169" y="1158802"/>
              <a:ext cx="508634" cy="28575"/>
            </a:xfrm>
            <a:custGeom>
              <a:avLst/>
              <a:gdLst/>
              <a:ahLst/>
              <a:cxnLst/>
              <a:rect l="l" t="t" r="r" b="b"/>
              <a:pathLst>
                <a:path w="508635" h="28575">
                  <a:moveTo>
                    <a:pt x="508169" y="1959"/>
                  </a:moveTo>
                  <a:lnTo>
                    <a:pt x="508169" y="8491"/>
                  </a:lnTo>
                  <a:lnTo>
                    <a:pt x="501637" y="15022"/>
                  </a:lnTo>
                  <a:lnTo>
                    <a:pt x="494452" y="15022"/>
                  </a:lnTo>
                  <a:lnTo>
                    <a:pt x="441545" y="14369"/>
                  </a:lnTo>
                  <a:lnTo>
                    <a:pt x="434360" y="14369"/>
                  </a:lnTo>
                  <a:lnTo>
                    <a:pt x="427828" y="20901"/>
                  </a:lnTo>
                  <a:lnTo>
                    <a:pt x="427828" y="28086"/>
                  </a:lnTo>
                  <a:lnTo>
                    <a:pt x="427828" y="20901"/>
                  </a:lnTo>
                  <a:lnTo>
                    <a:pt x="421297" y="14369"/>
                  </a:lnTo>
                  <a:lnTo>
                    <a:pt x="414765" y="14369"/>
                  </a:lnTo>
                  <a:lnTo>
                    <a:pt x="361205" y="13716"/>
                  </a:lnTo>
                  <a:lnTo>
                    <a:pt x="354673" y="13716"/>
                  </a:lnTo>
                  <a:lnTo>
                    <a:pt x="347488" y="7184"/>
                  </a:lnTo>
                  <a:lnTo>
                    <a:pt x="347488" y="0"/>
                  </a:lnTo>
                </a:path>
                <a:path w="508635" h="28575">
                  <a:moveTo>
                    <a:pt x="508169" y="1959"/>
                  </a:moveTo>
                  <a:lnTo>
                    <a:pt x="508169" y="1959"/>
                  </a:lnTo>
                </a:path>
                <a:path w="508635" h="28575">
                  <a:moveTo>
                    <a:pt x="347488" y="26780"/>
                  </a:moveTo>
                  <a:lnTo>
                    <a:pt x="347488" y="26780"/>
                  </a:lnTo>
                </a:path>
                <a:path w="508635" h="28575">
                  <a:moveTo>
                    <a:pt x="147617" y="1306"/>
                  </a:moveTo>
                  <a:lnTo>
                    <a:pt x="146964" y="7838"/>
                  </a:lnTo>
                  <a:lnTo>
                    <a:pt x="141085" y="14369"/>
                  </a:lnTo>
                  <a:lnTo>
                    <a:pt x="135206" y="14369"/>
                  </a:lnTo>
                  <a:lnTo>
                    <a:pt x="86218" y="13716"/>
                  </a:lnTo>
                  <a:lnTo>
                    <a:pt x="79687" y="13716"/>
                  </a:lnTo>
                  <a:lnTo>
                    <a:pt x="73808" y="20901"/>
                  </a:lnTo>
                  <a:lnTo>
                    <a:pt x="73808" y="27433"/>
                  </a:lnTo>
                  <a:lnTo>
                    <a:pt x="73808" y="20901"/>
                  </a:lnTo>
                  <a:lnTo>
                    <a:pt x="67276" y="13716"/>
                  </a:lnTo>
                  <a:lnTo>
                    <a:pt x="61398" y="13716"/>
                  </a:lnTo>
                  <a:lnTo>
                    <a:pt x="12410" y="13063"/>
                  </a:lnTo>
                  <a:lnTo>
                    <a:pt x="6531" y="13063"/>
                  </a:lnTo>
                  <a:lnTo>
                    <a:pt x="0" y="6531"/>
                  </a:lnTo>
                  <a:lnTo>
                    <a:pt x="0" y="0"/>
                  </a:lnTo>
                </a:path>
                <a:path w="508635" h="28575">
                  <a:moveTo>
                    <a:pt x="147617" y="1306"/>
                  </a:moveTo>
                  <a:lnTo>
                    <a:pt x="147617" y="1306"/>
                  </a:lnTo>
                </a:path>
                <a:path w="508635" h="28575">
                  <a:moveTo>
                    <a:pt x="0" y="26780"/>
                  </a:moveTo>
                  <a:lnTo>
                    <a:pt x="0" y="26780"/>
                  </a:lnTo>
                </a:path>
              </a:pathLst>
            </a:custGeom>
            <a:ln w="4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4078512" y="1290090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40">
                  <a:moveTo>
                    <a:pt x="0" y="0"/>
                  </a:moveTo>
                  <a:lnTo>
                    <a:pt x="0" y="40496"/>
                  </a:lnTo>
                </a:path>
              </a:pathLst>
            </a:custGeom>
            <a:ln w="66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4068061" y="1258084"/>
              <a:ext cx="21590" cy="33655"/>
            </a:xfrm>
            <a:custGeom>
              <a:avLst/>
              <a:gdLst/>
              <a:ahLst/>
              <a:cxnLst/>
              <a:rect l="l" t="t" r="r" b="b"/>
              <a:pathLst>
                <a:path w="21589" h="33655">
                  <a:moveTo>
                    <a:pt x="10450" y="0"/>
                  </a:moveTo>
                  <a:lnTo>
                    <a:pt x="0" y="33311"/>
                  </a:lnTo>
                  <a:lnTo>
                    <a:pt x="21554" y="33311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739514" y="1233917"/>
              <a:ext cx="249554" cy="0"/>
            </a:xfrm>
            <a:custGeom>
              <a:avLst/>
              <a:gdLst/>
              <a:ahLst/>
              <a:cxnLst/>
              <a:rect l="l" t="t" r="r" b="b"/>
              <a:pathLst>
                <a:path w="249554">
                  <a:moveTo>
                    <a:pt x="0" y="0"/>
                  </a:moveTo>
                  <a:lnTo>
                    <a:pt x="249512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987711" y="1224775"/>
              <a:ext cx="28575" cy="139700"/>
            </a:xfrm>
            <a:custGeom>
              <a:avLst/>
              <a:gdLst/>
              <a:ahLst/>
              <a:cxnLst/>
              <a:rect l="l" t="t" r="r" b="b"/>
              <a:pathLst>
                <a:path w="28575" h="139700">
                  <a:moveTo>
                    <a:pt x="28092" y="129336"/>
                  </a:moveTo>
                  <a:lnTo>
                    <a:pt x="0" y="120192"/>
                  </a:lnTo>
                  <a:lnTo>
                    <a:pt x="0" y="139128"/>
                  </a:lnTo>
                  <a:lnTo>
                    <a:pt x="28092" y="129336"/>
                  </a:lnTo>
                  <a:close/>
                </a:path>
                <a:path w="28575" h="139700">
                  <a:moveTo>
                    <a:pt x="28092" y="9144"/>
                  </a:moveTo>
                  <a:lnTo>
                    <a:pt x="0" y="0"/>
                  </a:lnTo>
                  <a:lnTo>
                    <a:pt x="0" y="18948"/>
                  </a:lnTo>
                  <a:lnTo>
                    <a:pt x="28092" y="914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728410" y="1290090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40">
                  <a:moveTo>
                    <a:pt x="0" y="0"/>
                  </a:moveTo>
                  <a:lnTo>
                    <a:pt x="0" y="40496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717306" y="1258084"/>
              <a:ext cx="22225" cy="33655"/>
            </a:xfrm>
            <a:custGeom>
              <a:avLst/>
              <a:gdLst/>
              <a:ahLst/>
              <a:cxnLst/>
              <a:rect l="l" t="t" r="r" b="b"/>
              <a:pathLst>
                <a:path w="22225" h="33655">
                  <a:moveTo>
                    <a:pt x="11103" y="0"/>
                  </a:moveTo>
                  <a:lnTo>
                    <a:pt x="0" y="33311"/>
                  </a:lnTo>
                  <a:lnTo>
                    <a:pt x="22207" y="33311"/>
                  </a:lnTo>
                  <a:lnTo>
                    <a:pt x="1110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516129" y="1233917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143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636962" y="1224775"/>
              <a:ext cx="28575" cy="139700"/>
            </a:xfrm>
            <a:custGeom>
              <a:avLst/>
              <a:gdLst/>
              <a:ahLst/>
              <a:cxnLst/>
              <a:rect l="l" t="t" r="r" b="b"/>
              <a:pathLst>
                <a:path w="28575" h="139700">
                  <a:moveTo>
                    <a:pt x="28079" y="129984"/>
                  </a:moveTo>
                  <a:lnTo>
                    <a:pt x="0" y="120840"/>
                  </a:lnTo>
                  <a:lnTo>
                    <a:pt x="0" y="139128"/>
                  </a:lnTo>
                  <a:lnTo>
                    <a:pt x="28079" y="129984"/>
                  </a:lnTo>
                  <a:close/>
                </a:path>
                <a:path w="28575" h="139700">
                  <a:moveTo>
                    <a:pt x="28079" y="9144"/>
                  </a:moveTo>
                  <a:lnTo>
                    <a:pt x="0" y="0"/>
                  </a:lnTo>
                  <a:lnTo>
                    <a:pt x="0" y="18948"/>
                  </a:lnTo>
                  <a:lnTo>
                    <a:pt x="28079" y="914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975310" y="1031433"/>
              <a:ext cx="120650" cy="68580"/>
            </a:xfrm>
            <a:custGeom>
              <a:avLst/>
              <a:gdLst/>
              <a:ahLst/>
              <a:cxnLst/>
              <a:rect l="l" t="t" r="r" b="b"/>
              <a:pathLst>
                <a:path w="120650" h="68580">
                  <a:moveTo>
                    <a:pt x="0" y="0"/>
                  </a:moveTo>
                  <a:lnTo>
                    <a:pt x="120183" y="68583"/>
                  </a:lnTo>
                </a:path>
              </a:pathLst>
            </a:custGeom>
            <a:ln w="66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090269" y="1091525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90">
                  <a:moveTo>
                    <a:pt x="9144" y="0"/>
                  </a:moveTo>
                  <a:lnTo>
                    <a:pt x="0" y="15676"/>
                  </a:lnTo>
                  <a:lnTo>
                    <a:pt x="28739" y="21554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802872" y="1031433"/>
              <a:ext cx="118745" cy="68580"/>
            </a:xfrm>
            <a:custGeom>
              <a:avLst/>
              <a:gdLst/>
              <a:ahLst/>
              <a:cxnLst/>
              <a:rect l="l" t="t" r="r" b="b"/>
              <a:pathLst>
                <a:path w="118745" h="68580">
                  <a:moveTo>
                    <a:pt x="0" y="0"/>
                  </a:moveTo>
                  <a:lnTo>
                    <a:pt x="118224" y="68583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915218" y="1090872"/>
              <a:ext cx="29209" cy="22225"/>
            </a:xfrm>
            <a:custGeom>
              <a:avLst/>
              <a:gdLst/>
              <a:ahLst/>
              <a:cxnLst/>
              <a:rect l="l" t="t" r="r" b="b"/>
              <a:pathLst>
                <a:path w="29210" h="22225">
                  <a:moveTo>
                    <a:pt x="9144" y="0"/>
                  </a:moveTo>
                  <a:lnTo>
                    <a:pt x="0" y="16329"/>
                  </a:lnTo>
                  <a:lnTo>
                    <a:pt x="28739" y="22207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632394" y="1032739"/>
              <a:ext cx="118745" cy="67310"/>
            </a:xfrm>
            <a:custGeom>
              <a:avLst/>
              <a:gdLst/>
              <a:ahLst/>
              <a:cxnLst/>
              <a:rect l="l" t="t" r="r" b="b"/>
              <a:pathLst>
                <a:path w="118745" h="67309">
                  <a:moveTo>
                    <a:pt x="0" y="0"/>
                  </a:moveTo>
                  <a:lnTo>
                    <a:pt x="118224" y="67276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744087" y="1090872"/>
              <a:ext cx="29845" cy="22225"/>
            </a:xfrm>
            <a:custGeom>
              <a:avLst/>
              <a:gdLst/>
              <a:ahLst/>
              <a:cxnLst/>
              <a:rect l="l" t="t" r="r" b="b"/>
              <a:pathLst>
                <a:path w="29845" h="22225">
                  <a:moveTo>
                    <a:pt x="9797" y="0"/>
                  </a:moveTo>
                  <a:lnTo>
                    <a:pt x="0" y="16329"/>
                  </a:lnTo>
                  <a:lnTo>
                    <a:pt x="29392" y="22207"/>
                  </a:lnTo>
                  <a:lnTo>
                    <a:pt x="979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508221" y="1032739"/>
              <a:ext cx="96739" cy="8099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026258" y="1258084"/>
              <a:ext cx="0" cy="41275"/>
            </a:xfrm>
            <a:custGeom>
              <a:avLst/>
              <a:gdLst/>
              <a:ahLst/>
              <a:cxnLst/>
              <a:rect l="l" t="t" r="r" b="b"/>
              <a:pathLst>
                <a:path h="41275">
                  <a:moveTo>
                    <a:pt x="0" y="41149"/>
                  </a:moveTo>
                  <a:lnTo>
                    <a:pt x="0" y="0"/>
                  </a:lnTo>
                </a:path>
              </a:pathLst>
            </a:custGeom>
            <a:ln w="66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4015154" y="1297275"/>
              <a:ext cx="22225" cy="33655"/>
            </a:xfrm>
            <a:custGeom>
              <a:avLst/>
              <a:gdLst/>
              <a:ahLst/>
              <a:cxnLst/>
              <a:rect l="l" t="t" r="r" b="b"/>
              <a:pathLst>
                <a:path w="22225" h="33655">
                  <a:moveTo>
                    <a:pt x="22207" y="0"/>
                  </a:moveTo>
                  <a:lnTo>
                    <a:pt x="0" y="0"/>
                  </a:lnTo>
                  <a:lnTo>
                    <a:pt x="11103" y="33311"/>
                  </a:lnTo>
                  <a:lnTo>
                    <a:pt x="222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676157" y="1258084"/>
              <a:ext cx="0" cy="41275"/>
            </a:xfrm>
            <a:custGeom>
              <a:avLst/>
              <a:gdLst/>
              <a:ahLst/>
              <a:cxnLst/>
              <a:rect l="l" t="t" r="r" b="b"/>
              <a:pathLst>
                <a:path h="41275">
                  <a:moveTo>
                    <a:pt x="0" y="41149"/>
                  </a:moveTo>
                  <a:lnTo>
                    <a:pt x="0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665053" y="1297928"/>
              <a:ext cx="22225" cy="33020"/>
            </a:xfrm>
            <a:custGeom>
              <a:avLst/>
              <a:gdLst/>
              <a:ahLst/>
              <a:cxnLst/>
              <a:rect l="l" t="t" r="r" b="b"/>
              <a:pathLst>
                <a:path w="22225" h="33019">
                  <a:moveTo>
                    <a:pt x="22207" y="0"/>
                  </a:moveTo>
                  <a:lnTo>
                    <a:pt x="0" y="0"/>
                  </a:lnTo>
                  <a:lnTo>
                    <a:pt x="11103" y="32658"/>
                  </a:lnTo>
                  <a:lnTo>
                    <a:pt x="2220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728410" y="1258084"/>
              <a:ext cx="271780" cy="66040"/>
            </a:xfrm>
            <a:custGeom>
              <a:avLst/>
              <a:gdLst/>
              <a:ahLst/>
              <a:cxnLst/>
              <a:rect l="l" t="t" r="r" b="b"/>
              <a:pathLst>
                <a:path w="271779" h="66040">
                  <a:moveTo>
                    <a:pt x="0" y="0"/>
                  </a:moveTo>
                  <a:lnTo>
                    <a:pt x="271720" y="6597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3996865" y="1314910"/>
              <a:ext cx="29845" cy="18415"/>
            </a:xfrm>
            <a:custGeom>
              <a:avLst/>
              <a:gdLst/>
              <a:ahLst/>
              <a:cxnLst/>
              <a:rect l="l" t="t" r="r" b="b"/>
              <a:pathLst>
                <a:path w="29845" h="18415">
                  <a:moveTo>
                    <a:pt x="4572" y="0"/>
                  </a:moveTo>
                  <a:lnTo>
                    <a:pt x="0" y="18288"/>
                  </a:lnTo>
                  <a:lnTo>
                    <a:pt x="29392" y="15676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3728410" y="1264616"/>
              <a:ext cx="271780" cy="66040"/>
            </a:xfrm>
            <a:custGeom>
              <a:avLst/>
              <a:gdLst/>
              <a:ahLst/>
              <a:cxnLst/>
              <a:rect l="l" t="t" r="r" b="b"/>
              <a:pathLst>
                <a:path w="271779" h="66040">
                  <a:moveTo>
                    <a:pt x="0" y="65970"/>
                  </a:moveTo>
                  <a:lnTo>
                    <a:pt x="271720" y="0"/>
                  </a:lnTo>
                </a:path>
              </a:pathLst>
            </a:custGeom>
            <a:ln w="667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996865" y="1255472"/>
              <a:ext cx="29845" cy="18415"/>
            </a:xfrm>
            <a:custGeom>
              <a:avLst/>
              <a:gdLst/>
              <a:ahLst/>
              <a:cxnLst/>
              <a:rect l="l" t="t" r="r" b="b"/>
              <a:pathLst>
                <a:path w="29845" h="18415">
                  <a:moveTo>
                    <a:pt x="0" y="0"/>
                  </a:moveTo>
                  <a:lnTo>
                    <a:pt x="4572" y="18288"/>
                  </a:lnTo>
                  <a:lnTo>
                    <a:pt x="29392" y="2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515406" y="1256125"/>
              <a:ext cx="161403" cy="7707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3" name="object 233"/>
          <p:cNvSpPr txBox="1"/>
          <p:nvPr/>
        </p:nvSpPr>
        <p:spPr>
          <a:xfrm>
            <a:off x="5969732" y="1400177"/>
            <a:ext cx="382223" cy="296541"/>
          </a:xfrm>
          <a:prstGeom prst="rect">
            <a:avLst/>
          </a:prstGeom>
        </p:spPr>
        <p:txBody>
          <a:bodyPr vert="horz" wrap="square" lIns="0" tIns="35863" rIns="0" bIns="0" rtlCol="0">
            <a:spAutoFit/>
          </a:bodyPr>
          <a:lstStyle/>
          <a:p>
            <a:pPr marL="285009" marR="45299" indent="-229328" algn="r">
              <a:lnSpc>
                <a:spcPct val="124000"/>
              </a:lnSpc>
              <a:spcBef>
                <a:spcPts val="282"/>
              </a:spcBef>
            </a:pPr>
            <a:r>
              <a:rPr sz="892" b="1" spc="7" dirty="0">
                <a:latin typeface="Liberation Sans"/>
                <a:cs typeface="Liberation Sans"/>
              </a:rPr>
              <a:t>10</a:t>
            </a:r>
            <a:r>
              <a:rPr sz="892" b="1" spc="119" dirty="0">
                <a:latin typeface="Liberation Sans"/>
                <a:cs typeface="Liberation Sans"/>
              </a:rPr>
              <a:t> </a:t>
            </a:r>
            <a:r>
              <a:rPr sz="780" i="1" spc="22" baseline="39682" dirty="0">
                <a:latin typeface="Liberation Serif"/>
                <a:cs typeface="Liberation Serif"/>
              </a:rPr>
              <a:t>X </a:t>
            </a:r>
            <a:r>
              <a:rPr sz="780" i="1" spc="10" baseline="39682" dirty="0">
                <a:latin typeface="Liberation Serif"/>
                <a:cs typeface="Liberation Serif"/>
              </a:rPr>
              <a:t> </a:t>
            </a:r>
            <a:r>
              <a:rPr sz="520" i="1" spc="15" dirty="0">
                <a:latin typeface="Liberation Serif"/>
                <a:cs typeface="Liberation Serif"/>
              </a:rPr>
              <a:t>Y</a:t>
            </a:r>
            <a:endParaRPr sz="520">
              <a:latin typeface="Liberation Serif"/>
              <a:cs typeface="Liberation Serif"/>
            </a:endParaRPr>
          </a:p>
        </p:txBody>
      </p:sp>
      <p:sp>
        <p:nvSpPr>
          <p:cNvPr id="234" name="object 234"/>
          <p:cNvSpPr txBox="1"/>
          <p:nvPr/>
        </p:nvSpPr>
        <p:spPr>
          <a:xfrm>
            <a:off x="6233673" y="1769394"/>
            <a:ext cx="81163" cy="102893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18875">
              <a:spcBef>
                <a:spcPts val="178"/>
              </a:spcBef>
            </a:pPr>
            <a:r>
              <a:rPr sz="520" i="1" spc="15" dirty="0">
                <a:latin typeface="Liberation Serif"/>
                <a:cs typeface="Liberation Serif"/>
              </a:rPr>
              <a:t>X</a:t>
            </a:r>
            <a:endParaRPr sz="520">
              <a:latin typeface="Liberation Serif"/>
              <a:cs typeface="Liberation Serif"/>
            </a:endParaRPr>
          </a:p>
        </p:txBody>
      </p:sp>
      <p:grpSp>
        <p:nvGrpSpPr>
          <p:cNvPr id="235" name="object 235"/>
          <p:cNvGrpSpPr/>
          <p:nvPr/>
        </p:nvGrpSpPr>
        <p:grpSpPr>
          <a:xfrm>
            <a:off x="3834355" y="1008904"/>
            <a:ext cx="1010769" cy="423749"/>
            <a:chOff x="1808733" y="678830"/>
            <a:chExt cx="680085" cy="285115"/>
          </a:xfrm>
        </p:grpSpPr>
        <p:sp>
          <p:nvSpPr>
            <p:cNvPr id="236" name="object 236"/>
            <p:cNvSpPr/>
            <p:nvPr/>
          </p:nvSpPr>
          <p:spPr>
            <a:xfrm>
              <a:off x="1896911" y="680679"/>
              <a:ext cx="537210" cy="278765"/>
            </a:xfrm>
            <a:custGeom>
              <a:avLst/>
              <a:gdLst/>
              <a:ahLst/>
              <a:cxnLst/>
              <a:rect l="l" t="t" r="r" b="b"/>
              <a:pathLst>
                <a:path w="537210" h="278765">
                  <a:moveTo>
                    <a:pt x="28739" y="41149"/>
                  </a:moveTo>
                  <a:lnTo>
                    <a:pt x="21554" y="41149"/>
                  </a:lnTo>
                  <a:lnTo>
                    <a:pt x="14369" y="50947"/>
                  </a:lnTo>
                  <a:lnTo>
                    <a:pt x="14369" y="60745"/>
                  </a:lnTo>
                  <a:lnTo>
                    <a:pt x="14369" y="139779"/>
                  </a:lnTo>
                  <a:lnTo>
                    <a:pt x="14369" y="149576"/>
                  </a:lnTo>
                  <a:lnTo>
                    <a:pt x="7184" y="160027"/>
                  </a:lnTo>
                  <a:lnTo>
                    <a:pt x="0" y="160027"/>
                  </a:lnTo>
                  <a:lnTo>
                    <a:pt x="7184" y="160027"/>
                  </a:lnTo>
                  <a:lnTo>
                    <a:pt x="14369" y="169825"/>
                  </a:lnTo>
                  <a:lnTo>
                    <a:pt x="14369" y="179622"/>
                  </a:lnTo>
                  <a:lnTo>
                    <a:pt x="14369" y="258656"/>
                  </a:lnTo>
                  <a:lnTo>
                    <a:pt x="14369" y="268454"/>
                  </a:lnTo>
                  <a:lnTo>
                    <a:pt x="21554" y="278251"/>
                  </a:lnTo>
                  <a:lnTo>
                    <a:pt x="28739" y="278251"/>
                  </a:lnTo>
                </a:path>
                <a:path w="537210" h="278765">
                  <a:moveTo>
                    <a:pt x="0" y="41149"/>
                  </a:moveTo>
                  <a:lnTo>
                    <a:pt x="0" y="41149"/>
                  </a:lnTo>
                </a:path>
                <a:path w="537210" h="278765">
                  <a:moveTo>
                    <a:pt x="28739" y="278251"/>
                  </a:moveTo>
                  <a:lnTo>
                    <a:pt x="28739" y="278251"/>
                  </a:lnTo>
                </a:path>
                <a:path w="537210" h="278765">
                  <a:moveTo>
                    <a:pt x="536908" y="24167"/>
                  </a:moveTo>
                  <a:lnTo>
                    <a:pt x="533438" y="19850"/>
                  </a:lnTo>
                  <a:lnTo>
                    <a:pt x="524335" y="16084"/>
                  </a:lnTo>
                  <a:lnTo>
                    <a:pt x="511557" y="13420"/>
                  </a:lnTo>
                  <a:lnTo>
                    <a:pt x="497065" y="12410"/>
                  </a:lnTo>
                  <a:lnTo>
                    <a:pt x="336384" y="12410"/>
                  </a:lnTo>
                  <a:lnTo>
                    <a:pt x="321514" y="11389"/>
                  </a:lnTo>
                  <a:lnTo>
                    <a:pt x="308542" y="8654"/>
                  </a:lnTo>
                  <a:lnTo>
                    <a:pt x="299367" y="4694"/>
                  </a:lnTo>
                  <a:lnTo>
                    <a:pt x="295887" y="0"/>
                  </a:lnTo>
                  <a:lnTo>
                    <a:pt x="292509" y="4694"/>
                  </a:lnTo>
                  <a:lnTo>
                    <a:pt x="283559" y="8654"/>
                  </a:lnTo>
                  <a:lnTo>
                    <a:pt x="270811" y="11389"/>
                  </a:lnTo>
                  <a:lnTo>
                    <a:pt x="256044" y="12410"/>
                  </a:lnTo>
                  <a:lnTo>
                    <a:pt x="95363" y="12410"/>
                  </a:lnTo>
                  <a:lnTo>
                    <a:pt x="80595" y="13420"/>
                  </a:lnTo>
                  <a:lnTo>
                    <a:pt x="67848" y="16084"/>
                  </a:lnTo>
                  <a:lnTo>
                    <a:pt x="58897" y="19850"/>
                  </a:lnTo>
                  <a:lnTo>
                    <a:pt x="55519" y="24167"/>
                  </a:lnTo>
                </a:path>
                <a:path w="537210" h="278765">
                  <a:moveTo>
                    <a:pt x="536908" y="0"/>
                  </a:moveTo>
                  <a:lnTo>
                    <a:pt x="536908" y="0"/>
                  </a:lnTo>
                </a:path>
                <a:path w="537210" h="278765">
                  <a:moveTo>
                    <a:pt x="55519" y="24167"/>
                  </a:moveTo>
                  <a:lnTo>
                    <a:pt x="55519" y="24167"/>
                  </a:lnTo>
                </a:path>
              </a:pathLst>
            </a:custGeom>
            <a:ln w="3696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195410" y="903414"/>
              <a:ext cx="13335" cy="55880"/>
            </a:xfrm>
            <a:custGeom>
              <a:avLst/>
              <a:gdLst/>
              <a:ahLst/>
              <a:cxnLst/>
              <a:rect l="l" t="t" r="r" b="b"/>
              <a:pathLst>
                <a:path w="13335" h="55880">
                  <a:moveTo>
                    <a:pt x="13055" y="45072"/>
                  </a:moveTo>
                  <a:lnTo>
                    <a:pt x="10452" y="42456"/>
                  </a:lnTo>
                  <a:lnTo>
                    <a:pt x="3263" y="42456"/>
                  </a:lnTo>
                  <a:lnTo>
                    <a:pt x="0" y="45072"/>
                  </a:lnTo>
                  <a:lnTo>
                    <a:pt x="0" y="52260"/>
                  </a:lnTo>
                  <a:lnTo>
                    <a:pt x="3263" y="55524"/>
                  </a:lnTo>
                  <a:lnTo>
                    <a:pt x="10452" y="55524"/>
                  </a:lnTo>
                  <a:lnTo>
                    <a:pt x="13055" y="52260"/>
                  </a:lnTo>
                  <a:lnTo>
                    <a:pt x="13055" y="45072"/>
                  </a:lnTo>
                  <a:close/>
                </a:path>
                <a:path w="13335" h="55880">
                  <a:moveTo>
                    <a:pt x="13055" y="23520"/>
                  </a:moveTo>
                  <a:lnTo>
                    <a:pt x="10452" y="20904"/>
                  </a:lnTo>
                  <a:lnTo>
                    <a:pt x="3263" y="20904"/>
                  </a:lnTo>
                  <a:lnTo>
                    <a:pt x="0" y="23520"/>
                  </a:lnTo>
                  <a:lnTo>
                    <a:pt x="0" y="31356"/>
                  </a:lnTo>
                  <a:lnTo>
                    <a:pt x="3263" y="33972"/>
                  </a:lnTo>
                  <a:lnTo>
                    <a:pt x="10452" y="33972"/>
                  </a:lnTo>
                  <a:lnTo>
                    <a:pt x="13055" y="31356"/>
                  </a:lnTo>
                  <a:lnTo>
                    <a:pt x="13055" y="23520"/>
                  </a:lnTo>
                  <a:close/>
                </a:path>
                <a:path w="13335" h="55880">
                  <a:moveTo>
                    <a:pt x="13055" y="2616"/>
                  </a:moveTo>
                  <a:lnTo>
                    <a:pt x="10452" y="0"/>
                  </a:lnTo>
                  <a:lnTo>
                    <a:pt x="3263" y="0"/>
                  </a:lnTo>
                  <a:lnTo>
                    <a:pt x="0" y="2616"/>
                  </a:lnTo>
                  <a:lnTo>
                    <a:pt x="0" y="9804"/>
                  </a:lnTo>
                  <a:lnTo>
                    <a:pt x="3263" y="13068"/>
                  </a:lnTo>
                  <a:lnTo>
                    <a:pt x="10452" y="13068"/>
                  </a:lnTo>
                  <a:lnTo>
                    <a:pt x="13055" y="9804"/>
                  </a:lnTo>
                  <a:lnTo>
                    <a:pt x="13055" y="261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808733" y="691130"/>
              <a:ext cx="679953" cy="27237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9" name="object 239"/>
          <p:cNvSpPr txBox="1"/>
          <p:nvPr/>
        </p:nvSpPr>
        <p:spPr>
          <a:xfrm>
            <a:off x="6236584" y="1940250"/>
            <a:ext cx="877698" cy="102893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18875">
              <a:spcBef>
                <a:spcPts val="178"/>
              </a:spcBef>
              <a:tabLst>
                <a:tab pos="857857" algn="l"/>
              </a:tabLst>
            </a:pPr>
            <a:r>
              <a:rPr sz="520" i="1" spc="15" dirty="0">
                <a:latin typeface="Liberation Serif"/>
                <a:cs typeface="Liberation Serif"/>
              </a:rPr>
              <a:t>Y    </a:t>
            </a:r>
            <a:r>
              <a:rPr sz="520" i="1" spc="-15" dirty="0">
                <a:latin typeface="Liberation Serif"/>
                <a:cs typeface="Liberation Serif"/>
              </a:rPr>
              <a:t> </a:t>
            </a:r>
            <a:r>
              <a:rPr sz="520" u="sng" spc="7" dirty="0">
                <a:uFill>
                  <a:solidFill>
                    <a:srgbClr val="CCCC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520" u="sng" dirty="0">
                <a:uFill>
                  <a:solidFill>
                    <a:srgbClr val="CCCCCC"/>
                  </a:solidFill>
                </a:uFill>
                <a:latin typeface="Times New Roman"/>
                <a:cs typeface="Times New Roman"/>
              </a:rPr>
              <a:t>          </a:t>
            </a:r>
            <a:r>
              <a:rPr sz="520" u="sng" spc="-52" dirty="0">
                <a:uFill>
                  <a:solidFill>
                    <a:srgbClr val="CCCC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520" dirty="0">
                <a:latin typeface="Times New Roman"/>
                <a:cs typeface="Times New Roman"/>
              </a:rPr>
              <a:t>       </a:t>
            </a:r>
            <a:r>
              <a:rPr sz="520" spc="-15" dirty="0">
                <a:latin typeface="Times New Roman"/>
                <a:cs typeface="Times New Roman"/>
              </a:rPr>
              <a:t> </a:t>
            </a:r>
            <a:r>
              <a:rPr sz="520" u="sng" spc="7" dirty="0">
                <a:uFill>
                  <a:solidFill>
                    <a:srgbClr val="CCCC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520" u="sng" dirty="0">
                <a:uFill>
                  <a:solidFill>
                    <a:srgbClr val="CCCCCC"/>
                  </a:solidFill>
                </a:uFill>
                <a:latin typeface="Times New Roman"/>
                <a:cs typeface="Times New Roman"/>
              </a:rPr>
              <a:t>	</a:t>
            </a:r>
            <a:endParaRPr sz="52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0249643"/>
      </p:ext>
    </p:extLst>
  </p:cSld>
  <p:clrMapOvr>
    <a:masterClrMapping/>
  </p:clrMapOvr>
  <p:transition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3"/>
            <a:ext cx="4858483" cy="982601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Summary</a:t>
            </a:r>
            <a:endParaRPr sz="1783">
              <a:latin typeface="LM Sans 10"/>
              <a:cs typeface="LM Sans 10"/>
            </a:endParaRPr>
          </a:p>
          <a:p>
            <a:pPr>
              <a:spcBef>
                <a:spcPts val="7"/>
              </a:spcBef>
            </a:pPr>
            <a:endParaRPr sz="1263">
              <a:latin typeface="LM Sans 10"/>
              <a:cs typeface="LM Sans 10"/>
            </a:endParaRPr>
          </a:p>
          <a:p>
            <a:pPr marL="745552" indent="-188747">
              <a:buFont typeface="DejaVu Sans"/>
              <a:buChar char="•"/>
              <a:tabLst>
                <a:tab pos="746494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745552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B76105-645D-184C-94B4-DCD331FAB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65D95D-65D3-C845-B549-C595D3638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38207"/>
      </p:ext>
    </p:extLst>
  </p:cSld>
  <p:clrMapOvr>
    <a:masterClrMapping/>
  </p:clrMapOvr>
  <p:transition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3"/>
            <a:ext cx="4858483" cy="1275373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Summary</a:t>
            </a:r>
            <a:endParaRPr sz="1783">
              <a:latin typeface="LM Sans 10"/>
              <a:cs typeface="LM Sans 10"/>
            </a:endParaRPr>
          </a:p>
          <a:p>
            <a:pPr>
              <a:spcBef>
                <a:spcPts val="7"/>
              </a:spcBef>
            </a:pPr>
            <a:endParaRPr sz="1263">
              <a:latin typeface="LM Sans 10"/>
              <a:cs typeface="LM Sans 10"/>
            </a:endParaRPr>
          </a:p>
          <a:p>
            <a:pPr marL="745552" indent="-188747">
              <a:buFont typeface="DejaVu Sans"/>
              <a:buChar char="•"/>
              <a:tabLst>
                <a:tab pos="746494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745552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745552" indent="-188747">
              <a:spcBef>
                <a:spcPts val="535"/>
              </a:spcBef>
              <a:buFont typeface="DejaVu Sans"/>
              <a:buChar char="•"/>
              <a:tabLst>
                <a:tab pos="746494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FFCD64-07B5-A74F-827D-7861C7AE3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2B52F9-F7F7-2042-84FA-70C929B0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79684"/>
      </p:ext>
    </p:extLst>
  </p:cSld>
  <p:clrMapOvr>
    <a:masterClrMapping/>
  </p:clrMapOvr>
  <p:transition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89E6C6-AB7E-FF4D-A396-C8783B753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1"/>
            <a:ext cx="4787702" cy="107250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spc="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30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2344416971"/>
      </p:ext>
    </p:extLst>
  </p:cSld>
  <p:clrMapOvr>
    <a:masterClrMapping/>
  </p:clrMapOvr>
  <p:transition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D57401-E9DD-1B4E-BF5A-8C584A96E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1"/>
            <a:ext cx="5544599" cy="1316863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</p:txBody>
      </p:sp>
    </p:spTree>
    <p:extLst>
      <p:ext uri="{BB962C8B-B14F-4D97-AF65-F5344CB8AC3E}">
        <p14:creationId xmlns:p14="http://schemas.microsoft.com/office/powerpoint/2010/main" val="2348772887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7">
            <a:extLst>
              <a:ext uri="{FF2B5EF4-FFF2-40B4-BE49-F238E27FC236}">
                <a16:creationId xmlns:a16="http://schemas.microsoft.com/office/drawing/2014/main" id="{F19289B1-1114-E44F-BB55-DE86EC76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892D9FB-1D10-C044-AAE0-0A2DFDAC5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42925"/>
            <a:ext cx="609600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6C8F0-5809-1444-A96B-90B001617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1"/>
            <a:ext cx="5544599" cy="1622459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2529804498"/>
      </p:ext>
    </p:extLst>
  </p:cSld>
  <p:clrMapOvr>
    <a:masterClrMapping/>
  </p:clrMapOvr>
  <p:transition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E8A1B-2FE9-044D-B63A-24E83BC0E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1"/>
            <a:ext cx="5544599" cy="1853997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</p:txBody>
      </p:sp>
    </p:spTree>
    <p:extLst>
      <p:ext uri="{BB962C8B-B14F-4D97-AF65-F5344CB8AC3E}">
        <p14:creationId xmlns:p14="http://schemas.microsoft.com/office/powerpoint/2010/main" val="2150011905"/>
      </p:ext>
    </p:extLst>
  </p:cSld>
  <p:clrMapOvr>
    <a:masterClrMapping/>
  </p:clrMapOvr>
  <p:transition>
    <p:cut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02DC89-B8C4-8E49-A479-FD3B1D2E7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1"/>
            <a:ext cx="5544599" cy="213683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Faithfulness (for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causal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discovery)</a:t>
            </a:r>
            <a:endParaRPr sz="1338">
              <a:latin typeface="LM Sans 9"/>
              <a:cs typeface="LM Sans 9"/>
            </a:endParaRPr>
          </a:p>
        </p:txBody>
      </p:sp>
    </p:spTree>
    <p:extLst>
      <p:ext uri="{BB962C8B-B14F-4D97-AF65-F5344CB8AC3E}">
        <p14:creationId xmlns:p14="http://schemas.microsoft.com/office/powerpoint/2010/main" val="1913206144"/>
      </p:ext>
    </p:extLst>
  </p:cSld>
  <p:clrMapOvr>
    <a:masterClrMapping/>
  </p:clrMapOvr>
  <p:transition>
    <p:cut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6EB551-EE11-104D-AF64-91E056A88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1"/>
            <a:ext cx="5544599" cy="2419665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Faithfulness (for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causal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discovery)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57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Potentially causal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sufficiency</a:t>
            </a:r>
            <a:endParaRPr sz="1338">
              <a:latin typeface="LM Sans 9"/>
              <a:cs typeface="LM Sans 9"/>
            </a:endParaRPr>
          </a:p>
        </p:txBody>
      </p:sp>
    </p:spTree>
    <p:extLst>
      <p:ext uri="{BB962C8B-B14F-4D97-AF65-F5344CB8AC3E}">
        <p14:creationId xmlns:p14="http://schemas.microsoft.com/office/powerpoint/2010/main" val="510868448"/>
      </p:ext>
    </p:extLst>
  </p:cSld>
  <p:clrMapOvr>
    <a:masterClrMapping/>
  </p:clrMapOvr>
  <p:transition>
    <p:cut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4E81B-F540-0B4D-8E3C-78B12DD2B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0"/>
            <a:ext cx="5544599" cy="2702498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Faithfulness (for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causal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discovery)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57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Potentially causal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sufficiency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Assumptions on 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dependency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types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(linearity,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etc) and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distributions</a:t>
            </a:r>
            <a:endParaRPr sz="1338">
              <a:latin typeface="LM Sans 9"/>
              <a:cs typeface="LM Sans 9"/>
            </a:endParaRPr>
          </a:p>
        </p:txBody>
      </p:sp>
    </p:spTree>
    <p:extLst>
      <p:ext uri="{BB962C8B-B14F-4D97-AF65-F5344CB8AC3E}">
        <p14:creationId xmlns:p14="http://schemas.microsoft.com/office/powerpoint/2010/main" val="1962933301"/>
      </p:ext>
    </p:extLst>
  </p:cSld>
  <p:clrMapOvr>
    <a:masterClrMapping/>
  </p:clrMapOvr>
  <p:transition>
    <p:cut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20CD0D-C1ED-A34E-AACE-7C4A9F24E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0"/>
            <a:ext cx="5544599" cy="2985333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Faithfulness (for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causal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discovery)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57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Potentially causal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sufficiency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Assumptions on 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dependency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types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(linearity,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etc) and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distributions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Time series data: time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order,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stationarity,</a:t>
            </a:r>
            <a:r>
              <a:rPr sz="1338" spc="-290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...</a:t>
            </a:r>
            <a:endParaRPr sz="1338">
              <a:latin typeface="LM Sans 9"/>
              <a:cs typeface="LM Sans 9"/>
            </a:endParaRPr>
          </a:p>
        </p:txBody>
      </p:sp>
    </p:spTree>
    <p:extLst>
      <p:ext uri="{BB962C8B-B14F-4D97-AF65-F5344CB8AC3E}">
        <p14:creationId xmlns:p14="http://schemas.microsoft.com/office/powerpoint/2010/main" val="4110306616"/>
      </p:ext>
    </p:extLst>
  </p:cSld>
  <p:clrMapOvr>
    <a:masterClrMapping/>
  </p:clrMapOvr>
  <p:transition>
    <p:cut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D6E5EE-8CCE-FC40-947A-A8E4910B3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0"/>
            <a:ext cx="5544599" cy="3552988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Faithfulness (for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causal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discovery)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57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Potentially causal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sufficiency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Assumptions on 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dependency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types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(linearity,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etc) and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distributions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Time series data: time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order,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stationarity,</a:t>
            </a:r>
            <a:r>
              <a:rPr sz="1338" spc="-290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...</a:t>
            </a:r>
            <a:endParaRPr sz="1338">
              <a:latin typeface="LM Sans 9"/>
              <a:cs typeface="LM Sans 9"/>
            </a:endParaRPr>
          </a:p>
          <a:p>
            <a:pPr marL="206678" marR="271796" indent="-188747">
              <a:lnSpc>
                <a:spcPct val="114599"/>
              </a:lnSpc>
              <a:spcBef>
                <a:spcPts val="476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assumptions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sometimes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tested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same 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even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empirical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8393532"/>
      </p:ext>
    </p:extLst>
  </p:cSld>
  <p:clrMapOvr>
    <a:masterClrMapping/>
  </p:clrMapOvr>
  <p:transition>
    <p:cut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F2F1AC-B26B-7D45-8D8B-62D01966C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1"/>
            <a:ext cx="5544599" cy="3868138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Faithfulness (for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causal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discovery)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57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Potentially causal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sufficiency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Assumptions on 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dependency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types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(linearity,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etc) and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distributions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Time series data: time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order,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stationarity,</a:t>
            </a:r>
            <a:r>
              <a:rPr sz="1338" spc="-290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...</a:t>
            </a:r>
            <a:endParaRPr sz="1338">
              <a:latin typeface="LM Sans 9"/>
              <a:cs typeface="LM Sans 9"/>
            </a:endParaRPr>
          </a:p>
          <a:p>
            <a:pPr marL="206678" marR="271796" indent="-188747">
              <a:lnSpc>
                <a:spcPct val="114599"/>
              </a:lnSpc>
              <a:spcBef>
                <a:spcPts val="476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assumptions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sometimes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tested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same 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even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empirical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  <a:p>
            <a:pPr marL="206678" indent="-188747">
              <a:spcBef>
                <a:spcPts val="53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conclusions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require</a:t>
            </a:r>
            <a:r>
              <a:rPr sz="1486" spc="-2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3229751"/>
      </p:ext>
    </p:extLst>
  </p:cSld>
  <p:clrMapOvr>
    <a:masterClrMapping/>
  </p:clrMapOvr>
  <p:transition>
    <p:cut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52C3F-32FE-7A4E-B097-178EDC842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Summ</a:t>
            </a:r>
            <a:r>
              <a:rPr spc="-67" dirty="0"/>
              <a:t>a</a:t>
            </a:r>
            <a:r>
              <a:rPr spc="-7" dirty="0"/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47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362" y="564870"/>
            <a:ext cx="5544599" cy="409967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06678" indent="-188747">
              <a:spcBef>
                <a:spcPts val="409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206678">
              <a:spcBef>
                <a:spcPts val="260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Answering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causal questions from empirical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data</a:t>
            </a:r>
            <a:endParaRPr sz="1486">
              <a:latin typeface="LM Sans 10"/>
              <a:cs typeface="LM Sans 10"/>
            </a:endParaRPr>
          </a:p>
          <a:p>
            <a:pPr marL="206678" indent="-188747">
              <a:spcBef>
                <a:spcPts val="534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Two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settings:</a:t>
            </a:r>
            <a:endParaRPr sz="1486">
              <a:latin typeface="Arial"/>
              <a:cs typeface="Arial"/>
            </a:endParaRPr>
          </a:p>
          <a:p>
            <a:pPr marL="489800" lvl="1" indent="-137786">
              <a:spcBef>
                <a:spcPts val="23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assumed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estimate causal</a:t>
            </a:r>
            <a:r>
              <a:rPr sz="1338" b="1" spc="-5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338" b="1" spc="-15" dirty="0">
                <a:solidFill>
                  <a:srgbClr val="22373A"/>
                </a:solidFill>
                <a:latin typeface="LM Sans 10"/>
                <a:cs typeface="LM Sans 10"/>
              </a:rPr>
              <a:t>effects</a:t>
            </a:r>
            <a:endParaRPr sz="1338">
              <a:latin typeface="LM Sans 10"/>
              <a:cs typeface="LM Sans 10"/>
            </a:endParaRPr>
          </a:p>
          <a:p>
            <a:pPr marL="489800" lvl="1" indent="-137786">
              <a:spcBef>
                <a:spcPts val="268"/>
              </a:spcBef>
              <a:buSzPct val="88888"/>
              <a:buAutoNum type="arabicPeriod"/>
              <a:tabLst>
                <a:tab pos="490743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graph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unknown </a:t>
            </a:r>
            <a:r>
              <a:rPr sz="1338" i="1" spc="30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causal discovery 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(</a:t>
            </a:r>
            <a:r>
              <a:rPr sz="1338" i="1" spc="7" dirty="0">
                <a:solidFill>
                  <a:srgbClr val="22373A"/>
                </a:solidFill>
                <a:latin typeface="Arial"/>
                <a:cs typeface="Arial"/>
              </a:rPr>
              <a:t>→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then causal</a:t>
            </a:r>
            <a:r>
              <a:rPr sz="1338" spc="8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effects)</a:t>
            </a:r>
            <a:endParaRPr sz="1338">
              <a:latin typeface="LM Sans 9"/>
              <a:cs typeface="LM Sans 9"/>
            </a:endParaRPr>
          </a:p>
          <a:p>
            <a:pPr marL="206678" indent="-188747">
              <a:spcBef>
                <a:spcPts val="56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requires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assumptions</a:t>
            </a:r>
            <a:endParaRPr sz="1486">
              <a:latin typeface="LM Sans 10"/>
              <a:cs typeface="LM Sans 10"/>
            </a:endParaRPr>
          </a:p>
          <a:p>
            <a:pPr marL="582286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Underlying SCM /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Causal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Markov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 Condition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Faithfulness (for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causal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discovery)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57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Potentially causal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sufficiency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Assumptions on 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dependency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types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(linearity,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etc) and</a:t>
            </a:r>
            <a:r>
              <a:rPr sz="1338" spc="7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distributions</a:t>
            </a:r>
            <a:endParaRPr sz="1338">
              <a:latin typeface="LM Sans 9"/>
              <a:cs typeface="LM Sans 9"/>
            </a:endParaRPr>
          </a:p>
          <a:p>
            <a:pPr marL="582286" indent="-182141">
              <a:spcBef>
                <a:spcPts val="565"/>
              </a:spcBef>
              <a:buFont typeface="Arial"/>
              <a:buChar char="•"/>
              <a:tabLst>
                <a:tab pos="583229" algn="l"/>
              </a:tabLst>
            </a:pP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Time series data: time </a:t>
            </a:r>
            <a:r>
              <a:rPr sz="1338" spc="-15" dirty="0">
                <a:solidFill>
                  <a:srgbClr val="22373A"/>
                </a:solidFill>
                <a:latin typeface="LM Sans 9"/>
                <a:cs typeface="LM Sans 9"/>
              </a:rPr>
              <a:t>order,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stationarity,</a:t>
            </a:r>
            <a:r>
              <a:rPr sz="1338" spc="-290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...</a:t>
            </a:r>
            <a:endParaRPr sz="1338">
              <a:latin typeface="LM Sans 9"/>
              <a:cs typeface="LM Sans 9"/>
            </a:endParaRPr>
          </a:p>
          <a:p>
            <a:pPr marL="206678" marR="271796" indent="-188747">
              <a:lnSpc>
                <a:spcPct val="114599"/>
              </a:lnSpc>
              <a:spcBef>
                <a:spcPts val="476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assumptions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sometimes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tested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same 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even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empirical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  <a:p>
            <a:pPr marL="206678" indent="-188747">
              <a:spcBef>
                <a:spcPts val="535"/>
              </a:spcBef>
              <a:buFont typeface="DejaVu Sans"/>
              <a:buChar char="•"/>
              <a:tabLst>
                <a:tab pos="207622" algn="l"/>
              </a:tabLst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conclusions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require</a:t>
            </a:r>
            <a:r>
              <a:rPr sz="1486" spc="-2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endParaRPr sz="1486">
              <a:latin typeface="Arial"/>
              <a:cs typeface="Arial"/>
            </a:endParaRPr>
          </a:p>
          <a:p>
            <a:pPr marL="582286" lvl="1" indent="-182141">
              <a:spcBef>
                <a:spcPts val="238"/>
              </a:spcBef>
              <a:buFont typeface="Arial"/>
              <a:buChar char="•"/>
              <a:tabLst>
                <a:tab pos="583229" algn="l"/>
              </a:tabLst>
            </a:pPr>
            <a:r>
              <a:rPr sz="1338" b="1" spc="-7" dirty="0">
                <a:solidFill>
                  <a:srgbClr val="22373A"/>
                </a:solidFill>
                <a:latin typeface="LM Sans 10"/>
                <a:cs typeface="LM Sans 10"/>
              </a:rPr>
              <a:t>state assumptions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and explain reasons 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for </a:t>
            </a:r>
            <a:r>
              <a:rPr sz="1338" dirty="0">
                <a:solidFill>
                  <a:srgbClr val="22373A"/>
                </a:solidFill>
                <a:latin typeface="LM Sans 9"/>
                <a:cs typeface="LM Sans 9"/>
              </a:rPr>
              <a:t>believing</a:t>
            </a:r>
            <a:r>
              <a:rPr sz="1338" spc="-22" dirty="0">
                <a:solidFill>
                  <a:srgbClr val="22373A"/>
                </a:solidFill>
                <a:latin typeface="LM Sans 9"/>
                <a:cs typeface="LM Sans 9"/>
              </a:rPr>
              <a:t> </a:t>
            </a:r>
            <a:r>
              <a:rPr sz="1338" spc="-7" dirty="0">
                <a:solidFill>
                  <a:srgbClr val="22373A"/>
                </a:solidFill>
                <a:latin typeface="LM Sans 9"/>
                <a:cs typeface="LM Sans 9"/>
              </a:rPr>
              <a:t>them</a:t>
            </a:r>
            <a:endParaRPr sz="1338">
              <a:latin typeface="LM Sans 9"/>
              <a:cs typeface="LM Sans 9"/>
            </a:endParaRPr>
          </a:p>
        </p:txBody>
      </p:sp>
    </p:spTree>
    <p:extLst>
      <p:ext uri="{BB962C8B-B14F-4D97-AF65-F5344CB8AC3E}">
        <p14:creationId xmlns:p14="http://schemas.microsoft.com/office/powerpoint/2010/main" val="3222820039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7">
            <a:extLst>
              <a:ext uri="{FF2B5EF4-FFF2-40B4-BE49-F238E27FC236}">
                <a16:creationId xmlns:a16="http://schemas.microsoft.com/office/drawing/2014/main" id="{4DE36711-5C7B-8543-876C-DD39097D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28674" name="Picture 1">
            <a:extLst>
              <a:ext uri="{FF2B5EF4-FFF2-40B4-BE49-F238E27FC236}">
                <a16:creationId xmlns:a16="http://schemas.microsoft.com/office/drawing/2014/main" id="{C6ADF5E2-C0E5-174B-8432-A810952AE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77838"/>
            <a:ext cx="6323013" cy="407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7">
            <a:extLst>
              <a:ext uri="{FF2B5EF4-FFF2-40B4-BE49-F238E27FC236}">
                <a16:creationId xmlns:a16="http://schemas.microsoft.com/office/drawing/2014/main" id="{845D2FFC-8C08-F54D-A4A4-5CE08C808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F2A2096D-4E1D-994E-B40C-99C3C0034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77838"/>
            <a:ext cx="60960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7">
            <a:extLst>
              <a:ext uri="{FF2B5EF4-FFF2-40B4-BE49-F238E27FC236}">
                <a16:creationId xmlns:a16="http://schemas.microsoft.com/office/drawing/2014/main" id="{2256BD93-1BB7-764C-A18C-AE84D4BD3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32770" name="Picture 1">
            <a:extLst>
              <a:ext uri="{FF2B5EF4-FFF2-40B4-BE49-F238E27FC236}">
                <a16:creationId xmlns:a16="http://schemas.microsoft.com/office/drawing/2014/main" id="{F3328EDE-9597-B144-854A-764119D90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12763"/>
            <a:ext cx="56388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7">
            <a:extLst>
              <a:ext uri="{FF2B5EF4-FFF2-40B4-BE49-F238E27FC236}">
                <a16:creationId xmlns:a16="http://schemas.microsoft.com/office/drawing/2014/main" id="{D78CA505-5D18-9441-AF67-06F27DD22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89585F26-370A-1743-BB0C-AA3558E72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90550"/>
            <a:ext cx="67818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7">
            <a:extLst>
              <a:ext uri="{FF2B5EF4-FFF2-40B4-BE49-F238E27FC236}">
                <a16:creationId xmlns:a16="http://schemas.microsoft.com/office/drawing/2014/main" id="{80F27CA4-8311-664F-8936-0CA797B20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36866" name="Picture 1">
            <a:extLst>
              <a:ext uri="{FF2B5EF4-FFF2-40B4-BE49-F238E27FC236}">
                <a16:creationId xmlns:a16="http://schemas.microsoft.com/office/drawing/2014/main" id="{6582BD77-E98D-2947-A8CC-2E41A6FE9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611188"/>
            <a:ext cx="5715000" cy="397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7">
            <a:extLst>
              <a:ext uri="{FF2B5EF4-FFF2-40B4-BE49-F238E27FC236}">
                <a16:creationId xmlns:a16="http://schemas.microsoft.com/office/drawing/2014/main" id="{9AC5F292-0A4B-2B4F-BC1E-85623C4A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61963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Simpson’s paradox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8F166CD6-8102-594F-A5A2-86009A6A9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93725"/>
            <a:ext cx="5867400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3040" y="2110246"/>
            <a:ext cx="1789372" cy="345947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</a:pPr>
            <a:r>
              <a:rPr sz="2081" b="1" spc="15" dirty="0">
                <a:solidFill>
                  <a:srgbClr val="22373A"/>
                </a:solidFill>
                <a:latin typeface="LM Sans 10"/>
                <a:cs typeface="LM Sans 10"/>
                <a:hlinkClick r:id="rId2" action="ppaction://hlinksldjump"/>
              </a:rPr>
              <a:t>Causal</a:t>
            </a:r>
            <a:r>
              <a:rPr sz="2081" b="1" spc="-59" dirty="0">
                <a:solidFill>
                  <a:srgbClr val="22373A"/>
                </a:solidFill>
                <a:latin typeface="LM Sans 10"/>
                <a:cs typeface="LM Sans 10"/>
                <a:hlinkClick r:id="rId2" action="ppaction://hlinksldjump"/>
              </a:rPr>
              <a:t> </a:t>
            </a:r>
            <a:r>
              <a:rPr sz="2081" b="1" spc="7" dirty="0">
                <a:solidFill>
                  <a:srgbClr val="22373A"/>
                </a:solidFill>
                <a:latin typeface="LM Sans 10"/>
                <a:cs typeface="LM Sans 10"/>
                <a:hlinkClick r:id="rId2" action="ppaction://hlinksldjump"/>
              </a:rPr>
              <a:t>Effects</a:t>
            </a:r>
            <a:endParaRPr sz="2081">
              <a:latin typeface="LM Sans 10"/>
              <a:cs typeface="LM Sans 1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01915" y="2657546"/>
            <a:ext cx="4137450" cy="7550"/>
            <a:chOff x="912215" y="1788102"/>
            <a:chExt cx="2783840" cy="5080"/>
          </a:xfrm>
        </p:grpSpPr>
        <p:sp>
          <p:nvSpPr>
            <p:cNvPr id="4" name="object 4"/>
            <p:cNvSpPr/>
            <p:nvPr/>
          </p:nvSpPr>
          <p:spPr>
            <a:xfrm>
              <a:off x="912215" y="1788102"/>
              <a:ext cx="2783840" cy="5080"/>
            </a:xfrm>
            <a:custGeom>
              <a:avLst/>
              <a:gdLst/>
              <a:ahLst/>
              <a:cxnLst/>
              <a:rect l="l" t="t" r="r" b="b"/>
              <a:pathLst>
                <a:path w="2783840" h="5080">
                  <a:moveTo>
                    <a:pt x="0" y="5060"/>
                  </a:moveTo>
                  <a:lnTo>
                    <a:pt x="0" y="0"/>
                  </a:lnTo>
                  <a:lnTo>
                    <a:pt x="2783598" y="0"/>
                  </a:lnTo>
                  <a:lnTo>
                    <a:pt x="278359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2215" y="1788102"/>
              <a:ext cx="986155" cy="5080"/>
            </a:xfrm>
            <a:custGeom>
              <a:avLst/>
              <a:gdLst/>
              <a:ahLst/>
              <a:cxnLst/>
              <a:rect l="l" t="t" r="r" b="b"/>
              <a:pathLst>
                <a:path w="986155" h="5080">
                  <a:moveTo>
                    <a:pt x="0" y="5060"/>
                  </a:moveTo>
                  <a:lnTo>
                    <a:pt x="0" y="0"/>
                  </a:lnTo>
                  <a:lnTo>
                    <a:pt x="985873" y="0"/>
                  </a:lnTo>
                  <a:lnTo>
                    <a:pt x="9858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5372142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7">
            <a:extLst>
              <a:ext uri="{FF2B5EF4-FFF2-40B4-BE49-F238E27FC236}">
                <a16:creationId xmlns:a16="http://schemas.microsoft.com/office/drawing/2014/main" id="{CCA70FAB-7567-E346-9E9C-C34FC3F32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Graphs</a:t>
            </a:r>
          </a:p>
        </p:txBody>
      </p:sp>
      <p:pic>
        <p:nvPicPr>
          <p:cNvPr id="40962" name="Google Shape;65;p15">
            <a:extLst>
              <a:ext uri="{FF2B5EF4-FFF2-40B4-BE49-F238E27FC236}">
                <a16:creationId xmlns:a16="http://schemas.microsoft.com/office/drawing/2014/main" id="{67FF75ED-8DED-3748-A7B0-981D93D4790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666750"/>
            <a:ext cx="67087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Google Shape;66;p15">
            <a:extLst>
              <a:ext uri="{FF2B5EF4-FFF2-40B4-BE49-F238E27FC236}">
                <a16:creationId xmlns:a16="http://schemas.microsoft.com/office/drawing/2014/main" id="{171F3F34-9B73-6A4A-89BE-E6B2267AA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" y="3975100"/>
            <a:ext cx="4013200" cy="358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Graphs encode assumptions about causal dependencies in the system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7">
            <a:extLst>
              <a:ext uri="{FF2B5EF4-FFF2-40B4-BE49-F238E27FC236}">
                <a16:creationId xmlns:a16="http://schemas.microsoft.com/office/drawing/2014/main" id="{4FB5096C-C8F8-6A4A-B4D9-5A181104F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00050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Probabilistic Graphs</a:t>
            </a:r>
            <a:endParaRPr lang="en-US" altLang="en-US" sz="1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010" name="Google Shape;62;p14">
            <a:extLst>
              <a:ext uri="{FF2B5EF4-FFF2-40B4-BE49-F238E27FC236}">
                <a16:creationId xmlns:a16="http://schemas.microsoft.com/office/drawing/2014/main" id="{C93FE3D5-A61E-3C49-945E-42DDA180896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8" y="842963"/>
            <a:ext cx="31242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Google Shape;63;p14">
            <a:extLst>
              <a:ext uri="{FF2B5EF4-FFF2-40B4-BE49-F238E27FC236}">
                <a16:creationId xmlns:a16="http://schemas.microsoft.com/office/drawing/2014/main" id="{EF8C0EFB-FFEE-6240-8BD8-52D49BAF2EF9}"/>
              </a:ext>
            </a:extLst>
          </p:cNvPr>
          <p:cNvSpPr txBox="1">
            <a:spLocks/>
          </p:cNvSpPr>
          <p:nvPr/>
        </p:nvSpPr>
        <p:spPr bwMode="auto">
          <a:xfrm>
            <a:off x="6350" y="447675"/>
            <a:ext cx="52514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ea typeface="Calibri" panose="020F0502020204030204" pitchFamily="34" charset="0"/>
                <a:cs typeface="Calibri" panose="020F0502020204030204" pitchFamily="34" charset="0"/>
              </a:rPr>
              <a:t>Probabilistic graphical models: assumptions and communication</a:t>
            </a:r>
          </a:p>
        </p:txBody>
      </p:sp>
      <p:sp>
        <p:nvSpPr>
          <p:cNvPr id="43012" name="Google Shape;64;p14">
            <a:extLst>
              <a:ext uri="{FF2B5EF4-FFF2-40B4-BE49-F238E27FC236}">
                <a16:creationId xmlns:a16="http://schemas.microsoft.com/office/drawing/2014/main" id="{136AD639-3904-BC44-B057-BA82437FC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3" y="3265488"/>
            <a:ext cx="459898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800"/>
              <a:t>Graphs are nice because they communicate a general meaning and a technical meaning:</a:t>
            </a:r>
          </a:p>
          <a:p>
            <a:pPr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altLang="en-US" sz="1800"/>
          </a:p>
          <a:p>
            <a:pPr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altLang="en-US" sz="1800"/>
          </a:p>
        </p:txBody>
      </p:sp>
      <p:pic>
        <p:nvPicPr>
          <p:cNvPr id="43013" name="Google Shape;65;p14">
            <a:extLst>
              <a:ext uri="{FF2B5EF4-FFF2-40B4-BE49-F238E27FC236}">
                <a16:creationId xmlns:a16="http://schemas.microsoft.com/office/drawing/2014/main" id="{D3392CB5-4557-F540-81AE-1FAFA717649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357688"/>
            <a:ext cx="8832850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Google Shape;66;p14">
            <a:extLst>
              <a:ext uri="{FF2B5EF4-FFF2-40B4-BE49-F238E27FC236}">
                <a16:creationId xmlns:a16="http://schemas.microsoft.com/office/drawing/2014/main" id="{54641649-614D-F64D-ADDF-E89D769C7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3" y="1693863"/>
            <a:ext cx="4598987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800" dirty="0"/>
              <a:t>Probabilistic graphical models are </a:t>
            </a:r>
            <a:r>
              <a:rPr lang="en-US" altLang="en-US" sz="1800" b="1" dirty="0"/>
              <a:t>directed acyclic graphs (DAGs)</a:t>
            </a:r>
            <a:r>
              <a:rPr lang="en-US" altLang="en-US" sz="1800" dirty="0"/>
              <a:t> encoding assumptions about independence and dependence </a:t>
            </a:r>
          </a:p>
          <a:p>
            <a:pPr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altLang="en-US" sz="1800" dirty="0"/>
          </a:p>
          <a:p>
            <a:pPr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7">
            <a:extLst>
              <a:ext uri="{FF2B5EF4-FFF2-40B4-BE49-F238E27FC236}">
                <a16:creationId xmlns:a16="http://schemas.microsoft.com/office/drawing/2014/main" id="{9AFB6288-6FCB-8246-A914-81E25272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sp>
        <p:nvSpPr>
          <p:cNvPr id="45058" name="Google Shape;71;p16">
            <a:extLst>
              <a:ext uri="{FF2B5EF4-FFF2-40B4-BE49-F238E27FC236}">
                <a16:creationId xmlns:a16="http://schemas.microsoft.com/office/drawing/2014/main" id="{BD5EABD0-64CB-5D4D-BC51-07DF3271FE98}"/>
              </a:ext>
            </a:extLst>
          </p:cNvPr>
          <p:cNvSpPr txBox="1">
            <a:spLocks/>
          </p:cNvSpPr>
          <p:nvPr/>
        </p:nvSpPr>
        <p:spPr bwMode="auto">
          <a:xfrm>
            <a:off x="311150" y="1657350"/>
            <a:ext cx="85217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ea typeface="Calibri" panose="020F0502020204030204" pitchFamily="34" charset="0"/>
                <a:cs typeface="Calibri" panose="020F0502020204030204" pitchFamily="34" charset="0"/>
              </a:rPr>
              <a:t>How would one estimate a causal effect of clouds on surface downwelling solar radiation?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7">
            <a:extLst>
              <a:ext uri="{FF2B5EF4-FFF2-40B4-BE49-F238E27FC236}">
                <a16:creationId xmlns:a16="http://schemas.microsoft.com/office/drawing/2014/main" id="{22E77B71-61DC-6E42-8B8E-8A1DDBA13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sp>
        <p:nvSpPr>
          <p:cNvPr id="47106" name="Google Shape;76;p17">
            <a:extLst>
              <a:ext uri="{FF2B5EF4-FFF2-40B4-BE49-F238E27FC236}">
                <a16:creationId xmlns:a16="http://schemas.microsoft.com/office/drawing/2014/main" id="{710F9ADC-4C57-8243-A68E-34C1CC0EB1CA}"/>
              </a:ext>
            </a:extLst>
          </p:cNvPr>
          <p:cNvSpPr txBox="1">
            <a:spLocks/>
          </p:cNvSpPr>
          <p:nvPr/>
        </p:nvSpPr>
        <p:spPr bwMode="auto">
          <a:xfrm>
            <a:off x="311150" y="668338"/>
            <a:ext cx="852170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ea typeface="Calibri" panose="020F0502020204030204" pitchFamily="34" charset="0"/>
                <a:cs typeface="Calibri" panose="020F0502020204030204" pitchFamily="34" charset="0"/>
              </a:rPr>
              <a:t>Naive approach (and/or when aerosol data are not available): bin observations by cloudy and clear day and compare the values of sunlight</a:t>
            </a:r>
          </a:p>
        </p:txBody>
      </p:sp>
      <p:pic>
        <p:nvPicPr>
          <p:cNvPr id="47107" name="Google Shape;77;p17">
            <a:extLst>
              <a:ext uri="{FF2B5EF4-FFF2-40B4-BE49-F238E27FC236}">
                <a16:creationId xmlns:a16="http://schemas.microsoft.com/office/drawing/2014/main" id="{9C099B7D-85E5-434A-89A0-B80644B5F31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35100"/>
            <a:ext cx="518160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7">
            <a:extLst>
              <a:ext uri="{FF2B5EF4-FFF2-40B4-BE49-F238E27FC236}">
                <a16:creationId xmlns:a16="http://schemas.microsoft.com/office/drawing/2014/main" id="{BD6D074A-BB2A-0141-BFF1-E35A6C76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sp>
        <p:nvSpPr>
          <p:cNvPr id="49154" name="Google Shape;82;p18">
            <a:extLst>
              <a:ext uri="{FF2B5EF4-FFF2-40B4-BE49-F238E27FC236}">
                <a16:creationId xmlns:a16="http://schemas.microsoft.com/office/drawing/2014/main" id="{F460BA36-296F-B74D-B768-B6A9B919FBD6}"/>
              </a:ext>
            </a:extLst>
          </p:cNvPr>
          <p:cNvSpPr txBox="1">
            <a:spLocks/>
          </p:cNvSpPr>
          <p:nvPr/>
        </p:nvSpPr>
        <p:spPr bwMode="auto">
          <a:xfrm>
            <a:off x="31750" y="590550"/>
            <a:ext cx="8520113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ea typeface="Calibri" panose="020F0502020204030204" pitchFamily="34" charset="0"/>
                <a:cs typeface="Calibri" panose="020F0502020204030204" pitchFamily="34" charset="0"/>
              </a:rPr>
              <a:t>What went wrong?</a:t>
            </a:r>
          </a:p>
        </p:txBody>
      </p:sp>
      <p:pic>
        <p:nvPicPr>
          <p:cNvPr id="49155" name="Google Shape;83;p18">
            <a:extLst>
              <a:ext uri="{FF2B5EF4-FFF2-40B4-BE49-F238E27FC236}">
                <a16:creationId xmlns:a16="http://schemas.microsoft.com/office/drawing/2014/main" id="{FA1251A6-39F6-D94F-8100-6F31281C55C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28750"/>
            <a:ext cx="6181725" cy="291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7">
            <a:extLst>
              <a:ext uri="{FF2B5EF4-FFF2-40B4-BE49-F238E27FC236}">
                <a16:creationId xmlns:a16="http://schemas.microsoft.com/office/drawing/2014/main" id="{EBAE5442-03D9-0F4B-B11D-CA135552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sp>
        <p:nvSpPr>
          <p:cNvPr id="51202" name="Google Shape;88;p19">
            <a:extLst>
              <a:ext uri="{FF2B5EF4-FFF2-40B4-BE49-F238E27FC236}">
                <a16:creationId xmlns:a16="http://schemas.microsoft.com/office/drawing/2014/main" id="{B1AC4E02-965A-654C-8D92-BF80C2BBE695}"/>
              </a:ext>
            </a:extLst>
          </p:cNvPr>
          <p:cNvSpPr txBox="1">
            <a:spLocks/>
          </p:cNvSpPr>
          <p:nvPr/>
        </p:nvSpPr>
        <p:spPr bwMode="auto">
          <a:xfrm>
            <a:off x="49213" y="473075"/>
            <a:ext cx="8520112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ea typeface="Calibri" panose="020F0502020204030204" pitchFamily="34" charset="0"/>
                <a:cs typeface="Calibri" panose="020F0502020204030204" pitchFamily="34" charset="0"/>
              </a:rPr>
              <a:t>Aerosol induces </a:t>
            </a:r>
            <a:r>
              <a:rPr lang="en-US" altLang="en-US" sz="1800" dirty="0" err="1">
                <a:ea typeface="Calibri" panose="020F0502020204030204" pitchFamily="34" charset="0"/>
                <a:cs typeface="Calibri" panose="020F0502020204030204" pitchFamily="34" charset="0"/>
              </a:rPr>
              <a:t>covariability</a:t>
            </a:r>
            <a:r>
              <a:rPr lang="en-US" altLang="en-US" sz="1800" dirty="0">
                <a:ea typeface="Calibri" panose="020F0502020204030204" pitchFamily="34" charset="0"/>
                <a:cs typeface="Calibri" panose="020F0502020204030204" pitchFamily="34" charset="0"/>
              </a:rPr>
              <a:t> in cloud and sunlight that has nothing to do with the causal link from cloud to aerosol!</a:t>
            </a:r>
          </a:p>
        </p:txBody>
      </p:sp>
      <p:pic>
        <p:nvPicPr>
          <p:cNvPr id="51203" name="Google Shape;89;p19">
            <a:extLst>
              <a:ext uri="{FF2B5EF4-FFF2-40B4-BE49-F238E27FC236}">
                <a16:creationId xmlns:a16="http://schemas.microsoft.com/office/drawing/2014/main" id="{29784208-4707-6647-9389-2E2FC5009EB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1471613"/>
            <a:ext cx="6249988" cy="30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7">
            <a:extLst>
              <a:ext uri="{FF2B5EF4-FFF2-40B4-BE49-F238E27FC236}">
                <a16:creationId xmlns:a16="http://schemas.microsoft.com/office/drawing/2014/main" id="{01AE3AC5-0060-8247-B98C-8D9DDD8A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sp>
        <p:nvSpPr>
          <p:cNvPr id="53250" name="Google Shape;94;p20">
            <a:extLst>
              <a:ext uri="{FF2B5EF4-FFF2-40B4-BE49-F238E27FC236}">
                <a16:creationId xmlns:a16="http://schemas.microsoft.com/office/drawing/2014/main" id="{63D434F8-C548-E74B-BD1D-30D3C350FB73}"/>
              </a:ext>
            </a:extLst>
          </p:cNvPr>
          <p:cNvSpPr txBox="1">
            <a:spLocks/>
          </p:cNvSpPr>
          <p:nvPr/>
        </p:nvSpPr>
        <p:spPr bwMode="auto">
          <a:xfrm>
            <a:off x="1066800" y="500063"/>
            <a:ext cx="73088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ea typeface="Calibri" panose="020F0502020204030204" pitchFamily="34" charset="0"/>
                <a:cs typeface="Calibri" panose="020F0502020204030204" pitchFamily="34" charset="0"/>
              </a:rPr>
              <a:t>Goal: we want to isolate the variability in aerosol due to the causal link from cloud</a:t>
            </a:r>
          </a:p>
        </p:txBody>
      </p:sp>
      <p:pic>
        <p:nvPicPr>
          <p:cNvPr id="53251" name="Google Shape;95;p20">
            <a:extLst>
              <a:ext uri="{FF2B5EF4-FFF2-40B4-BE49-F238E27FC236}">
                <a16:creationId xmlns:a16="http://schemas.microsoft.com/office/drawing/2014/main" id="{98C01FAB-0465-9044-A26D-B8E6D6EA479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471613"/>
            <a:ext cx="624205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Google Shape;96;p20">
            <a:extLst>
              <a:ext uri="{FF2B5EF4-FFF2-40B4-BE49-F238E27FC236}">
                <a16:creationId xmlns:a16="http://schemas.microsoft.com/office/drawing/2014/main" id="{A620712D-1BD9-EC4B-A7FF-5EA7F82655FB}"/>
              </a:ext>
            </a:extLst>
          </p:cNvPr>
          <p:cNvSpPr/>
          <p:nvPr/>
        </p:nvSpPr>
        <p:spPr>
          <a:xfrm>
            <a:off x="2971800" y="3452813"/>
            <a:ext cx="3159125" cy="696912"/>
          </a:xfrm>
          <a:prstGeom prst="rect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lIns="91425" tIns="91425" rIns="91425" bIns="91425" anchor="ctr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7">
            <a:extLst>
              <a:ext uri="{FF2B5EF4-FFF2-40B4-BE49-F238E27FC236}">
                <a16:creationId xmlns:a16="http://schemas.microsoft.com/office/drawing/2014/main" id="{86C00E39-4F0C-2A46-A61C-06AE0D0B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55298" name="Google Shape;101;p21">
            <a:extLst>
              <a:ext uri="{FF2B5EF4-FFF2-40B4-BE49-F238E27FC236}">
                <a16:creationId xmlns:a16="http://schemas.microsoft.com/office/drawing/2014/main" id="{2F80B411-B361-7D42-B407-6EAB0DF6915C}"/>
              </a:ext>
            </a:extLst>
          </p:cNvPr>
          <p:cNvSpPr txBox="1">
            <a:spLocks/>
          </p:cNvSpPr>
          <p:nvPr/>
        </p:nvSpPr>
        <p:spPr bwMode="auto">
          <a:xfrm>
            <a:off x="76200" y="547688"/>
            <a:ext cx="85201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ea typeface="Calibri" panose="020F0502020204030204" pitchFamily="34" charset="0"/>
                <a:cs typeface="Calibri" panose="020F0502020204030204" pitchFamily="34" charset="0"/>
              </a:rPr>
              <a:t>Intuitive graphical approach: remove causal paths from the cause to the children of causes and ask, are the cause and effect independent in the “mutilated” graph?</a:t>
            </a:r>
          </a:p>
        </p:txBody>
      </p:sp>
      <p:pic>
        <p:nvPicPr>
          <p:cNvPr id="55299" name="Google Shape;102;p21">
            <a:extLst>
              <a:ext uri="{FF2B5EF4-FFF2-40B4-BE49-F238E27FC236}">
                <a16:creationId xmlns:a16="http://schemas.microsoft.com/office/drawing/2014/main" id="{CA6294F6-82C5-1940-82FF-CE81FC71223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62150"/>
            <a:ext cx="5183188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7">
            <a:extLst>
              <a:ext uri="{FF2B5EF4-FFF2-40B4-BE49-F238E27FC236}">
                <a16:creationId xmlns:a16="http://schemas.microsoft.com/office/drawing/2014/main" id="{3797DD70-20F3-6E41-BBFD-1CDA38F2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sp>
        <p:nvSpPr>
          <p:cNvPr id="57346" name="Google Shape;101;p21">
            <a:extLst>
              <a:ext uri="{FF2B5EF4-FFF2-40B4-BE49-F238E27FC236}">
                <a16:creationId xmlns:a16="http://schemas.microsoft.com/office/drawing/2014/main" id="{B000EB2A-EA44-0647-8AD3-5734006820A6}"/>
              </a:ext>
            </a:extLst>
          </p:cNvPr>
          <p:cNvSpPr txBox="1">
            <a:spLocks/>
          </p:cNvSpPr>
          <p:nvPr/>
        </p:nvSpPr>
        <p:spPr bwMode="auto">
          <a:xfrm>
            <a:off x="76200" y="547688"/>
            <a:ext cx="85201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ea typeface="Calibri" panose="020F0502020204030204" pitchFamily="34" charset="0"/>
                <a:cs typeface="Calibri" panose="020F0502020204030204" pitchFamily="34" charset="0"/>
              </a:rPr>
              <a:t>If cause and effect are not independent, observe variables such that they are independent</a:t>
            </a:r>
          </a:p>
        </p:txBody>
      </p:sp>
      <p:pic>
        <p:nvPicPr>
          <p:cNvPr id="57347" name="Google Shape;102;p21">
            <a:extLst>
              <a:ext uri="{FF2B5EF4-FFF2-40B4-BE49-F238E27FC236}">
                <a16:creationId xmlns:a16="http://schemas.microsoft.com/office/drawing/2014/main" id="{C299241C-97AE-7140-85B5-8B9AD436E30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62150"/>
            <a:ext cx="5183188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96;p20">
            <a:extLst>
              <a:ext uri="{FF2B5EF4-FFF2-40B4-BE49-F238E27FC236}">
                <a16:creationId xmlns:a16="http://schemas.microsoft.com/office/drawing/2014/main" id="{B6D1F35D-0E87-7B42-8380-77CA4EE9CA44}"/>
              </a:ext>
            </a:extLst>
          </p:cNvPr>
          <p:cNvSpPr/>
          <p:nvPr/>
        </p:nvSpPr>
        <p:spPr>
          <a:xfrm>
            <a:off x="3657600" y="2006600"/>
            <a:ext cx="1828800" cy="1273175"/>
          </a:xfrm>
          <a:prstGeom prst="rect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lIns="91425" tIns="91425" rIns="91425" bIns="91425" anchor="ctr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7">
            <a:extLst>
              <a:ext uri="{FF2B5EF4-FFF2-40B4-BE49-F238E27FC236}">
                <a16:creationId xmlns:a16="http://schemas.microsoft.com/office/drawing/2014/main" id="{92EAE509-A3D7-014A-9B53-F8A43A24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pic>
        <p:nvPicPr>
          <p:cNvPr id="59394" name="Picture 1">
            <a:extLst>
              <a:ext uri="{FF2B5EF4-FFF2-40B4-BE49-F238E27FC236}">
                <a16:creationId xmlns:a16="http://schemas.microsoft.com/office/drawing/2014/main" id="{5EBF4616-5B6E-EA44-AC6B-860A3782F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844550"/>
            <a:ext cx="855980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7">
            <a:extLst>
              <a:ext uri="{FF2B5EF4-FFF2-40B4-BE49-F238E27FC236}">
                <a16:creationId xmlns:a16="http://schemas.microsoft.com/office/drawing/2014/main" id="{2034D3C4-DAF2-434F-8BD0-DBC8847B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26627" name="Text Placeholder 9">
            <a:extLst>
              <a:ext uri="{FF2B5EF4-FFF2-40B4-BE49-F238E27FC236}">
                <a16:creationId xmlns:a16="http://schemas.microsoft.com/office/drawing/2014/main" id="{960D1525-89A2-A348-B50E-0228A5974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731838"/>
            <a:ext cx="8763000" cy="187801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Causal inference: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en-US" altLang="en-US" dirty="0"/>
              <a:t>Going beyond correlation, but at cause and effects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en-US" altLang="en-US" dirty="0"/>
              <a:t>Introduction to directed graphs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en-US" altLang="en-US" dirty="0"/>
              <a:t>Do calculus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en-US" altLang="en-US" dirty="0"/>
              <a:t>Transportability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7">
            <a:extLst>
              <a:ext uri="{FF2B5EF4-FFF2-40B4-BE49-F238E27FC236}">
                <a16:creationId xmlns:a16="http://schemas.microsoft.com/office/drawing/2014/main" id="{8A4E533C-F65A-FD48-9B7D-A5CCA3287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7D682144-9603-9044-ABA5-E4BADDC20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742950"/>
            <a:ext cx="86614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7">
            <a:extLst>
              <a:ext uri="{FF2B5EF4-FFF2-40B4-BE49-F238E27FC236}">
                <a16:creationId xmlns:a16="http://schemas.microsoft.com/office/drawing/2014/main" id="{2906F7DB-4E41-C142-888D-FBC5138A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pic>
        <p:nvPicPr>
          <p:cNvPr id="63490" name="Picture 1">
            <a:extLst>
              <a:ext uri="{FF2B5EF4-FFF2-40B4-BE49-F238E27FC236}">
                <a16:creationId xmlns:a16="http://schemas.microsoft.com/office/drawing/2014/main" id="{2A19A7FA-C598-AC49-BDCB-2F0F599D9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730250"/>
            <a:ext cx="87249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7">
            <a:extLst>
              <a:ext uri="{FF2B5EF4-FFF2-40B4-BE49-F238E27FC236}">
                <a16:creationId xmlns:a16="http://schemas.microsoft.com/office/drawing/2014/main" id="{C059FF86-2241-1545-829B-95BC47EA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E6106598-311D-8B4F-B2AC-E6CE65689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692150"/>
            <a:ext cx="7658100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7">
            <a:extLst>
              <a:ext uri="{FF2B5EF4-FFF2-40B4-BE49-F238E27FC236}">
                <a16:creationId xmlns:a16="http://schemas.microsoft.com/office/drawing/2014/main" id="{0365F3E5-B431-6944-95D9-CAB8CAC8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Causal effects</a:t>
            </a:r>
          </a:p>
        </p:txBody>
      </p:sp>
      <p:pic>
        <p:nvPicPr>
          <p:cNvPr id="67586" name="Picture 1">
            <a:extLst>
              <a:ext uri="{FF2B5EF4-FFF2-40B4-BE49-F238E27FC236}">
                <a16:creationId xmlns:a16="http://schemas.microsoft.com/office/drawing/2014/main" id="{53798547-57B2-F94F-8441-C26EC48AC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971550"/>
            <a:ext cx="7696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2785040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Randomized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Control</a:t>
            </a:r>
            <a:r>
              <a:rPr sz="1783" b="1" spc="-52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37" dirty="0">
                <a:solidFill>
                  <a:srgbClr val="F9F9F9"/>
                </a:solidFill>
                <a:latin typeface="LM Sans 10"/>
                <a:cs typeface="LM Sans 10"/>
              </a:rPr>
              <a:t>Trials</a:t>
            </a:r>
            <a:endParaRPr sz="1783" dirty="0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18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78460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139244-E934-3E4D-8A7A-2D95E730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97412"/>
      </p:ext>
    </p:extLst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Randomized </a:t>
            </a:r>
            <a:r>
              <a:rPr spc="-15" dirty="0"/>
              <a:t>Control</a:t>
            </a:r>
            <a:r>
              <a:rPr spc="-52" dirty="0"/>
              <a:t> </a:t>
            </a:r>
            <a:r>
              <a:rPr spc="-37" dirty="0"/>
              <a:t>Trials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Randomized control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trials: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Randomly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assign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subjects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3665" y="2369821"/>
            <a:ext cx="1724139" cy="1363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18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693825797"/>
      </p:ext>
    </p:extLst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Randomized </a:t>
            </a:r>
            <a:r>
              <a:rPr spc="-15" dirty="0"/>
              <a:t>Control</a:t>
            </a:r>
            <a:r>
              <a:rPr spc="-52" dirty="0"/>
              <a:t> </a:t>
            </a:r>
            <a:r>
              <a:rPr spc="-37" dirty="0"/>
              <a:t>Trials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Randomized control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trials: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Randomly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assign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subjects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3665" y="2369821"/>
            <a:ext cx="1724139" cy="1363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18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544362766"/>
      </p:ext>
    </p:extLst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EFE29F-0C86-1344-9B25-B8BB484F6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Randomized </a:t>
            </a:r>
            <a:r>
              <a:rPr spc="-15" dirty="0"/>
              <a:t>Control</a:t>
            </a:r>
            <a:r>
              <a:rPr spc="-52" dirty="0"/>
              <a:t> </a:t>
            </a:r>
            <a:r>
              <a:rPr spc="-37" dirty="0"/>
              <a:t>Trials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Randomized control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trials: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Randomly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assign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subjects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3665" y="2369821"/>
            <a:ext cx="1724139" cy="1363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62307" y="4001521"/>
            <a:ext cx="5391708" cy="522595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7550">
              <a:lnSpc>
                <a:spcPct val="114599"/>
              </a:lnSpc>
              <a:spcBef>
                <a:spcPts val="149"/>
              </a:spcBef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gender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subject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longer influence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subject 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belongs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18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1928826727"/>
      </p:ext>
    </p:extLst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351E26-1608-FF4A-BFA2-300369DA9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Randomized </a:t>
            </a:r>
            <a:r>
              <a:rPr spc="-15" dirty="0"/>
              <a:t>Control</a:t>
            </a:r>
            <a:r>
              <a:rPr spc="-52" dirty="0"/>
              <a:t> </a:t>
            </a:r>
            <a:r>
              <a:rPr spc="-37" dirty="0"/>
              <a:t>Trials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Randomized control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trials: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Randomly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assign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subjects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3665" y="2369821"/>
            <a:ext cx="1724139" cy="1363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18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1744215937"/>
      </p:ext>
    </p:extLst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BABD69-7A3D-1846-934C-7B44C31C5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Randomized </a:t>
            </a:r>
            <a:r>
              <a:rPr spc="-15" dirty="0"/>
              <a:t>Control</a:t>
            </a:r>
            <a:r>
              <a:rPr spc="-52" dirty="0"/>
              <a:t> </a:t>
            </a:r>
            <a:r>
              <a:rPr spc="-37" dirty="0"/>
              <a:t>Trials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Randomized control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trials: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Randomly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assign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subjects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3665" y="2369821"/>
            <a:ext cx="1724139" cy="1363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1676491116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7">
            <a:extLst>
              <a:ext uri="{FF2B5EF4-FFF2-40B4-BE49-F238E27FC236}">
                <a16:creationId xmlns:a16="http://schemas.microsoft.com/office/drawing/2014/main" id="{F5689775-083C-BC4F-8776-23DC2377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26627" name="Text Placeholder 9">
            <a:extLst>
              <a:ext uri="{FF2B5EF4-FFF2-40B4-BE49-F238E27FC236}">
                <a16:creationId xmlns:a16="http://schemas.microsoft.com/office/drawing/2014/main" id="{4D83B989-C69F-CF45-864E-BC0494C39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9075" y="666750"/>
            <a:ext cx="8763000" cy="1878013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dirty="0"/>
              <a:t>Causality in many fields</a:t>
            </a:r>
          </a:p>
          <a:p>
            <a:pPr marL="342900" indent="-342900" algn="ctr" eaLnBrk="1" hangingPunct="1">
              <a:buFontTx/>
              <a:buChar char="-"/>
              <a:defRPr/>
            </a:pPr>
            <a:r>
              <a:rPr lang="en-US" altLang="en-US" dirty="0"/>
              <a:t>Economics</a:t>
            </a:r>
          </a:p>
          <a:p>
            <a:pPr marL="342900" indent="-342900" algn="ctr" eaLnBrk="1" hangingPunct="1">
              <a:buFontTx/>
              <a:buChar char="-"/>
              <a:defRPr/>
            </a:pPr>
            <a:r>
              <a:rPr lang="en-US" altLang="en-US" dirty="0"/>
              <a:t>Science</a:t>
            </a:r>
          </a:p>
          <a:p>
            <a:pPr marL="342900" indent="-342900" algn="ctr" eaLnBrk="1" hangingPunct="1">
              <a:buFontTx/>
              <a:buChar char="-"/>
              <a:defRPr/>
            </a:pPr>
            <a:r>
              <a:rPr lang="en-US" altLang="en-US" dirty="0"/>
              <a:t>Politics </a:t>
            </a:r>
          </a:p>
          <a:p>
            <a:pPr marL="342900" indent="-342900" algn="ctr" eaLnBrk="1" hangingPunct="1">
              <a:buFontTx/>
              <a:buChar char="-"/>
              <a:defRPr/>
            </a:pPr>
            <a:r>
              <a:rPr lang="en-US" altLang="en-US" dirty="0"/>
              <a:t>Medicine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B0FB4C-21E8-7549-BBEA-373C6A101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Randomized </a:t>
            </a:r>
            <a:r>
              <a:rPr spc="-15" dirty="0"/>
              <a:t>Control</a:t>
            </a:r>
            <a:r>
              <a:rPr spc="-52" dirty="0"/>
              <a:t> </a:t>
            </a:r>
            <a:r>
              <a:rPr spc="-37" dirty="0"/>
              <a:t>Trials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Randomized control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trials: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Randomly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assign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subjects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3665" y="2369815"/>
            <a:ext cx="1724139" cy="1363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62307" y="4038060"/>
            <a:ext cx="3067225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fact,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confounders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eliminated!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16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3381843209"/>
      </p:ext>
    </p:extLst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7D9B53-243F-674F-AC34-C6F9427C4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Randomized </a:t>
            </a:r>
            <a:r>
              <a:rPr spc="-15" dirty="0"/>
              <a:t>Control</a:t>
            </a:r>
            <a:r>
              <a:rPr spc="-52" dirty="0"/>
              <a:t> </a:t>
            </a:r>
            <a:r>
              <a:rPr spc="-37" dirty="0"/>
              <a:t>Trials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15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639919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one,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general,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drug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helpful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reducing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risk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developing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desease?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Randomized control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trials: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Randomly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assign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subjects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treatment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group.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3665" y="2369815"/>
            <a:ext cx="1724139" cy="1363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62308" y="4004220"/>
            <a:ext cx="5540824" cy="522595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7550">
              <a:lnSpc>
                <a:spcPct val="114599"/>
              </a:lnSpc>
              <a:spcBef>
                <a:spcPts val="149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fact,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confounders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eliminated!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Therefore, </a:t>
            </a:r>
            <a:r>
              <a:rPr sz="1486" b="1" spc="-30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b="1" spc="-52" dirty="0">
                <a:solidFill>
                  <a:srgbClr val="22373A"/>
                </a:solidFill>
                <a:latin typeface="Arial"/>
                <a:cs typeface="Arial"/>
              </a:rPr>
              <a:t>RCT </a:t>
            </a:r>
            <a:r>
              <a:rPr sz="1486" b="1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r>
              <a:rPr lang="en-US" sz="1486" b="1" spc="-45" dirty="0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sz="1486" b="1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89" dirty="0">
                <a:solidFill>
                  <a:srgbClr val="22373A"/>
                </a:solidFill>
                <a:latin typeface="Arial"/>
                <a:cs typeface="Arial"/>
              </a:rPr>
              <a:t>causal  </a:t>
            </a:r>
            <a:r>
              <a:rPr sz="1486" b="1" spc="-67" dirty="0">
                <a:solidFill>
                  <a:srgbClr val="22373A"/>
                </a:solidFill>
                <a:latin typeface="Arial"/>
                <a:cs typeface="Arial"/>
              </a:rPr>
              <a:t>effects </a:t>
            </a:r>
            <a:r>
              <a:rPr sz="1486" b="1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b="1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b="1" spc="-156" dirty="0">
                <a:solidFill>
                  <a:srgbClr val="22373A"/>
                </a:solidFill>
                <a:latin typeface="Arial"/>
                <a:cs typeface="Arial"/>
              </a:rPr>
              <a:t>assessed </a:t>
            </a:r>
            <a:r>
              <a:rPr sz="1486" b="1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b="1" spc="-22" dirty="0">
                <a:solidFill>
                  <a:srgbClr val="22373A"/>
                </a:solidFill>
                <a:latin typeface="Arial"/>
                <a:cs typeface="Arial"/>
              </a:rPr>
              <a:t>statistical</a:t>
            </a:r>
            <a:r>
              <a:rPr sz="1486" b="1" spc="-26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45" dirty="0">
                <a:solidFill>
                  <a:srgbClr val="22373A"/>
                </a:solidFill>
                <a:latin typeface="Arial"/>
                <a:cs typeface="Arial"/>
              </a:rPr>
              <a:t>proportions.</a:t>
            </a:r>
            <a:endParaRPr sz="1486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2345394"/>
      </p:ext>
    </p:extLst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361983-3EE5-3040-949E-3AACBE08B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Experimentation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16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621043" cy="231380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Abstraction of the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 dirty="0">
              <a:latin typeface="LM Sans 10"/>
              <a:cs typeface="LM Sans 10"/>
            </a:endParaRPr>
          </a:p>
          <a:p>
            <a:pPr marL="18875" marR="368057">
              <a:lnSpc>
                <a:spcPct val="114599"/>
              </a:lnSpc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events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?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Experimentation: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Experimentally manipulate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while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keeping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other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conditions exactly 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same.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If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this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change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-27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1003"/>
              </a:spcBef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Such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idealization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experimental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manipulation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referred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260"/>
              </a:spcBef>
            </a:pPr>
            <a:r>
              <a:rPr lang="en-US" sz="1486" b="1" i="1" spc="-7" dirty="0">
                <a:solidFill>
                  <a:srgbClr val="22373A"/>
                </a:solidFill>
                <a:latin typeface="LM Sans 10"/>
                <a:cs typeface="LM Sans 10"/>
              </a:rPr>
              <a:t>intervention on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-30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3831779"/>
      </p:ext>
    </p:extLst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B5D64-82F9-D04D-A6FF-C36C265EB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Experimentation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16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621043" cy="3413590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Abstraction of the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>
              <a:latin typeface="LM Sans 10"/>
              <a:cs typeface="LM Sans 10"/>
            </a:endParaRPr>
          </a:p>
          <a:p>
            <a:pPr marL="18875" marR="368057">
              <a:lnSpc>
                <a:spcPct val="114599"/>
              </a:lnSpc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events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?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Experimentally manipulate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while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keeping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other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conditions exactly 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same.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If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this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change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-27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1003"/>
              </a:spcBef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Such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idealization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experimental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manipulation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referred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</a:t>
            </a:r>
            <a:endParaRPr sz="1486">
              <a:latin typeface="Arial"/>
              <a:cs typeface="Arial"/>
            </a:endParaRPr>
          </a:p>
          <a:p>
            <a:pPr marL="18875">
              <a:spcBef>
                <a:spcPts val="260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intervention on X</a:t>
            </a:r>
            <a:r>
              <a:rPr sz="1486" i="1" spc="-30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Lawn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with</a:t>
            </a:r>
            <a:r>
              <a:rPr sz="1486" b="1" spc="-34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sprinkler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1025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Turning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sprinkler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makes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lawn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wet.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Making 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lawn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wet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turn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486" spc="-25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sprinkler.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4251984"/>
      </p:ext>
    </p:extLst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D5576-847A-3647-9C00-8BFAFF427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Experimentation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16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629537" cy="396842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Abstraction of the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question:</a:t>
            </a:r>
            <a:endParaRPr sz="1486" dirty="0">
              <a:latin typeface="LM Sans 10"/>
              <a:cs typeface="LM Sans 10"/>
            </a:endParaRPr>
          </a:p>
          <a:p>
            <a:pPr marL="18875" marR="376551">
              <a:lnSpc>
                <a:spcPct val="114599"/>
              </a:lnSpc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events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?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Experimentation:</a:t>
            </a:r>
            <a:endParaRPr sz="1486" dirty="0">
              <a:latin typeface="LM Sans 10"/>
              <a:cs typeface="LM Sans 10"/>
            </a:endParaRPr>
          </a:p>
          <a:p>
            <a:pPr marL="18875" marR="15100">
              <a:lnSpc>
                <a:spcPct val="114599"/>
              </a:lnSpc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Experimentally manipulate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52" dirty="0">
                <a:solidFill>
                  <a:srgbClr val="FF0000"/>
                </a:solidFill>
                <a:latin typeface="Arial"/>
                <a:cs typeface="Arial"/>
              </a:rPr>
              <a:t>while </a:t>
            </a:r>
            <a:r>
              <a:rPr sz="1486" spc="-89" dirty="0">
                <a:solidFill>
                  <a:srgbClr val="FF0000"/>
                </a:solidFill>
                <a:latin typeface="Arial"/>
                <a:cs typeface="Arial"/>
              </a:rPr>
              <a:t>keeping </a:t>
            </a:r>
            <a:r>
              <a:rPr sz="1486" spc="-30" dirty="0">
                <a:solidFill>
                  <a:srgbClr val="FF0000"/>
                </a:solidFill>
                <a:latin typeface="Arial"/>
                <a:cs typeface="Arial"/>
              </a:rPr>
              <a:t>all </a:t>
            </a:r>
            <a:r>
              <a:rPr sz="1486" spc="-45" dirty="0">
                <a:solidFill>
                  <a:srgbClr val="FF0000"/>
                </a:solidFill>
                <a:latin typeface="Arial"/>
                <a:cs typeface="Arial"/>
              </a:rPr>
              <a:t>other </a:t>
            </a:r>
            <a:r>
              <a:rPr sz="1486" spc="-52" dirty="0">
                <a:solidFill>
                  <a:srgbClr val="FF0000"/>
                </a:solidFill>
                <a:latin typeface="Arial"/>
                <a:cs typeface="Arial"/>
              </a:rPr>
              <a:t>conditions exactly  </a:t>
            </a:r>
            <a:r>
              <a:rPr sz="1486" spc="-37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1486" spc="-111" dirty="0">
                <a:solidFill>
                  <a:srgbClr val="FF0000"/>
                </a:solidFill>
                <a:latin typeface="Arial"/>
                <a:cs typeface="Arial"/>
              </a:rPr>
              <a:t>same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.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If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this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results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change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-27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1003"/>
              </a:spcBef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Such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idealization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experimental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manipulation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referred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260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intervention on X</a:t>
            </a:r>
            <a:r>
              <a:rPr sz="1486" i="1" spc="-30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>
              <a:spcBef>
                <a:spcPts val="52"/>
              </a:spcBef>
            </a:pPr>
            <a:endParaRPr sz="1189" dirty="0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Lawn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with</a:t>
            </a:r>
            <a:r>
              <a:rPr sz="1486" b="1" spc="-34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sprinkler</a:t>
            </a:r>
            <a:endParaRPr sz="1486" dirty="0">
              <a:latin typeface="LM Sans 10"/>
              <a:cs typeface="LM Sans 10"/>
            </a:endParaRPr>
          </a:p>
          <a:p>
            <a:pPr marL="394482" indent="-188747">
              <a:spcBef>
                <a:spcPts val="981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Turning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sprinkler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makes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lawn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wet.</a:t>
            </a:r>
            <a:endParaRPr sz="1486" dirty="0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Making 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lawn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wet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does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turn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486" spc="-25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sprinkler.</a:t>
            </a:r>
            <a:endParaRPr sz="1486" dirty="0">
              <a:latin typeface="Arial"/>
              <a:cs typeface="Arial"/>
            </a:endParaRPr>
          </a:p>
          <a:p>
            <a:pPr marL="710634" marR="7550" indent="-129292">
              <a:lnSpc>
                <a:spcPct val="114599"/>
              </a:lnSpc>
              <a:spcBef>
                <a:spcPts val="401"/>
              </a:spcBef>
            </a:pPr>
            <a:r>
              <a:rPr sz="1486" spc="-111" dirty="0">
                <a:solidFill>
                  <a:srgbClr val="FF0000"/>
                </a:solidFill>
                <a:latin typeface="Arial"/>
                <a:cs typeface="Arial"/>
              </a:rPr>
              <a:t>We </a:t>
            </a:r>
            <a:r>
              <a:rPr sz="1486" spc="-119" dirty="0">
                <a:solidFill>
                  <a:srgbClr val="FF0000"/>
                </a:solidFill>
                <a:latin typeface="Arial"/>
                <a:cs typeface="Arial"/>
              </a:rPr>
              <a:t>need </a:t>
            </a:r>
            <a:r>
              <a:rPr sz="1486" spc="15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1486" spc="-67" dirty="0">
                <a:solidFill>
                  <a:srgbClr val="FF0000"/>
                </a:solidFill>
                <a:latin typeface="Arial"/>
                <a:cs typeface="Arial"/>
              </a:rPr>
              <a:t>imagine </a:t>
            </a:r>
            <a:r>
              <a:rPr sz="1486" spc="-37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FF0000"/>
                </a:solidFill>
                <a:latin typeface="Arial"/>
                <a:cs typeface="Arial"/>
              </a:rPr>
              <a:t>lawn being </a:t>
            </a:r>
            <a:r>
              <a:rPr sz="1486" spc="-104" dirty="0">
                <a:solidFill>
                  <a:srgbClr val="FF0000"/>
                </a:solidFill>
                <a:latin typeface="Arial"/>
                <a:cs typeface="Arial"/>
              </a:rPr>
              <a:t>made </a:t>
            </a:r>
            <a:r>
              <a:rPr sz="1486" spc="-52" dirty="0">
                <a:solidFill>
                  <a:srgbClr val="FF0000"/>
                </a:solidFill>
                <a:latin typeface="Arial"/>
                <a:cs typeface="Arial"/>
              </a:rPr>
              <a:t>wet </a:t>
            </a:r>
            <a:r>
              <a:rPr sz="1486" spc="-7" dirty="0">
                <a:solidFill>
                  <a:srgbClr val="FF0000"/>
                </a:solidFill>
                <a:latin typeface="Arial"/>
                <a:cs typeface="Arial"/>
              </a:rPr>
              <a:t>without </a:t>
            </a:r>
            <a:r>
              <a:rPr sz="1486" spc="-74" dirty="0">
                <a:solidFill>
                  <a:srgbClr val="FF0000"/>
                </a:solidFill>
                <a:latin typeface="Arial"/>
                <a:cs typeface="Arial"/>
              </a:rPr>
              <a:t>changing  </a:t>
            </a:r>
            <a:r>
              <a:rPr sz="1486" spc="-67" dirty="0">
                <a:solidFill>
                  <a:srgbClr val="FF0000"/>
                </a:solidFill>
                <a:latin typeface="Arial"/>
                <a:cs typeface="Arial"/>
              </a:rPr>
              <a:t>something </a:t>
            </a:r>
            <a:r>
              <a:rPr sz="1486" spc="-104" dirty="0">
                <a:solidFill>
                  <a:srgbClr val="FF0000"/>
                </a:solidFill>
                <a:latin typeface="Arial"/>
                <a:cs typeface="Arial"/>
              </a:rPr>
              <a:t>else, </a:t>
            </a:r>
            <a:r>
              <a:rPr sz="1486" spc="-22" dirty="0">
                <a:solidFill>
                  <a:srgbClr val="FF0000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FF0000"/>
                </a:solidFill>
                <a:latin typeface="Arial"/>
                <a:cs typeface="Arial"/>
              </a:rPr>
              <a:t>particular </a:t>
            </a:r>
            <a:r>
              <a:rPr sz="1486" spc="-7" dirty="0">
                <a:solidFill>
                  <a:srgbClr val="FF0000"/>
                </a:solidFill>
                <a:latin typeface="Arial"/>
                <a:cs typeface="Arial"/>
              </a:rPr>
              <a:t>without </a:t>
            </a:r>
            <a:r>
              <a:rPr sz="1486" spc="-22" dirty="0">
                <a:solidFill>
                  <a:srgbClr val="FF0000"/>
                </a:solidFill>
                <a:latin typeface="Arial"/>
                <a:cs typeface="Arial"/>
              </a:rPr>
              <a:t>turning </a:t>
            </a:r>
            <a:r>
              <a:rPr sz="1486" spc="-37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FF0000"/>
                </a:solidFill>
                <a:latin typeface="Arial"/>
                <a:cs typeface="Arial"/>
              </a:rPr>
              <a:t>sprinkler</a:t>
            </a:r>
            <a:r>
              <a:rPr sz="1486" spc="-2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5360842"/>
      </p:ext>
    </p:extLst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DDC86-E78E-0A4E-B6AC-FE5C249D1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Challenges </a:t>
            </a:r>
            <a:r>
              <a:rPr spc="-7" dirty="0"/>
              <a:t>in </a:t>
            </a:r>
            <a:r>
              <a:rPr spc="-15" dirty="0"/>
              <a:t>Context </a:t>
            </a:r>
            <a:r>
              <a:rPr spc="-7" dirty="0"/>
              <a:t>of Climate</a:t>
            </a:r>
            <a:r>
              <a:rPr spc="-15" dirty="0"/>
              <a:t> </a:t>
            </a:r>
            <a:r>
              <a:rPr spc="-7" dirty="0"/>
              <a:t>Sciences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659738" cy="522595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7550">
              <a:lnSpc>
                <a:spcPct val="114599"/>
              </a:lnSpc>
              <a:spcBef>
                <a:spcPts val="149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When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trying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apply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concepts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context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sciences, 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face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fundamental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challenges.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6287560"/>
      </p:ext>
    </p:extLst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041A9FC-3C0E-AB44-A549-26F5ECA33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Challenges </a:t>
            </a:r>
            <a:r>
              <a:rPr spc="-7" dirty="0"/>
              <a:t>in </a:t>
            </a:r>
            <a:r>
              <a:rPr spc="-15" dirty="0"/>
              <a:t>Context </a:t>
            </a:r>
            <a:r>
              <a:rPr spc="-7" dirty="0"/>
              <a:t>of Climate</a:t>
            </a:r>
            <a:r>
              <a:rPr spc="-15" dirty="0"/>
              <a:t> </a:t>
            </a:r>
            <a:r>
              <a:rPr spc="-7" dirty="0"/>
              <a:t>Sciences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57194" y="2542050"/>
            <a:ext cx="2476429" cy="1642145"/>
            <a:chOff x="1353112" y="1710392"/>
            <a:chExt cx="1666239" cy="1104900"/>
          </a:xfrm>
        </p:grpSpPr>
        <p:sp>
          <p:nvSpPr>
            <p:cNvPr id="4" name="object 4"/>
            <p:cNvSpPr/>
            <p:nvPr/>
          </p:nvSpPr>
          <p:spPr>
            <a:xfrm>
              <a:off x="1353108" y="2508592"/>
              <a:ext cx="316865" cy="305435"/>
            </a:xfrm>
            <a:custGeom>
              <a:avLst/>
              <a:gdLst/>
              <a:ahLst/>
              <a:cxnLst/>
              <a:rect l="l" t="t" r="r" b="b"/>
              <a:pathLst>
                <a:path w="316864" h="305435">
                  <a:moveTo>
                    <a:pt x="316242" y="158127"/>
                  </a:moveTo>
                  <a:lnTo>
                    <a:pt x="314985" y="137464"/>
                  </a:lnTo>
                  <a:lnTo>
                    <a:pt x="314248" y="134010"/>
                  </a:lnTo>
                  <a:lnTo>
                    <a:pt x="313918" y="128625"/>
                  </a:lnTo>
                  <a:lnTo>
                    <a:pt x="303733" y="91567"/>
                  </a:lnTo>
                  <a:lnTo>
                    <a:pt x="282702" y="57111"/>
                  </a:lnTo>
                  <a:lnTo>
                    <a:pt x="254076" y="30543"/>
                  </a:lnTo>
                  <a:lnTo>
                    <a:pt x="217512" y="10960"/>
                  </a:lnTo>
                  <a:lnTo>
                    <a:pt x="179133" y="1219"/>
                  </a:lnTo>
                  <a:lnTo>
                    <a:pt x="158115" y="0"/>
                  </a:lnTo>
                  <a:lnTo>
                    <a:pt x="136918" y="1219"/>
                  </a:lnTo>
                  <a:lnTo>
                    <a:pt x="97358" y="10960"/>
                  </a:lnTo>
                  <a:lnTo>
                    <a:pt x="60477" y="30543"/>
                  </a:lnTo>
                  <a:lnTo>
                    <a:pt x="31978" y="57111"/>
                  </a:lnTo>
                  <a:lnTo>
                    <a:pt x="11417" y="91567"/>
                  </a:lnTo>
                  <a:lnTo>
                    <a:pt x="1231" y="128625"/>
                  </a:lnTo>
                  <a:lnTo>
                    <a:pt x="0" y="148374"/>
                  </a:lnTo>
                  <a:lnTo>
                    <a:pt x="292" y="153225"/>
                  </a:lnTo>
                  <a:lnTo>
                    <a:pt x="0" y="158127"/>
                  </a:lnTo>
                  <a:lnTo>
                    <a:pt x="5143" y="196164"/>
                  </a:lnTo>
                  <a:lnTo>
                    <a:pt x="21653" y="231762"/>
                  </a:lnTo>
                  <a:lnTo>
                    <a:pt x="46291" y="262496"/>
                  </a:lnTo>
                  <a:lnTo>
                    <a:pt x="79057" y="285915"/>
                  </a:lnTo>
                  <a:lnTo>
                    <a:pt x="116967" y="300951"/>
                  </a:lnTo>
                  <a:lnTo>
                    <a:pt x="158115" y="305409"/>
                  </a:lnTo>
                  <a:lnTo>
                    <a:pt x="179158" y="304342"/>
                  </a:lnTo>
                  <a:lnTo>
                    <a:pt x="217970" y="294906"/>
                  </a:lnTo>
                  <a:lnTo>
                    <a:pt x="254673" y="274866"/>
                  </a:lnTo>
                  <a:lnTo>
                    <a:pt x="283171" y="248297"/>
                  </a:lnTo>
                  <a:lnTo>
                    <a:pt x="304368" y="214020"/>
                  </a:lnTo>
                  <a:lnTo>
                    <a:pt x="314985" y="177698"/>
                  </a:lnTo>
                  <a:lnTo>
                    <a:pt x="316242" y="158127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69357" y="2665625"/>
              <a:ext cx="855980" cy="1270"/>
            </a:xfrm>
            <a:custGeom>
              <a:avLst/>
              <a:gdLst/>
              <a:ahLst/>
              <a:cxnLst/>
              <a:rect l="l" t="t" r="r" b="b"/>
              <a:pathLst>
                <a:path w="855980" h="1269">
                  <a:moveTo>
                    <a:pt x="0" y="0"/>
                  </a:moveTo>
                  <a:lnTo>
                    <a:pt x="855594" y="1083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03652" y="2519416"/>
              <a:ext cx="315595" cy="295910"/>
            </a:xfrm>
            <a:custGeom>
              <a:avLst/>
              <a:gdLst/>
              <a:ahLst/>
              <a:cxnLst/>
              <a:rect l="l" t="t" r="r" b="b"/>
              <a:pathLst>
                <a:path w="315594" h="295910">
                  <a:moveTo>
                    <a:pt x="158122" y="0"/>
                  </a:moveTo>
                  <a:lnTo>
                    <a:pt x="116967" y="4467"/>
                  </a:lnTo>
                  <a:lnTo>
                    <a:pt x="79061" y="19494"/>
                  </a:lnTo>
                  <a:lnTo>
                    <a:pt x="46299" y="42508"/>
                  </a:lnTo>
                  <a:lnTo>
                    <a:pt x="21660" y="73646"/>
                  </a:lnTo>
                  <a:lnTo>
                    <a:pt x="5144" y="109792"/>
                  </a:lnTo>
                  <a:lnTo>
                    <a:pt x="0" y="148375"/>
                  </a:lnTo>
                  <a:lnTo>
                    <a:pt x="1252" y="167954"/>
                  </a:lnTo>
                  <a:lnTo>
                    <a:pt x="21660" y="222021"/>
                  </a:lnTo>
                  <a:lnTo>
                    <a:pt x="46299" y="252752"/>
                  </a:lnTo>
                  <a:lnTo>
                    <a:pt x="79061" y="276172"/>
                  </a:lnTo>
                  <a:lnTo>
                    <a:pt x="116967" y="291199"/>
                  </a:lnTo>
                  <a:lnTo>
                    <a:pt x="158122" y="295667"/>
                  </a:lnTo>
                  <a:lnTo>
                    <a:pt x="179156" y="294601"/>
                  </a:lnTo>
                  <a:lnTo>
                    <a:pt x="217976" y="285158"/>
                  </a:lnTo>
                  <a:lnTo>
                    <a:pt x="254681" y="265122"/>
                  </a:lnTo>
                  <a:lnTo>
                    <a:pt x="283178" y="238554"/>
                  </a:lnTo>
                  <a:lnTo>
                    <a:pt x="304196" y="204269"/>
                  </a:lnTo>
                  <a:lnTo>
                    <a:pt x="315161" y="148375"/>
                  </a:lnTo>
                  <a:lnTo>
                    <a:pt x="314078" y="128169"/>
                  </a:lnTo>
                  <a:lnTo>
                    <a:pt x="294584" y="73646"/>
                  </a:lnTo>
                  <a:lnTo>
                    <a:pt x="269945" y="42508"/>
                  </a:lnTo>
                  <a:lnTo>
                    <a:pt x="237183" y="19494"/>
                  </a:lnTo>
                  <a:lnTo>
                    <a:pt x="198871" y="4467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6287" y="2604975"/>
              <a:ext cx="187960" cy="125095"/>
            </a:xfrm>
            <a:custGeom>
              <a:avLst/>
              <a:gdLst/>
              <a:ahLst/>
              <a:cxnLst/>
              <a:rect l="l" t="t" r="r" b="b"/>
              <a:pathLst>
                <a:path w="187960" h="125094">
                  <a:moveTo>
                    <a:pt x="0" y="0"/>
                  </a:moveTo>
                  <a:lnTo>
                    <a:pt x="0" y="124548"/>
                  </a:lnTo>
                  <a:lnTo>
                    <a:pt x="187364" y="61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27840" y="1710392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8122" y="0"/>
                  </a:moveTo>
                  <a:lnTo>
                    <a:pt x="117373" y="4873"/>
                  </a:lnTo>
                  <a:lnTo>
                    <a:pt x="79061" y="19494"/>
                  </a:lnTo>
                  <a:lnTo>
                    <a:pt x="46299" y="42915"/>
                  </a:lnTo>
                  <a:lnTo>
                    <a:pt x="21660" y="73646"/>
                  </a:lnTo>
                  <a:lnTo>
                    <a:pt x="5550" y="109792"/>
                  </a:lnTo>
                  <a:lnTo>
                    <a:pt x="0" y="148375"/>
                  </a:lnTo>
                  <a:lnTo>
                    <a:pt x="1404" y="168106"/>
                  </a:lnTo>
                  <a:lnTo>
                    <a:pt x="12336" y="204726"/>
                  </a:lnTo>
                  <a:lnTo>
                    <a:pt x="33066" y="238706"/>
                  </a:lnTo>
                  <a:lnTo>
                    <a:pt x="61563" y="265579"/>
                  </a:lnTo>
                  <a:lnTo>
                    <a:pt x="97963" y="285327"/>
                  </a:lnTo>
                  <a:lnTo>
                    <a:pt x="137392" y="295515"/>
                  </a:lnTo>
                  <a:lnTo>
                    <a:pt x="158122" y="296750"/>
                  </a:lnTo>
                  <a:lnTo>
                    <a:pt x="179309" y="295515"/>
                  </a:lnTo>
                  <a:lnTo>
                    <a:pt x="218433" y="285327"/>
                  </a:lnTo>
                  <a:lnTo>
                    <a:pt x="255155" y="265579"/>
                  </a:lnTo>
                  <a:lnTo>
                    <a:pt x="283787" y="238706"/>
                  </a:lnTo>
                  <a:lnTo>
                    <a:pt x="304822" y="204726"/>
                  </a:lnTo>
                  <a:lnTo>
                    <a:pt x="316244" y="148375"/>
                  </a:lnTo>
                  <a:lnTo>
                    <a:pt x="315009" y="128626"/>
                  </a:lnTo>
                  <a:lnTo>
                    <a:pt x="304822" y="91566"/>
                  </a:lnTo>
                  <a:lnTo>
                    <a:pt x="283787" y="57112"/>
                  </a:lnTo>
                  <a:lnTo>
                    <a:pt x="255155" y="30544"/>
                  </a:lnTo>
                  <a:lnTo>
                    <a:pt x="218433" y="10965"/>
                  </a:lnTo>
                  <a:lnTo>
                    <a:pt x="179309" y="1218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92101" y="1956240"/>
              <a:ext cx="335915" cy="429259"/>
            </a:xfrm>
            <a:custGeom>
              <a:avLst/>
              <a:gdLst/>
              <a:ahLst/>
              <a:cxnLst/>
              <a:rect l="l" t="t" r="r" b="b"/>
              <a:pathLst>
                <a:path w="335914" h="429260">
                  <a:moveTo>
                    <a:pt x="335739" y="0"/>
                  </a:moveTo>
                  <a:lnTo>
                    <a:pt x="0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2715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66064" y="0"/>
                  </a:moveTo>
                  <a:lnTo>
                    <a:pt x="0" y="186281"/>
                  </a:lnTo>
                  <a:lnTo>
                    <a:pt x="164620" y="76895"/>
                  </a:lnTo>
                  <a:lnTo>
                    <a:pt x="6606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35421" y="1956240"/>
              <a:ext cx="335280" cy="429259"/>
            </a:xfrm>
            <a:custGeom>
              <a:avLst/>
              <a:gdLst/>
              <a:ahLst/>
              <a:cxnLst/>
              <a:rect l="l" t="t" r="r" b="b"/>
              <a:pathLst>
                <a:path w="335280" h="429260">
                  <a:moveTo>
                    <a:pt x="0" y="0"/>
                  </a:moveTo>
                  <a:lnTo>
                    <a:pt x="334656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15926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98555" y="0"/>
                  </a:moveTo>
                  <a:lnTo>
                    <a:pt x="0" y="76895"/>
                  </a:lnTo>
                  <a:lnTo>
                    <a:pt x="164620" y="186281"/>
                  </a:lnTo>
                  <a:lnTo>
                    <a:pt x="9855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27840" y="2201005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9205" y="0"/>
                  </a:moveTo>
                  <a:lnTo>
                    <a:pt x="117914" y="5009"/>
                  </a:lnTo>
                  <a:lnTo>
                    <a:pt x="79061" y="20577"/>
                  </a:lnTo>
                  <a:lnTo>
                    <a:pt x="46299" y="43591"/>
                  </a:lnTo>
                  <a:lnTo>
                    <a:pt x="21660" y="74729"/>
                  </a:lnTo>
                  <a:lnTo>
                    <a:pt x="5550" y="110469"/>
                  </a:lnTo>
                  <a:lnTo>
                    <a:pt x="0" y="149458"/>
                  </a:lnTo>
                  <a:lnTo>
                    <a:pt x="1404" y="169037"/>
                  </a:lnTo>
                  <a:lnTo>
                    <a:pt x="21660" y="223104"/>
                  </a:lnTo>
                  <a:lnTo>
                    <a:pt x="46299" y="253835"/>
                  </a:lnTo>
                  <a:lnTo>
                    <a:pt x="79061" y="277255"/>
                  </a:lnTo>
                  <a:lnTo>
                    <a:pt x="117914" y="292282"/>
                  </a:lnTo>
                  <a:lnTo>
                    <a:pt x="159205" y="296750"/>
                  </a:lnTo>
                  <a:lnTo>
                    <a:pt x="180223" y="295684"/>
                  </a:lnTo>
                  <a:lnTo>
                    <a:pt x="218602" y="286241"/>
                  </a:lnTo>
                  <a:lnTo>
                    <a:pt x="255155" y="266205"/>
                  </a:lnTo>
                  <a:lnTo>
                    <a:pt x="283787" y="239637"/>
                  </a:lnTo>
                  <a:lnTo>
                    <a:pt x="304822" y="205352"/>
                  </a:lnTo>
                  <a:lnTo>
                    <a:pt x="316244" y="149458"/>
                  </a:lnTo>
                  <a:lnTo>
                    <a:pt x="315009" y="128796"/>
                  </a:lnTo>
                  <a:lnTo>
                    <a:pt x="295667" y="74729"/>
                  </a:lnTo>
                  <a:lnTo>
                    <a:pt x="270486" y="43591"/>
                  </a:lnTo>
                  <a:lnTo>
                    <a:pt x="237183" y="20577"/>
                  </a:lnTo>
                  <a:lnTo>
                    <a:pt x="199819" y="5009"/>
                  </a:lnTo>
                  <a:lnTo>
                    <a:pt x="159205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14483" y="2410030"/>
              <a:ext cx="172720" cy="100965"/>
            </a:xfrm>
            <a:custGeom>
              <a:avLst/>
              <a:gdLst/>
              <a:ahLst/>
              <a:cxnLst/>
              <a:rect l="l" t="t" r="r" b="b"/>
              <a:pathLst>
                <a:path w="172719" h="100964">
                  <a:moveTo>
                    <a:pt x="172201" y="0"/>
                  </a:moveTo>
                  <a:lnTo>
                    <a:pt x="0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59610" y="2453351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129963" y="0"/>
                  </a:moveTo>
                  <a:lnTo>
                    <a:pt x="0" y="147292"/>
                  </a:lnTo>
                  <a:lnTo>
                    <a:pt x="192779" y="107220"/>
                  </a:lnTo>
                  <a:lnTo>
                    <a:pt x="129963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0480" h="30480">
                  <a:moveTo>
                    <a:pt x="0" y="0"/>
                  </a:moveTo>
                  <a:lnTo>
                    <a:pt x="0" y="0"/>
                  </a:lnTo>
                </a:path>
                <a:path w="30480" h="30480">
                  <a:moveTo>
                    <a:pt x="30324" y="30324"/>
                  </a:moveTo>
                  <a:lnTo>
                    <a:pt x="30324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66468" y="209486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66468" y="2094868"/>
              <a:ext cx="31750" cy="30480"/>
            </a:xfrm>
            <a:custGeom>
              <a:avLst/>
              <a:gdLst/>
              <a:ahLst/>
              <a:cxnLst/>
              <a:rect l="l" t="t" r="r" b="b"/>
              <a:pathLst>
                <a:path w="3175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1750" h="30480">
                  <a:moveTo>
                    <a:pt x="0" y="0"/>
                  </a:moveTo>
                  <a:lnTo>
                    <a:pt x="0" y="0"/>
                  </a:lnTo>
                </a:path>
                <a:path w="31750" h="30480">
                  <a:moveTo>
                    <a:pt x="31407" y="30324"/>
                  </a:moveTo>
                  <a:lnTo>
                    <a:pt x="31407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3826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4909"/>
                  </a:lnTo>
                  <a:lnTo>
                    <a:pt x="7581" y="31407"/>
                  </a:lnTo>
                  <a:lnTo>
                    <a:pt x="23826" y="31407"/>
                  </a:lnTo>
                  <a:lnTo>
                    <a:pt x="31407" y="24909"/>
                  </a:lnTo>
                  <a:lnTo>
                    <a:pt x="31407" y="7581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162" y="0"/>
                  </a:moveTo>
                  <a:lnTo>
                    <a:pt x="23826" y="0"/>
                  </a:lnTo>
                  <a:lnTo>
                    <a:pt x="31407" y="7581"/>
                  </a:lnTo>
                  <a:lnTo>
                    <a:pt x="31407" y="16245"/>
                  </a:lnTo>
                  <a:lnTo>
                    <a:pt x="31407" y="24909"/>
                  </a:lnTo>
                  <a:lnTo>
                    <a:pt x="23826" y="31407"/>
                  </a:lnTo>
                  <a:lnTo>
                    <a:pt x="15162" y="31407"/>
                  </a:lnTo>
                  <a:lnTo>
                    <a:pt x="7581" y="31407"/>
                  </a:lnTo>
                  <a:lnTo>
                    <a:pt x="0" y="24909"/>
                  </a:lnTo>
                  <a:lnTo>
                    <a:pt x="0" y="16245"/>
                  </a:lnTo>
                  <a:lnTo>
                    <a:pt x="0" y="7581"/>
                  </a:lnTo>
                  <a:lnTo>
                    <a:pt x="7581" y="0"/>
                  </a:lnTo>
                  <a:lnTo>
                    <a:pt x="15162" y="0"/>
                  </a:lnTo>
                  <a:close/>
                </a:path>
                <a:path w="31750" h="31750">
                  <a:moveTo>
                    <a:pt x="0" y="0"/>
                  </a:moveTo>
                  <a:lnTo>
                    <a:pt x="0" y="0"/>
                  </a:lnTo>
                </a:path>
                <a:path w="31750" h="31750">
                  <a:moveTo>
                    <a:pt x="31407" y="31407"/>
                  </a:moveTo>
                  <a:lnTo>
                    <a:pt x="31407" y="314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77659" y="2398116"/>
              <a:ext cx="173355" cy="100965"/>
            </a:xfrm>
            <a:custGeom>
              <a:avLst/>
              <a:gdLst/>
              <a:ahLst/>
              <a:cxnLst/>
              <a:rect l="l" t="t" r="r" b="b"/>
              <a:pathLst>
                <a:path w="173355" h="100964">
                  <a:moveTo>
                    <a:pt x="0" y="0"/>
                  </a:moveTo>
                  <a:lnTo>
                    <a:pt x="173284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11955" y="2441437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62815" y="0"/>
                  </a:moveTo>
                  <a:lnTo>
                    <a:pt x="0" y="107220"/>
                  </a:lnTo>
                  <a:lnTo>
                    <a:pt x="192779" y="147292"/>
                  </a:lnTo>
                  <a:lnTo>
                    <a:pt x="6281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662308" y="697204"/>
            <a:ext cx="5672006" cy="2423692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19818">
              <a:lnSpc>
                <a:spcPct val="114599"/>
              </a:lnSpc>
              <a:spcBef>
                <a:spcPts val="149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When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trying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apply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concepts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context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sciences, 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face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fundamental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challenges.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 in real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environment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is not 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possible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most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parts 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it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impossible,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else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arguably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ethically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questionable, 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deliberately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86" dirty="0">
              <a:latin typeface="Arial"/>
              <a:cs typeface="Arial"/>
            </a:endParaRPr>
          </a:p>
          <a:p>
            <a:pPr marL="3155857" marR="1066423">
              <a:lnSpc>
                <a:spcPts val="2110"/>
              </a:lnSpc>
            </a:pPr>
            <a:r>
              <a:rPr sz="1858" spc="22" dirty="0">
                <a:latin typeface="Liberation Serif"/>
                <a:cs typeface="Liberation Serif"/>
              </a:rPr>
              <a:t>Env</a:t>
            </a:r>
            <a:r>
              <a:rPr sz="1858" spc="7" dirty="0">
                <a:latin typeface="Liberation Serif"/>
                <a:cs typeface="Liberation Serif"/>
              </a:rPr>
              <a:t>ir</a:t>
            </a:r>
            <a:r>
              <a:rPr sz="1858" spc="22" dirty="0">
                <a:latin typeface="Liberation Serif"/>
                <a:cs typeface="Liberation Serif"/>
              </a:rPr>
              <a:t>on</a:t>
            </a:r>
            <a:r>
              <a:rPr sz="1858" spc="15" dirty="0">
                <a:latin typeface="Liberation Serif"/>
                <a:cs typeface="Liberation Serif"/>
              </a:rPr>
              <a:t>m</a:t>
            </a:r>
            <a:r>
              <a:rPr sz="1858" spc="7" dirty="0">
                <a:latin typeface="Liberation Serif"/>
                <a:cs typeface="Liberation Serif"/>
              </a:rPr>
              <a:t>e</a:t>
            </a:r>
            <a:r>
              <a:rPr sz="1858" spc="15" dirty="0">
                <a:latin typeface="Liberation Serif"/>
                <a:cs typeface="Liberation Serif"/>
              </a:rPr>
              <a:t>nt</a:t>
            </a:r>
            <a:r>
              <a:rPr sz="1858" spc="7" dirty="0">
                <a:latin typeface="Liberation Serif"/>
                <a:cs typeface="Liberation Serif"/>
              </a:rPr>
              <a:t>al  </a:t>
            </a:r>
            <a:r>
              <a:rPr sz="1858" spc="15" dirty="0">
                <a:latin typeface="Liberation Serif"/>
                <a:cs typeface="Liberation Serif"/>
              </a:rPr>
              <a:t>factors</a:t>
            </a:r>
            <a:endParaRPr sz="1858" dirty="0">
              <a:latin typeface="Liberation Serif"/>
              <a:cs typeface="Liberation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56430" y="4184325"/>
            <a:ext cx="897517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15" dirty="0">
                <a:latin typeface="Liberation Serif"/>
                <a:cs typeface="Liberation Serif"/>
              </a:rPr>
              <a:t>Ae</a:t>
            </a:r>
            <a:r>
              <a:rPr sz="1858" spc="7" dirty="0">
                <a:latin typeface="Liberation Serif"/>
                <a:cs typeface="Liberation Serif"/>
              </a:rPr>
              <a:t>r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s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ls</a:t>
            </a:r>
            <a:endParaRPr sz="1858">
              <a:latin typeface="Liberation Serif"/>
              <a:cs typeface="Liberation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53793" y="4184325"/>
            <a:ext cx="723865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7" dirty="0">
                <a:latin typeface="Liberation Serif"/>
                <a:cs typeface="Liberation Serif"/>
              </a:rPr>
              <a:t>Cl</a:t>
            </a:r>
            <a:r>
              <a:rPr sz="1858" spc="22" dirty="0">
                <a:latin typeface="Liberation Serif"/>
                <a:cs typeface="Liberation Serif"/>
              </a:rPr>
              <a:t>ou</a:t>
            </a:r>
            <a:r>
              <a:rPr sz="1858" spc="15" dirty="0">
                <a:latin typeface="Liberation Serif"/>
                <a:cs typeface="Liberation Serif"/>
              </a:rPr>
              <a:t>ds</a:t>
            </a:r>
            <a:endParaRPr sz="1858">
              <a:latin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3084408796"/>
      </p:ext>
    </p:extLst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BDA90E0-4A7B-8C40-B882-84A0ED4E4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Challenges </a:t>
            </a:r>
            <a:r>
              <a:rPr spc="-7" dirty="0"/>
              <a:t>in </a:t>
            </a:r>
            <a:r>
              <a:rPr spc="-15" dirty="0"/>
              <a:t>Context </a:t>
            </a:r>
            <a:r>
              <a:rPr spc="-7" dirty="0"/>
              <a:t>of Climate</a:t>
            </a:r>
            <a:r>
              <a:rPr spc="-15" dirty="0"/>
              <a:t> </a:t>
            </a:r>
            <a:r>
              <a:rPr spc="-7" dirty="0"/>
              <a:t>Sciences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57194" y="2542050"/>
            <a:ext cx="2476429" cy="1642145"/>
            <a:chOff x="1353112" y="1710392"/>
            <a:chExt cx="1666239" cy="1104900"/>
          </a:xfrm>
        </p:grpSpPr>
        <p:sp>
          <p:nvSpPr>
            <p:cNvPr id="4" name="object 4"/>
            <p:cNvSpPr/>
            <p:nvPr/>
          </p:nvSpPr>
          <p:spPr>
            <a:xfrm>
              <a:off x="1353108" y="2508592"/>
              <a:ext cx="316865" cy="305435"/>
            </a:xfrm>
            <a:custGeom>
              <a:avLst/>
              <a:gdLst/>
              <a:ahLst/>
              <a:cxnLst/>
              <a:rect l="l" t="t" r="r" b="b"/>
              <a:pathLst>
                <a:path w="316864" h="305435">
                  <a:moveTo>
                    <a:pt x="316242" y="158127"/>
                  </a:moveTo>
                  <a:lnTo>
                    <a:pt x="314985" y="137464"/>
                  </a:lnTo>
                  <a:lnTo>
                    <a:pt x="314248" y="134010"/>
                  </a:lnTo>
                  <a:lnTo>
                    <a:pt x="313918" y="128625"/>
                  </a:lnTo>
                  <a:lnTo>
                    <a:pt x="303733" y="91567"/>
                  </a:lnTo>
                  <a:lnTo>
                    <a:pt x="282702" y="57111"/>
                  </a:lnTo>
                  <a:lnTo>
                    <a:pt x="254076" y="30543"/>
                  </a:lnTo>
                  <a:lnTo>
                    <a:pt x="217512" y="10960"/>
                  </a:lnTo>
                  <a:lnTo>
                    <a:pt x="179133" y="1219"/>
                  </a:lnTo>
                  <a:lnTo>
                    <a:pt x="158115" y="0"/>
                  </a:lnTo>
                  <a:lnTo>
                    <a:pt x="136918" y="1219"/>
                  </a:lnTo>
                  <a:lnTo>
                    <a:pt x="97358" y="10960"/>
                  </a:lnTo>
                  <a:lnTo>
                    <a:pt x="60477" y="30543"/>
                  </a:lnTo>
                  <a:lnTo>
                    <a:pt x="31978" y="57111"/>
                  </a:lnTo>
                  <a:lnTo>
                    <a:pt x="11417" y="91567"/>
                  </a:lnTo>
                  <a:lnTo>
                    <a:pt x="1231" y="128625"/>
                  </a:lnTo>
                  <a:lnTo>
                    <a:pt x="0" y="148374"/>
                  </a:lnTo>
                  <a:lnTo>
                    <a:pt x="292" y="153225"/>
                  </a:lnTo>
                  <a:lnTo>
                    <a:pt x="0" y="158127"/>
                  </a:lnTo>
                  <a:lnTo>
                    <a:pt x="5143" y="196164"/>
                  </a:lnTo>
                  <a:lnTo>
                    <a:pt x="21653" y="231762"/>
                  </a:lnTo>
                  <a:lnTo>
                    <a:pt x="46291" y="262496"/>
                  </a:lnTo>
                  <a:lnTo>
                    <a:pt x="79057" y="285915"/>
                  </a:lnTo>
                  <a:lnTo>
                    <a:pt x="116967" y="300951"/>
                  </a:lnTo>
                  <a:lnTo>
                    <a:pt x="158115" y="305409"/>
                  </a:lnTo>
                  <a:lnTo>
                    <a:pt x="179158" y="304342"/>
                  </a:lnTo>
                  <a:lnTo>
                    <a:pt x="217970" y="294906"/>
                  </a:lnTo>
                  <a:lnTo>
                    <a:pt x="254673" y="274866"/>
                  </a:lnTo>
                  <a:lnTo>
                    <a:pt x="283171" y="248297"/>
                  </a:lnTo>
                  <a:lnTo>
                    <a:pt x="304368" y="214020"/>
                  </a:lnTo>
                  <a:lnTo>
                    <a:pt x="314985" y="177698"/>
                  </a:lnTo>
                  <a:lnTo>
                    <a:pt x="316242" y="158127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69357" y="2665625"/>
              <a:ext cx="855980" cy="1270"/>
            </a:xfrm>
            <a:custGeom>
              <a:avLst/>
              <a:gdLst/>
              <a:ahLst/>
              <a:cxnLst/>
              <a:rect l="l" t="t" r="r" b="b"/>
              <a:pathLst>
                <a:path w="855980" h="1269">
                  <a:moveTo>
                    <a:pt x="0" y="0"/>
                  </a:moveTo>
                  <a:lnTo>
                    <a:pt x="855594" y="1083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03652" y="2519416"/>
              <a:ext cx="315595" cy="295910"/>
            </a:xfrm>
            <a:custGeom>
              <a:avLst/>
              <a:gdLst/>
              <a:ahLst/>
              <a:cxnLst/>
              <a:rect l="l" t="t" r="r" b="b"/>
              <a:pathLst>
                <a:path w="315594" h="295910">
                  <a:moveTo>
                    <a:pt x="158122" y="0"/>
                  </a:moveTo>
                  <a:lnTo>
                    <a:pt x="116967" y="4467"/>
                  </a:lnTo>
                  <a:lnTo>
                    <a:pt x="79061" y="19494"/>
                  </a:lnTo>
                  <a:lnTo>
                    <a:pt x="46299" y="42508"/>
                  </a:lnTo>
                  <a:lnTo>
                    <a:pt x="21660" y="73646"/>
                  </a:lnTo>
                  <a:lnTo>
                    <a:pt x="5144" y="109792"/>
                  </a:lnTo>
                  <a:lnTo>
                    <a:pt x="0" y="148375"/>
                  </a:lnTo>
                  <a:lnTo>
                    <a:pt x="1252" y="167954"/>
                  </a:lnTo>
                  <a:lnTo>
                    <a:pt x="21660" y="222021"/>
                  </a:lnTo>
                  <a:lnTo>
                    <a:pt x="46299" y="252752"/>
                  </a:lnTo>
                  <a:lnTo>
                    <a:pt x="79061" y="276172"/>
                  </a:lnTo>
                  <a:lnTo>
                    <a:pt x="116967" y="291199"/>
                  </a:lnTo>
                  <a:lnTo>
                    <a:pt x="158122" y="295667"/>
                  </a:lnTo>
                  <a:lnTo>
                    <a:pt x="179156" y="294601"/>
                  </a:lnTo>
                  <a:lnTo>
                    <a:pt x="217976" y="285158"/>
                  </a:lnTo>
                  <a:lnTo>
                    <a:pt x="254681" y="265122"/>
                  </a:lnTo>
                  <a:lnTo>
                    <a:pt x="283178" y="238554"/>
                  </a:lnTo>
                  <a:lnTo>
                    <a:pt x="304196" y="204269"/>
                  </a:lnTo>
                  <a:lnTo>
                    <a:pt x="315161" y="148375"/>
                  </a:lnTo>
                  <a:lnTo>
                    <a:pt x="314078" y="128169"/>
                  </a:lnTo>
                  <a:lnTo>
                    <a:pt x="294584" y="73646"/>
                  </a:lnTo>
                  <a:lnTo>
                    <a:pt x="269945" y="42508"/>
                  </a:lnTo>
                  <a:lnTo>
                    <a:pt x="237183" y="19494"/>
                  </a:lnTo>
                  <a:lnTo>
                    <a:pt x="198871" y="4467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6287" y="2604975"/>
              <a:ext cx="187960" cy="125095"/>
            </a:xfrm>
            <a:custGeom>
              <a:avLst/>
              <a:gdLst/>
              <a:ahLst/>
              <a:cxnLst/>
              <a:rect l="l" t="t" r="r" b="b"/>
              <a:pathLst>
                <a:path w="187960" h="125094">
                  <a:moveTo>
                    <a:pt x="0" y="0"/>
                  </a:moveTo>
                  <a:lnTo>
                    <a:pt x="0" y="124548"/>
                  </a:lnTo>
                  <a:lnTo>
                    <a:pt x="187364" y="61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27840" y="1710392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8122" y="0"/>
                  </a:moveTo>
                  <a:lnTo>
                    <a:pt x="117373" y="4873"/>
                  </a:lnTo>
                  <a:lnTo>
                    <a:pt x="79061" y="19494"/>
                  </a:lnTo>
                  <a:lnTo>
                    <a:pt x="46299" y="42915"/>
                  </a:lnTo>
                  <a:lnTo>
                    <a:pt x="21660" y="73646"/>
                  </a:lnTo>
                  <a:lnTo>
                    <a:pt x="5550" y="109792"/>
                  </a:lnTo>
                  <a:lnTo>
                    <a:pt x="0" y="148375"/>
                  </a:lnTo>
                  <a:lnTo>
                    <a:pt x="1404" y="168106"/>
                  </a:lnTo>
                  <a:lnTo>
                    <a:pt x="12336" y="204726"/>
                  </a:lnTo>
                  <a:lnTo>
                    <a:pt x="33066" y="238706"/>
                  </a:lnTo>
                  <a:lnTo>
                    <a:pt x="61563" y="265579"/>
                  </a:lnTo>
                  <a:lnTo>
                    <a:pt x="97963" y="285327"/>
                  </a:lnTo>
                  <a:lnTo>
                    <a:pt x="137392" y="295515"/>
                  </a:lnTo>
                  <a:lnTo>
                    <a:pt x="158122" y="296750"/>
                  </a:lnTo>
                  <a:lnTo>
                    <a:pt x="179309" y="295515"/>
                  </a:lnTo>
                  <a:lnTo>
                    <a:pt x="218433" y="285327"/>
                  </a:lnTo>
                  <a:lnTo>
                    <a:pt x="255155" y="265579"/>
                  </a:lnTo>
                  <a:lnTo>
                    <a:pt x="283787" y="238706"/>
                  </a:lnTo>
                  <a:lnTo>
                    <a:pt x="304822" y="204726"/>
                  </a:lnTo>
                  <a:lnTo>
                    <a:pt x="316244" y="148375"/>
                  </a:lnTo>
                  <a:lnTo>
                    <a:pt x="315009" y="128626"/>
                  </a:lnTo>
                  <a:lnTo>
                    <a:pt x="304822" y="91566"/>
                  </a:lnTo>
                  <a:lnTo>
                    <a:pt x="283787" y="57112"/>
                  </a:lnTo>
                  <a:lnTo>
                    <a:pt x="255155" y="30544"/>
                  </a:lnTo>
                  <a:lnTo>
                    <a:pt x="218433" y="10965"/>
                  </a:lnTo>
                  <a:lnTo>
                    <a:pt x="179309" y="1218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92101" y="1956240"/>
              <a:ext cx="335915" cy="429259"/>
            </a:xfrm>
            <a:custGeom>
              <a:avLst/>
              <a:gdLst/>
              <a:ahLst/>
              <a:cxnLst/>
              <a:rect l="l" t="t" r="r" b="b"/>
              <a:pathLst>
                <a:path w="335914" h="429260">
                  <a:moveTo>
                    <a:pt x="335739" y="0"/>
                  </a:moveTo>
                  <a:lnTo>
                    <a:pt x="0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2715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66064" y="0"/>
                  </a:moveTo>
                  <a:lnTo>
                    <a:pt x="0" y="186281"/>
                  </a:lnTo>
                  <a:lnTo>
                    <a:pt x="164620" y="76895"/>
                  </a:lnTo>
                  <a:lnTo>
                    <a:pt x="6606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35421" y="1956240"/>
              <a:ext cx="335280" cy="429259"/>
            </a:xfrm>
            <a:custGeom>
              <a:avLst/>
              <a:gdLst/>
              <a:ahLst/>
              <a:cxnLst/>
              <a:rect l="l" t="t" r="r" b="b"/>
              <a:pathLst>
                <a:path w="335280" h="429260">
                  <a:moveTo>
                    <a:pt x="0" y="0"/>
                  </a:moveTo>
                  <a:lnTo>
                    <a:pt x="334656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15926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98555" y="0"/>
                  </a:moveTo>
                  <a:lnTo>
                    <a:pt x="0" y="76895"/>
                  </a:lnTo>
                  <a:lnTo>
                    <a:pt x="164620" y="186281"/>
                  </a:lnTo>
                  <a:lnTo>
                    <a:pt x="9855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27840" y="2201005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9205" y="0"/>
                  </a:moveTo>
                  <a:lnTo>
                    <a:pt x="117914" y="5009"/>
                  </a:lnTo>
                  <a:lnTo>
                    <a:pt x="79061" y="20577"/>
                  </a:lnTo>
                  <a:lnTo>
                    <a:pt x="46299" y="43591"/>
                  </a:lnTo>
                  <a:lnTo>
                    <a:pt x="21660" y="74729"/>
                  </a:lnTo>
                  <a:lnTo>
                    <a:pt x="5550" y="110469"/>
                  </a:lnTo>
                  <a:lnTo>
                    <a:pt x="0" y="149458"/>
                  </a:lnTo>
                  <a:lnTo>
                    <a:pt x="1404" y="169037"/>
                  </a:lnTo>
                  <a:lnTo>
                    <a:pt x="21660" y="223104"/>
                  </a:lnTo>
                  <a:lnTo>
                    <a:pt x="46299" y="253835"/>
                  </a:lnTo>
                  <a:lnTo>
                    <a:pt x="79061" y="277255"/>
                  </a:lnTo>
                  <a:lnTo>
                    <a:pt x="117914" y="292282"/>
                  </a:lnTo>
                  <a:lnTo>
                    <a:pt x="159205" y="296750"/>
                  </a:lnTo>
                  <a:lnTo>
                    <a:pt x="180223" y="295684"/>
                  </a:lnTo>
                  <a:lnTo>
                    <a:pt x="218602" y="286241"/>
                  </a:lnTo>
                  <a:lnTo>
                    <a:pt x="255155" y="266205"/>
                  </a:lnTo>
                  <a:lnTo>
                    <a:pt x="283787" y="239637"/>
                  </a:lnTo>
                  <a:lnTo>
                    <a:pt x="304822" y="205352"/>
                  </a:lnTo>
                  <a:lnTo>
                    <a:pt x="316244" y="149458"/>
                  </a:lnTo>
                  <a:lnTo>
                    <a:pt x="315009" y="128796"/>
                  </a:lnTo>
                  <a:lnTo>
                    <a:pt x="295667" y="74729"/>
                  </a:lnTo>
                  <a:lnTo>
                    <a:pt x="270486" y="43591"/>
                  </a:lnTo>
                  <a:lnTo>
                    <a:pt x="237183" y="20577"/>
                  </a:lnTo>
                  <a:lnTo>
                    <a:pt x="199819" y="5009"/>
                  </a:lnTo>
                  <a:lnTo>
                    <a:pt x="159205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14483" y="2410030"/>
              <a:ext cx="172720" cy="100965"/>
            </a:xfrm>
            <a:custGeom>
              <a:avLst/>
              <a:gdLst/>
              <a:ahLst/>
              <a:cxnLst/>
              <a:rect l="l" t="t" r="r" b="b"/>
              <a:pathLst>
                <a:path w="172719" h="100964">
                  <a:moveTo>
                    <a:pt x="172201" y="0"/>
                  </a:moveTo>
                  <a:lnTo>
                    <a:pt x="0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59610" y="2453351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129963" y="0"/>
                  </a:moveTo>
                  <a:lnTo>
                    <a:pt x="0" y="147292"/>
                  </a:lnTo>
                  <a:lnTo>
                    <a:pt x="192779" y="107220"/>
                  </a:lnTo>
                  <a:lnTo>
                    <a:pt x="129963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0480" h="30480">
                  <a:moveTo>
                    <a:pt x="0" y="0"/>
                  </a:moveTo>
                  <a:lnTo>
                    <a:pt x="0" y="0"/>
                  </a:lnTo>
                </a:path>
                <a:path w="30480" h="30480">
                  <a:moveTo>
                    <a:pt x="30324" y="30324"/>
                  </a:moveTo>
                  <a:lnTo>
                    <a:pt x="30324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66468" y="209486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66468" y="2094868"/>
              <a:ext cx="31750" cy="30480"/>
            </a:xfrm>
            <a:custGeom>
              <a:avLst/>
              <a:gdLst/>
              <a:ahLst/>
              <a:cxnLst/>
              <a:rect l="l" t="t" r="r" b="b"/>
              <a:pathLst>
                <a:path w="3175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1750" h="30480">
                  <a:moveTo>
                    <a:pt x="0" y="0"/>
                  </a:moveTo>
                  <a:lnTo>
                    <a:pt x="0" y="0"/>
                  </a:lnTo>
                </a:path>
                <a:path w="31750" h="30480">
                  <a:moveTo>
                    <a:pt x="31407" y="30324"/>
                  </a:moveTo>
                  <a:lnTo>
                    <a:pt x="31407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3826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4909"/>
                  </a:lnTo>
                  <a:lnTo>
                    <a:pt x="7581" y="31407"/>
                  </a:lnTo>
                  <a:lnTo>
                    <a:pt x="23826" y="31407"/>
                  </a:lnTo>
                  <a:lnTo>
                    <a:pt x="31407" y="24909"/>
                  </a:lnTo>
                  <a:lnTo>
                    <a:pt x="31407" y="7581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162" y="0"/>
                  </a:moveTo>
                  <a:lnTo>
                    <a:pt x="23826" y="0"/>
                  </a:lnTo>
                  <a:lnTo>
                    <a:pt x="31407" y="7581"/>
                  </a:lnTo>
                  <a:lnTo>
                    <a:pt x="31407" y="16245"/>
                  </a:lnTo>
                  <a:lnTo>
                    <a:pt x="31407" y="24909"/>
                  </a:lnTo>
                  <a:lnTo>
                    <a:pt x="23826" y="31407"/>
                  </a:lnTo>
                  <a:lnTo>
                    <a:pt x="15162" y="31407"/>
                  </a:lnTo>
                  <a:lnTo>
                    <a:pt x="7581" y="31407"/>
                  </a:lnTo>
                  <a:lnTo>
                    <a:pt x="0" y="24909"/>
                  </a:lnTo>
                  <a:lnTo>
                    <a:pt x="0" y="16245"/>
                  </a:lnTo>
                  <a:lnTo>
                    <a:pt x="0" y="7581"/>
                  </a:lnTo>
                  <a:lnTo>
                    <a:pt x="7581" y="0"/>
                  </a:lnTo>
                  <a:lnTo>
                    <a:pt x="15162" y="0"/>
                  </a:lnTo>
                  <a:close/>
                </a:path>
                <a:path w="31750" h="31750">
                  <a:moveTo>
                    <a:pt x="0" y="0"/>
                  </a:moveTo>
                  <a:lnTo>
                    <a:pt x="0" y="0"/>
                  </a:lnTo>
                </a:path>
                <a:path w="31750" h="31750">
                  <a:moveTo>
                    <a:pt x="31407" y="31407"/>
                  </a:moveTo>
                  <a:lnTo>
                    <a:pt x="31407" y="314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77659" y="2398116"/>
              <a:ext cx="173355" cy="100965"/>
            </a:xfrm>
            <a:custGeom>
              <a:avLst/>
              <a:gdLst/>
              <a:ahLst/>
              <a:cxnLst/>
              <a:rect l="l" t="t" r="r" b="b"/>
              <a:pathLst>
                <a:path w="173355" h="100964">
                  <a:moveTo>
                    <a:pt x="0" y="0"/>
                  </a:moveTo>
                  <a:lnTo>
                    <a:pt x="173284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11955" y="2441437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62815" y="0"/>
                  </a:moveTo>
                  <a:lnTo>
                    <a:pt x="0" y="107220"/>
                  </a:lnTo>
                  <a:lnTo>
                    <a:pt x="192779" y="147292"/>
                  </a:lnTo>
                  <a:lnTo>
                    <a:pt x="6281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51668" y="2108947"/>
              <a:ext cx="214629" cy="430530"/>
            </a:xfrm>
            <a:custGeom>
              <a:avLst/>
              <a:gdLst/>
              <a:ahLst/>
              <a:cxnLst/>
              <a:rect l="l" t="t" r="r" b="b"/>
              <a:pathLst>
                <a:path w="214630" h="430530">
                  <a:moveTo>
                    <a:pt x="0" y="0"/>
                  </a:moveTo>
                  <a:lnTo>
                    <a:pt x="153790" y="153790"/>
                  </a:lnTo>
                </a:path>
                <a:path w="214630" h="430530">
                  <a:moveTo>
                    <a:pt x="153790" y="0"/>
                  </a:moveTo>
                  <a:lnTo>
                    <a:pt x="0" y="153790"/>
                  </a:lnTo>
                </a:path>
                <a:path w="214630" h="430530">
                  <a:moveTo>
                    <a:pt x="61732" y="277255"/>
                  </a:moveTo>
                  <a:lnTo>
                    <a:pt x="214440" y="429963"/>
                  </a:lnTo>
                </a:path>
                <a:path w="214630" h="430530">
                  <a:moveTo>
                    <a:pt x="214440" y="277255"/>
                  </a:moveTo>
                  <a:lnTo>
                    <a:pt x="61732" y="429963"/>
                  </a:lnTo>
                </a:path>
              </a:pathLst>
            </a:custGeom>
            <a:ln w="32182">
              <a:solidFill>
                <a:srgbClr val="203F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662308" y="697204"/>
            <a:ext cx="5672006" cy="2423692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19818">
              <a:lnSpc>
                <a:spcPct val="114599"/>
              </a:lnSpc>
              <a:spcBef>
                <a:spcPts val="149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When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trying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apply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concepts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context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sciences, 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face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fundamental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challenges.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 in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real environment is not </a:t>
            </a:r>
            <a:r>
              <a:rPr lang="en-US" sz="1486" b="1" dirty="0">
                <a:solidFill>
                  <a:srgbClr val="22373A"/>
                </a:solidFill>
                <a:latin typeface="LM Sans 10"/>
                <a:cs typeface="LM Sans 10"/>
              </a:rPr>
              <a:t>possible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most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parts 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it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impossible,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else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arguably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ethically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questionable, 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deliberately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86" dirty="0">
              <a:latin typeface="Arial"/>
              <a:cs typeface="Arial"/>
            </a:endParaRPr>
          </a:p>
          <a:p>
            <a:pPr marL="3155857" marR="1066423">
              <a:lnSpc>
                <a:spcPts val="2110"/>
              </a:lnSpc>
            </a:pPr>
            <a:r>
              <a:rPr sz="1858" spc="15" dirty="0">
                <a:latin typeface="Liberation Serif"/>
                <a:cs typeface="Liberation Serif"/>
              </a:rPr>
              <a:t>E</a:t>
            </a:r>
            <a:r>
              <a:rPr sz="1858" spc="22" dirty="0">
                <a:latin typeface="Liberation Serif"/>
                <a:cs typeface="Liberation Serif"/>
              </a:rPr>
              <a:t>n</a:t>
            </a:r>
            <a:r>
              <a:rPr sz="1858" spc="15" dirty="0">
                <a:latin typeface="Liberation Serif"/>
                <a:cs typeface="Liberation Serif"/>
              </a:rPr>
              <a:t>vi</a:t>
            </a:r>
            <a:r>
              <a:rPr sz="1858" spc="22" dirty="0">
                <a:latin typeface="Liberation Serif"/>
                <a:cs typeface="Liberation Serif"/>
              </a:rPr>
              <a:t>ro</a:t>
            </a:r>
            <a:r>
              <a:rPr sz="1858" spc="15" dirty="0">
                <a:latin typeface="Liberation Serif"/>
                <a:cs typeface="Liberation Serif"/>
              </a:rPr>
              <a:t>nm</a:t>
            </a:r>
            <a:r>
              <a:rPr sz="1858" spc="7" dirty="0">
                <a:latin typeface="Liberation Serif"/>
                <a:cs typeface="Liberation Serif"/>
              </a:rPr>
              <a:t>e</a:t>
            </a:r>
            <a:r>
              <a:rPr sz="1858" spc="22" dirty="0">
                <a:latin typeface="Liberation Serif"/>
                <a:cs typeface="Liberation Serif"/>
              </a:rPr>
              <a:t>n</a:t>
            </a:r>
            <a:r>
              <a:rPr sz="1858" spc="7" dirty="0">
                <a:latin typeface="Liberation Serif"/>
                <a:cs typeface="Liberation Serif"/>
              </a:rPr>
              <a:t>tal  </a:t>
            </a:r>
            <a:r>
              <a:rPr sz="1858" spc="15" dirty="0">
                <a:latin typeface="Liberation Serif"/>
                <a:cs typeface="Liberation Serif"/>
              </a:rPr>
              <a:t>factors</a:t>
            </a:r>
            <a:endParaRPr sz="1858" dirty="0">
              <a:latin typeface="Liberation Serif"/>
              <a:cs typeface="Liberation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48964" y="4184325"/>
            <a:ext cx="725753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15" dirty="0">
                <a:latin typeface="Liberation Serif"/>
                <a:cs typeface="Liberation Serif"/>
              </a:rPr>
              <a:t>Clouds</a:t>
            </a:r>
            <a:endParaRPr sz="1858">
              <a:latin typeface="Liberation Serif"/>
              <a:cs typeface="Liberation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56430" y="4184325"/>
            <a:ext cx="897517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15" dirty="0">
                <a:latin typeface="Liberation Serif"/>
                <a:cs typeface="Liberation Serif"/>
              </a:rPr>
              <a:t>Ae</a:t>
            </a:r>
            <a:r>
              <a:rPr sz="1858" spc="7" dirty="0">
                <a:latin typeface="Liberation Serif"/>
                <a:cs typeface="Liberation Serif"/>
              </a:rPr>
              <a:t>r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s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ls</a:t>
            </a:r>
            <a:endParaRPr sz="1858">
              <a:latin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3931845843"/>
      </p:ext>
    </p:extLst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9D973C9-E091-8240-908C-BDAFAEBC3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Challenges </a:t>
            </a:r>
            <a:r>
              <a:rPr spc="-7" dirty="0"/>
              <a:t>in </a:t>
            </a:r>
            <a:r>
              <a:rPr spc="-15" dirty="0"/>
              <a:t>Context </a:t>
            </a:r>
            <a:r>
              <a:rPr spc="-7" dirty="0"/>
              <a:t>of Climate</a:t>
            </a:r>
            <a:r>
              <a:rPr spc="-15" dirty="0"/>
              <a:t> </a:t>
            </a:r>
            <a:r>
              <a:rPr spc="-7" dirty="0"/>
              <a:t>Sciences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672006" cy="1405401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19818">
              <a:lnSpc>
                <a:spcPct val="114599"/>
              </a:lnSpc>
              <a:spcBef>
                <a:spcPts val="149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When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trying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apply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concepts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context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sciences, 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face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fundamental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challenges.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 in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real environment is not </a:t>
            </a:r>
            <a:r>
              <a:rPr lang="en-US" sz="1486" b="1" dirty="0">
                <a:solidFill>
                  <a:srgbClr val="22373A"/>
                </a:solidFill>
                <a:latin typeface="LM Sans 10"/>
                <a:cs typeface="LM Sans 10"/>
              </a:rPr>
              <a:t>possible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most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parts 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it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impossible,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else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arguably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ethically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questionable, 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deliberately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</a:t>
            </a:r>
            <a:r>
              <a:rPr sz="1486" spc="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57194" y="2542050"/>
            <a:ext cx="2476429" cy="1642145"/>
            <a:chOff x="1353112" y="1710392"/>
            <a:chExt cx="1666239" cy="1104900"/>
          </a:xfrm>
        </p:grpSpPr>
        <p:sp>
          <p:nvSpPr>
            <p:cNvPr id="5" name="object 5"/>
            <p:cNvSpPr/>
            <p:nvPr/>
          </p:nvSpPr>
          <p:spPr>
            <a:xfrm>
              <a:off x="1353108" y="2508592"/>
              <a:ext cx="316865" cy="305435"/>
            </a:xfrm>
            <a:custGeom>
              <a:avLst/>
              <a:gdLst/>
              <a:ahLst/>
              <a:cxnLst/>
              <a:rect l="l" t="t" r="r" b="b"/>
              <a:pathLst>
                <a:path w="316864" h="305435">
                  <a:moveTo>
                    <a:pt x="316242" y="158127"/>
                  </a:moveTo>
                  <a:lnTo>
                    <a:pt x="314985" y="137464"/>
                  </a:lnTo>
                  <a:lnTo>
                    <a:pt x="314248" y="134010"/>
                  </a:lnTo>
                  <a:lnTo>
                    <a:pt x="313918" y="128625"/>
                  </a:lnTo>
                  <a:lnTo>
                    <a:pt x="303733" y="91567"/>
                  </a:lnTo>
                  <a:lnTo>
                    <a:pt x="282702" y="57111"/>
                  </a:lnTo>
                  <a:lnTo>
                    <a:pt x="254076" y="30543"/>
                  </a:lnTo>
                  <a:lnTo>
                    <a:pt x="217512" y="10960"/>
                  </a:lnTo>
                  <a:lnTo>
                    <a:pt x="179133" y="1219"/>
                  </a:lnTo>
                  <a:lnTo>
                    <a:pt x="158115" y="0"/>
                  </a:lnTo>
                  <a:lnTo>
                    <a:pt x="136918" y="1219"/>
                  </a:lnTo>
                  <a:lnTo>
                    <a:pt x="97358" y="10960"/>
                  </a:lnTo>
                  <a:lnTo>
                    <a:pt x="60477" y="30543"/>
                  </a:lnTo>
                  <a:lnTo>
                    <a:pt x="31978" y="57111"/>
                  </a:lnTo>
                  <a:lnTo>
                    <a:pt x="11417" y="91567"/>
                  </a:lnTo>
                  <a:lnTo>
                    <a:pt x="1231" y="128625"/>
                  </a:lnTo>
                  <a:lnTo>
                    <a:pt x="0" y="148374"/>
                  </a:lnTo>
                  <a:lnTo>
                    <a:pt x="292" y="153225"/>
                  </a:lnTo>
                  <a:lnTo>
                    <a:pt x="0" y="158127"/>
                  </a:lnTo>
                  <a:lnTo>
                    <a:pt x="5143" y="196164"/>
                  </a:lnTo>
                  <a:lnTo>
                    <a:pt x="21653" y="231762"/>
                  </a:lnTo>
                  <a:lnTo>
                    <a:pt x="46291" y="262496"/>
                  </a:lnTo>
                  <a:lnTo>
                    <a:pt x="79057" y="285915"/>
                  </a:lnTo>
                  <a:lnTo>
                    <a:pt x="116967" y="300951"/>
                  </a:lnTo>
                  <a:lnTo>
                    <a:pt x="158115" y="305409"/>
                  </a:lnTo>
                  <a:lnTo>
                    <a:pt x="179158" y="304342"/>
                  </a:lnTo>
                  <a:lnTo>
                    <a:pt x="217970" y="294906"/>
                  </a:lnTo>
                  <a:lnTo>
                    <a:pt x="254673" y="274866"/>
                  </a:lnTo>
                  <a:lnTo>
                    <a:pt x="283171" y="248297"/>
                  </a:lnTo>
                  <a:lnTo>
                    <a:pt x="304368" y="214020"/>
                  </a:lnTo>
                  <a:lnTo>
                    <a:pt x="314985" y="177698"/>
                  </a:lnTo>
                  <a:lnTo>
                    <a:pt x="316242" y="158127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69357" y="2665625"/>
              <a:ext cx="855980" cy="1270"/>
            </a:xfrm>
            <a:custGeom>
              <a:avLst/>
              <a:gdLst/>
              <a:ahLst/>
              <a:cxnLst/>
              <a:rect l="l" t="t" r="r" b="b"/>
              <a:pathLst>
                <a:path w="855980" h="1269">
                  <a:moveTo>
                    <a:pt x="0" y="0"/>
                  </a:moveTo>
                  <a:lnTo>
                    <a:pt x="855594" y="1083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03652" y="2519416"/>
              <a:ext cx="315595" cy="295910"/>
            </a:xfrm>
            <a:custGeom>
              <a:avLst/>
              <a:gdLst/>
              <a:ahLst/>
              <a:cxnLst/>
              <a:rect l="l" t="t" r="r" b="b"/>
              <a:pathLst>
                <a:path w="315594" h="295910">
                  <a:moveTo>
                    <a:pt x="158122" y="0"/>
                  </a:moveTo>
                  <a:lnTo>
                    <a:pt x="116967" y="4467"/>
                  </a:lnTo>
                  <a:lnTo>
                    <a:pt x="79061" y="19494"/>
                  </a:lnTo>
                  <a:lnTo>
                    <a:pt x="46299" y="42508"/>
                  </a:lnTo>
                  <a:lnTo>
                    <a:pt x="21660" y="73646"/>
                  </a:lnTo>
                  <a:lnTo>
                    <a:pt x="5144" y="109792"/>
                  </a:lnTo>
                  <a:lnTo>
                    <a:pt x="0" y="148375"/>
                  </a:lnTo>
                  <a:lnTo>
                    <a:pt x="1252" y="167954"/>
                  </a:lnTo>
                  <a:lnTo>
                    <a:pt x="21660" y="222021"/>
                  </a:lnTo>
                  <a:lnTo>
                    <a:pt x="46299" y="252752"/>
                  </a:lnTo>
                  <a:lnTo>
                    <a:pt x="79061" y="276172"/>
                  </a:lnTo>
                  <a:lnTo>
                    <a:pt x="116967" y="291199"/>
                  </a:lnTo>
                  <a:lnTo>
                    <a:pt x="158122" y="295667"/>
                  </a:lnTo>
                  <a:lnTo>
                    <a:pt x="179156" y="294601"/>
                  </a:lnTo>
                  <a:lnTo>
                    <a:pt x="217976" y="285158"/>
                  </a:lnTo>
                  <a:lnTo>
                    <a:pt x="254681" y="265122"/>
                  </a:lnTo>
                  <a:lnTo>
                    <a:pt x="283178" y="238554"/>
                  </a:lnTo>
                  <a:lnTo>
                    <a:pt x="304196" y="204269"/>
                  </a:lnTo>
                  <a:lnTo>
                    <a:pt x="315161" y="148375"/>
                  </a:lnTo>
                  <a:lnTo>
                    <a:pt x="314078" y="128169"/>
                  </a:lnTo>
                  <a:lnTo>
                    <a:pt x="294584" y="73646"/>
                  </a:lnTo>
                  <a:lnTo>
                    <a:pt x="269945" y="42508"/>
                  </a:lnTo>
                  <a:lnTo>
                    <a:pt x="237183" y="19494"/>
                  </a:lnTo>
                  <a:lnTo>
                    <a:pt x="198871" y="4467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16287" y="2604975"/>
              <a:ext cx="187960" cy="125095"/>
            </a:xfrm>
            <a:custGeom>
              <a:avLst/>
              <a:gdLst/>
              <a:ahLst/>
              <a:cxnLst/>
              <a:rect l="l" t="t" r="r" b="b"/>
              <a:pathLst>
                <a:path w="187960" h="125094">
                  <a:moveTo>
                    <a:pt x="0" y="0"/>
                  </a:moveTo>
                  <a:lnTo>
                    <a:pt x="0" y="124548"/>
                  </a:lnTo>
                  <a:lnTo>
                    <a:pt x="187364" y="61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27840" y="1710392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8122" y="0"/>
                  </a:moveTo>
                  <a:lnTo>
                    <a:pt x="117373" y="4873"/>
                  </a:lnTo>
                  <a:lnTo>
                    <a:pt x="79061" y="19494"/>
                  </a:lnTo>
                  <a:lnTo>
                    <a:pt x="46299" y="42915"/>
                  </a:lnTo>
                  <a:lnTo>
                    <a:pt x="21660" y="73646"/>
                  </a:lnTo>
                  <a:lnTo>
                    <a:pt x="5550" y="109792"/>
                  </a:lnTo>
                  <a:lnTo>
                    <a:pt x="0" y="148375"/>
                  </a:lnTo>
                  <a:lnTo>
                    <a:pt x="1404" y="168106"/>
                  </a:lnTo>
                  <a:lnTo>
                    <a:pt x="12336" y="204726"/>
                  </a:lnTo>
                  <a:lnTo>
                    <a:pt x="33066" y="238706"/>
                  </a:lnTo>
                  <a:lnTo>
                    <a:pt x="61563" y="265579"/>
                  </a:lnTo>
                  <a:lnTo>
                    <a:pt x="97963" y="285327"/>
                  </a:lnTo>
                  <a:lnTo>
                    <a:pt x="137392" y="295515"/>
                  </a:lnTo>
                  <a:lnTo>
                    <a:pt x="158122" y="296750"/>
                  </a:lnTo>
                  <a:lnTo>
                    <a:pt x="179309" y="295515"/>
                  </a:lnTo>
                  <a:lnTo>
                    <a:pt x="218433" y="285327"/>
                  </a:lnTo>
                  <a:lnTo>
                    <a:pt x="255155" y="265579"/>
                  </a:lnTo>
                  <a:lnTo>
                    <a:pt x="283787" y="238706"/>
                  </a:lnTo>
                  <a:lnTo>
                    <a:pt x="304822" y="204726"/>
                  </a:lnTo>
                  <a:lnTo>
                    <a:pt x="316244" y="148375"/>
                  </a:lnTo>
                  <a:lnTo>
                    <a:pt x="315009" y="128626"/>
                  </a:lnTo>
                  <a:lnTo>
                    <a:pt x="304822" y="91566"/>
                  </a:lnTo>
                  <a:lnTo>
                    <a:pt x="283787" y="57112"/>
                  </a:lnTo>
                  <a:lnTo>
                    <a:pt x="255155" y="30544"/>
                  </a:lnTo>
                  <a:lnTo>
                    <a:pt x="218433" y="10965"/>
                  </a:lnTo>
                  <a:lnTo>
                    <a:pt x="179309" y="1218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92101" y="1956240"/>
              <a:ext cx="335915" cy="429259"/>
            </a:xfrm>
            <a:custGeom>
              <a:avLst/>
              <a:gdLst/>
              <a:ahLst/>
              <a:cxnLst/>
              <a:rect l="l" t="t" r="r" b="b"/>
              <a:pathLst>
                <a:path w="335914" h="429260">
                  <a:moveTo>
                    <a:pt x="335739" y="0"/>
                  </a:moveTo>
                  <a:lnTo>
                    <a:pt x="0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82715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66064" y="0"/>
                  </a:moveTo>
                  <a:lnTo>
                    <a:pt x="0" y="186281"/>
                  </a:lnTo>
                  <a:lnTo>
                    <a:pt x="164620" y="76895"/>
                  </a:lnTo>
                  <a:lnTo>
                    <a:pt x="6606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35421" y="1956240"/>
              <a:ext cx="335280" cy="429259"/>
            </a:xfrm>
            <a:custGeom>
              <a:avLst/>
              <a:gdLst/>
              <a:ahLst/>
              <a:cxnLst/>
              <a:rect l="l" t="t" r="r" b="b"/>
              <a:pathLst>
                <a:path w="335280" h="429260">
                  <a:moveTo>
                    <a:pt x="0" y="0"/>
                  </a:moveTo>
                  <a:lnTo>
                    <a:pt x="334656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15926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98555" y="0"/>
                  </a:moveTo>
                  <a:lnTo>
                    <a:pt x="0" y="76895"/>
                  </a:lnTo>
                  <a:lnTo>
                    <a:pt x="164620" y="186281"/>
                  </a:lnTo>
                  <a:lnTo>
                    <a:pt x="9855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27840" y="2201005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9205" y="0"/>
                  </a:moveTo>
                  <a:lnTo>
                    <a:pt x="117914" y="5009"/>
                  </a:lnTo>
                  <a:lnTo>
                    <a:pt x="79061" y="20577"/>
                  </a:lnTo>
                  <a:lnTo>
                    <a:pt x="46299" y="43591"/>
                  </a:lnTo>
                  <a:lnTo>
                    <a:pt x="21660" y="74729"/>
                  </a:lnTo>
                  <a:lnTo>
                    <a:pt x="5550" y="110469"/>
                  </a:lnTo>
                  <a:lnTo>
                    <a:pt x="0" y="149458"/>
                  </a:lnTo>
                  <a:lnTo>
                    <a:pt x="1404" y="169037"/>
                  </a:lnTo>
                  <a:lnTo>
                    <a:pt x="21660" y="223104"/>
                  </a:lnTo>
                  <a:lnTo>
                    <a:pt x="46299" y="253835"/>
                  </a:lnTo>
                  <a:lnTo>
                    <a:pt x="79061" y="277255"/>
                  </a:lnTo>
                  <a:lnTo>
                    <a:pt x="117914" y="292282"/>
                  </a:lnTo>
                  <a:lnTo>
                    <a:pt x="159205" y="296750"/>
                  </a:lnTo>
                  <a:lnTo>
                    <a:pt x="180223" y="295684"/>
                  </a:lnTo>
                  <a:lnTo>
                    <a:pt x="218602" y="286241"/>
                  </a:lnTo>
                  <a:lnTo>
                    <a:pt x="255155" y="266205"/>
                  </a:lnTo>
                  <a:lnTo>
                    <a:pt x="283787" y="239637"/>
                  </a:lnTo>
                  <a:lnTo>
                    <a:pt x="304822" y="205352"/>
                  </a:lnTo>
                  <a:lnTo>
                    <a:pt x="316244" y="149458"/>
                  </a:lnTo>
                  <a:lnTo>
                    <a:pt x="315009" y="128796"/>
                  </a:lnTo>
                  <a:lnTo>
                    <a:pt x="295667" y="74729"/>
                  </a:lnTo>
                  <a:lnTo>
                    <a:pt x="270486" y="43591"/>
                  </a:lnTo>
                  <a:lnTo>
                    <a:pt x="237183" y="20577"/>
                  </a:lnTo>
                  <a:lnTo>
                    <a:pt x="199819" y="5009"/>
                  </a:lnTo>
                  <a:lnTo>
                    <a:pt x="159205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14483" y="2410030"/>
              <a:ext cx="172720" cy="100965"/>
            </a:xfrm>
            <a:custGeom>
              <a:avLst/>
              <a:gdLst/>
              <a:ahLst/>
              <a:cxnLst/>
              <a:rect l="l" t="t" r="r" b="b"/>
              <a:pathLst>
                <a:path w="172719" h="100964">
                  <a:moveTo>
                    <a:pt x="172201" y="0"/>
                  </a:moveTo>
                  <a:lnTo>
                    <a:pt x="0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59610" y="2453351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129963" y="0"/>
                  </a:moveTo>
                  <a:lnTo>
                    <a:pt x="0" y="147292"/>
                  </a:lnTo>
                  <a:lnTo>
                    <a:pt x="192779" y="107220"/>
                  </a:lnTo>
                  <a:lnTo>
                    <a:pt x="129963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0480" h="30480">
                  <a:moveTo>
                    <a:pt x="0" y="0"/>
                  </a:moveTo>
                  <a:lnTo>
                    <a:pt x="0" y="0"/>
                  </a:lnTo>
                </a:path>
                <a:path w="30480" h="30480">
                  <a:moveTo>
                    <a:pt x="30324" y="30324"/>
                  </a:moveTo>
                  <a:lnTo>
                    <a:pt x="30324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66468" y="209486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66468" y="2094868"/>
              <a:ext cx="31750" cy="30480"/>
            </a:xfrm>
            <a:custGeom>
              <a:avLst/>
              <a:gdLst/>
              <a:ahLst/>
              <a:cxnLst/>
              <a:rect l="l" t="t" r="r" b="b"/>
              <a:pathLst>
                <a:path w="3175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1750" h="30480">
                  <a:moveTo>
                    <a:pt x="0" y="0"/>
                  </a:moveTo>
                  <a:lnTo>
                    <a:pt x="0" y="0"/>
                  </a:lnTo>
                </a:path>
                <a:path w="31750" h="30480">
                  <a:moveTo>
                    <a:pt x="31407" y="30324"/>
                  </a:moveTo>
                  <a:lnTo>
                    <a:pt x="31407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3826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4909"/>
                  </a:lnTo>
                  <a:lnTo>
                    <a:pt x="7581" y="31407"/>
                  </a:lnTo>
                  <a:lnTo>
                    <a:pt x="23826" y="31407"/>
                  </a:lnTo>
                  <a:lnTo>
                    <a:pt x="31407" y="24909"/>
                  </a:lnTo>
                  <a:lnTo>
                    <a:pt x="31407" y="7581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162" y="0"/>
                  </a:moveTo>
                  <a:lnTo>
                    <a:pt x="23826" y="0"/>
                  </a:lnTo>
                  <a:lnTo>
                    <a:pt x="31407" y="7581"/>
                  </a:lnTo>
                  <a:lnTo>
                    <a:pt x="31407" y="16245"/>
                  </a:lnTo>
                  <a:lnTo>
                    <a:pt x="31407" y="24909"/>
                  </a:lnTo>
                  <a:lnTo>
                    <a:pt x="23826" y="31407"/>
                  </a:lnTo>
                  <a:lnTo>
                    <a:pt x="15162" y="31407"/>
                  </a:lnTo>
                  <a:lnTo>
                    <a:pt x="7581" y="31407"/>
                  </a:lnTo>
                  <a:lnTo>
                    <a:pt x="0" y="24909"/>
                  </a:lnTo>
                  <a:lnTo>
                    <a:pt x="0" y="16245"/>
                  </a:lnTo>
                  <a:lnTo>
                    <a:pt x="0" y="7581"/>
                  </a:lnTo>
                  <a:lnTo>
                    <a:pt x="7581" y="0"/>
                  </a:lnTo>
                  <a:lnTo>
                    <a:pt x="15162" y="0"/>
                  </a:lnTo>
                  <a:close/>
                </a:path>
                <a:path w="31750" h="31750">
                  <a:moveTo>
                    <a:pt x="0" y="0"/>
                  </a:moveTo>
                  <a:lnTo>
                    <a:pt x="0" y="0"/>
                  </a:lnTo>
                </a:path>
                <a:path w="31750" h="31750">
                  <a:moveTo>
                    <a:pt x="31407" y="31407"/>
                  </a:moveTo>
                  <a:lnTo>
                    <a:pt x="31407" y="314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77659" y="2398116"/>
              <a:ext cx="173355" cy="100965"/>
            </a:xfrm>
            <a:custGeom>
              <a:avLst/>
              <a:gdLst/>
              <a:ahLst/>
              <a:cxnLst/>
              <a:rect l="l" t="t" r="r" b="b"/>
              <a:pathLst>
                <a:path w="173355" h="100964">
                  <a:moveTo>
                    <a:pt x="0" y="0"/>
                  </a:moveTo>
                  <a:lnTo>
                    <a:pt x="173284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11955" y="2441437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62815" y="0"/>
                  </a:moveTo>
                  <a:lnTo>
                    <a:pt x="0" y="107220"/>
                  </a:lnTo>
                  <a:lnTo>
                    <a:pt x="192779" y="147292"/>
                  </a:lnTo>
                  <a:lnTo>
                    <a:pt x="6281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817999" y="2497420"/>
            <a:ext cx="1236328" cy="557751"/>
          </a:xfrm>
          <a:prstGeom prst="rect">
            <a:avLst/>
          </a:prstGeom>
        </p:spPr>
        <p:txBody>
          <a:bodyPr vert="horz" wrap="square" lIns="0" tIns="44357" rIns="0" bIns="0" rtlCol="0">
            <a:spAutoFit/>
          </a:bodyPr>
          <a:lstStyle/>
          <a:p>
            <a:pPr marL="18875" marR="7550">
              <a:lnSpc>
                <a:spcPts val="1962"/>
              </a:lnSpc>
              <a:spcBef>
                <a:spcPts val="349"/>
              </a:spcBef>
            </a:pPr>
            <a:r>
              <a:rPr sz="1783" spc="-7" dirty="0">
                <a:solidFill>
                  <a:srgbClr val="203F99"/>
                </a:solidFill>
                <a:latin typeface="Liberation Serif"/>
                <a:cs typeface="Liberation Serif"/>
              </a:rPr>
              <a:t>I</a:t>
            </a:r>
            <a:r>
              <a:rPr sz="1783" dirty="0">
                <a:solidFill>
                  <a:srgbClr val="203F99"/>
                </a:solidFill>
                <a:latin typeface="Liberation Serif"/>
                <a:cs typeface="Liberation Serif"/>
              </a:rPr>
              <a:t>n</a:t>
            </a:r>
            <a:r>
              <a:rPr sz="1783" spc="-7" dirty="0">
                <a:solidFill>
                  <a:srgbClr val="203F99"/>
                </a:solidFill>
                <a:latin typeface="Liberation Serif"/>
                <a:cs typeface="Liberation Serif"/>
              </a:rPr>
              <a:t>t</a:t>
            </a:r>
            <a:r>
              <a:rPr sz="1783" dirty="0">
                <a:solidFill>
                  <a:srgbClr val="203F99"/>
                </a:solidFill>
                <a:latin typeface="Liberation Serif"/>
                <a:cs typeface="Liberation Serif"/>
              </a:rPr>
              <a:t>e</a:t>
            </a:r>
            <a:r>
              <a:rPr sz="1783" spc="-15" dirty="0">
                <a:solidFill>
                  <a:srgbClr val="203F99"/>
                </a:solidFill>
                <a:latin typeface="Liberation Serif"/>
                <a:cs typeface="Liberation Serif"/>
              </a:rPr>
              <a:t>r</a:t>
            </a:r>
            <a:r>
              <a:rPr sz="1783" dirty="0">
                <a:solidFill>
                  <a:srgbClr val="203F99"/>
                </a:solidFill>
                <a:latin typeface="Liberation Serif"/>
                <a:cs typeface="Liberation Serif"/>
              </a:rPr>
              <a:t>ve</a:t>
            </a:r>
            <a:r>
              <a:rPr sz="1783" spc="-7" dirty="0">
                <a:solidFill>
                  <a:srgbClr val="203F99"/>
                </a:solidFill>
                <a:latin typeface="Liberation Serif"/>
                <a:cs typeface="Liberation Serif"/>
              </a:rPr>
              <a:t>n</a:t>
            </a:r>
            <a:r>
              <a:rPr sz="1783" dirty="0">
                <a:solidFill>
                  <a:srgbClr val="203F99"/>
                </a:solidFill>
                <a:latin typeface="Liberation Serif"/>
                <a:cs typeface="Liberation Serif"/>
              </a:rPr>
              <a:t>tio</a:t>
            </a:r>
            <a:r>
              <a:rPr sz="1783" spc="-7" dirty="0">
                <a:solidFill>
                  <a:srgbClr val="203F99"/>
                </a:solidFill>
                <a:latin typeface="Liberation Serif"/>
                <a:cs typeface="Liberation Serif"/>
              </a:rPr>
              <a:t>ns  </a:t>
            </a:r>
            <a:r>
              <a:rPr sz="1783" dirty="0">
                <a:solidFill>
                  <a:srgbClr val="203F99"/>
                </a:solidFill>
                <a:latin typeface="Liberation Serif"/>
                <a:cs typeface="Liberation Serif"/>
              </a:rPr>
              <a:t>not</a:t>
            </a:r>
            <a:r>
              <a:rPr sz="1783" spc="-59" dirty="0">
                <a:solidFill>
                  <a:srgbClr val="203F99"/>
                </a:solidFill>
                <a:latin typeface="Liberation Serif"/>
                <a:cs typeface="Liberation Serif"/>
              </a:rPr>
              <a:t> </a:t>
            </a:r>
            <a:r>
              <a:rPr sz="1783" dirty="0">
                <a:solidFill>
                  <a:srgbClr val="203F99"/>
                </a:solidFill>
                <a:latin typeface="Liberation Serif"/>
                <a:cs typeface="Liberation Serif"/>
              </a:rPr>
              <a:t>possible</a:t>
            </a:r>
            <a:endParaRPr sz="1783">
              <a:latin typeface="Liberation Serif"/>
              <a:cs typeface="Liberation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49543" y="3134398"/>
            <a:ext cx="318990" cy="639870"/>
          </a:xfrm>
          <a:custGeom>
            <a:avLst/>
            <a:gdLst/>
            <a:ahLst/>
            <a:cxnLst/>
            <a:rect l="l" t="t" r="r" b="b"/>
            <a:pathLst>
              <a:path w="214630" h="430530">
                <a:moveTo>
                  <a:pt x="0" y="0"/>
                </a:moveTo>
                <a:lnTo>
                  <a:pt x="153790" y="153790"/>
                </a:lnTo>
              </a:path>
              <a:path w="214630" h="430530">
                <a:moveTo>
                  <a:pt x="153790" y="0"/>
                </a:moveTo>
                <a:lnTo>
                  <a:pt x="0" y="153790"/>
                </a:lnTo>
              </a:path>
              <a:path w="214630" h="430530">
                <a:moveTo>
                  <a:pt x="61732" y="277255"/>
                </a:moveTo>
                <a:lnTo>
                  <a:pt x="214440" y="429963"/>
                </a:lnTo>
              </a:path>
              <a:path w="214630" h="430530">
                <a:moveTo>
                  <a:pt x="214440" y="277255"/>
                </a:moveTo>
                <a:lnTo>
                  <a:pt x="61732" y="429963"/>
                </a:lnTo>
              </a:path>
            </a:pathLst>
          </a:custGeom>
          <a:ln w="32182">
            <a:solidFill>
              <a:srgbClr val="203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799469" y="2495811"/>
            <a:ext cx="1476043" cy="584352"/>
          </a:xfrm>
          <a:prstGeom prst="rect">
            <a:avLst/>
          </a:prstGeom>
        </p:spPr>
        <p:txBody>
          <a:bodyPr vert="horz" wrap="square" lIns="0" tIns="45301" rIns="0" bIns="0" rtlCol="0">
            <a:spAutoFit/>
          </a:bodyPr>
          <a:lstStyle/>
          <a:p>
            <a:pPr marL="18875" marR="7550">
              <a:lnSpc>
                <a:spcPts val="2110"/>
              </a:lnSpc>
              <a:spcBef>
                <a:spcPts val="357"/>
              </a:spcBef>
            </a:pPr>
            <a:r>
              <a:rPr sz="1858" spc="15" dirty="0">
                <a:latin typeface="Liberation Serif"/>
                <a:cs typeface="Liberation Serif"/>
              </a:rPr>
              <a:t>E</a:t>
            </a:r>
            <a:r>
              <a:rPr sz="1858" spc="22" dirty="0">
                <a:latin typeface="Liberation Serif"/>
                <a:cs typeface="Liberation Serif"/>
              </a:rPr>
              <a:t>n</a:t>
            </a:r>
            <a:r>
              <a:rPr sz="1858" spc="15" dirty="0">
                <a:latin typeface="Liberation Serif"/>
                <a:cs typeface="Liberation Serif"/>
              </a:rPr>
              <a:t>vi</a:t>
            </a:r>
            <a:r>
              <a:rPr sz="1858" spc="22" dirty="0">
                <a:latin typeface="Liberation Serif"/>
                <a:cs typeface="Liberation Serif"/>
              </a:rPr>
              <a:t>ro</a:t>
            </a:r>
            <a:r>
              <a:rPr sz="1858" spc="15" dirty="0">
                <a:latin typeface="Liberation Serif"/>
                <a:cs typeface="Liberation Serif"/>
              </a:rPr>
              <a:t>nm</a:t>
            </a:r>
            <a:r>
              <a:rPr sz="1858" spc="7" dirty="0">
                <a:latin typeface="Liberation Serif"/>
                <a:cs typeface="Liberation Serif"/>
              </a:rPr>
              <a:t>e</a:t>
            </a:r>
            <a:r>
              <a:rPr sz="1858" spc="22" dirty="0">
                <a:latin typeface="Liberation Serif"/>
                <a:cs typeface="Liberation Serif"/>
              </a:rPr>
              <a:t>n</a:t>
            </a:r>
            <a:r>
              <a:rPr sz="1858" spc="7" dirty="0">
                <a:latin typeface="Liberation Serif"/>
                <a:cs typeface="Liberation Serif"/>
              </a:rPr>
              <a:t>tal  </a:t>
            </a:r>
            <a:r>
              <a:rPr sz="1858" spc="15" dirty="0">
                <a:latin typeface="Liberation Serif"/>
                <a:cs typeface="Liberation Serif"/>
              </a:rPr>
              <a:t>factors</a:t>
            </a:r>
            <a:endParaRPr sz="1858">
              <a:latin typeface="Liberation Serif"/>
              <a:cs typeface="Liberation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48964" y="4184325"/>
            <a:ext cx="725753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15" dirty="0">
                <a:latin typeface="Liberation Serif"/>
                <a:cs typeface="Liberation Serif"/>
              </a:rPr>
              <a:t>Clouds</a:t>
            </a:r>
            <a:endParaRPr sz="1858">
              <a:latin typeface="Liberation Serif"/>
              <a:cs typeface="Liberation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56430" y="4184325"/>
            <a:ext cx="897517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15" dirty="0">
                <a:latin typeface="Liberation Serif"/>
                <a:cs typeface="Liberation Serif"/>
              </a:rPr>
              <a:t>Ae</a:t>
            </a:r>
            <a:r>
              <a:rPr sz="1858" spc="7" dirty="0">
                <a:latin typeface="Liberation Serif"/>
                <a:cs typeface="Liberation Serif"/>
              </a:rPr>
              <a:t>r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s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ls</a:t>
            </a:r>
            <a:endParaRPr sz="1858">
              <a:latin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1224728450"/>
      </p:ext>
    </p:extLst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6DE0AB0-B305-384A-AEAB-2E0F6B06E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Challenges </a:t>
            </a:r>
            <a:r>
              <a:rPr spc="-7" dirty="0"/>
              <a:t>in </a:t>
            </a:r>
            <a:r>
              <a:rPr spc="-15" dirty="0"/>
              <a:t>Context </a:t>
            </a:r>
            <a:r>
              <a:rPr spc="-7" dirty="0"/>
              <a:t>of Climate</a:t>
            </a:r>
            <a:r>
              <a:rPr spc="-15" dirty="0"/>
              <a:t> </a:t>
            </a:r>
            <a:r>
              <a:rPr spc="-7" dirty="0"/>
              <a:t>Sciences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57194" y="2542050"/>
            <a:ext cx="2476429" cy="1642145"/>
            <a:chOff x="1353112" y="1710392"/>
            <a:chExt cx="1666239" cy="1104900"/>
          </a:xfrm>
        </p:grpSpPr>
        <p:sp>
          <p:nvSpPr>
            <p:cNvPr id="4" name="object 4"/>
            <p:cNvSpPr/>
            <p:nvPr/>
          </p:nvSpPr>
          <p:spPr>
            <a:xfrm>
              <a:off x="1353108" y="2508592"/>
              <a:ext cx="316865" cy="305435"/>
            </a:xfrm>
            <a:custGeom>
              <a:avLst/>
              <a:gdLst/>
              <a:ahLst/>
              <a:cxnLst/>
              <a:rect l="l" t="t" r="r" b="b"/>
              <a:pathLst>
                <a:path w="316864" h="305435">
                  <a:moveTo>
                    <a:pt x="316242" y="158127"/>
                  </a:moveTo>
                  <a:lnTo>
                    <a:pt x="314985" y="137464"/>
                  </a:lnTo>
                  <a:lnTo>
                    <a:pt x="314248" y="134010"/>
                  </a:lnTo>
                  <a:lnTo>
                    <a:pt x="313918" y="128625"/>
                  </a:lnTo>
                  <a:lnTo>
                    <a:pt x="303733" y="91567"/>
                  </a:lnTo>
                  <a:lnTo>
                    <a:pt x="282702" y="57111"/>
                  </a:lnTo>
                  <a:lnTo>
                    <a:pt x="254076" y="30543"/>
                  </a:lnTo>
                  <a:lnTo>
                    <a:pt x="217512" y="10960"/>
                  </a:lnTo>
                  <a:lnTo>
                    <a:pt x="179133" y="1219"/>
                  </a:lnTo>
                  <a:lnTo>
                    <a:pt x="158115" y="0"/>
                  </a:lnTo>
                  <a:lnTo>
                    <a:pt x="136918" y="1219"/>
                  </a:lnTo>
                  <a:lnTo>
                    <a:pt x="97358" y="10960"/>
                  </a:lnTo>
                  <a:lnTo>
                    <a:pt x="60477" y="30543"/>
                  </a:lnTo>
                  <a:lnTo>
                    <a:pt x="31978" y="57111"/>
                  </a:lnTo>
                  <a:lnTo>
                    <a:pt x="11417" y="91567"/>
                  </a:lnTo>
                  <a:lnTo>
                    <a:pt x="1231" y="128625"/>
                  </a:lnTo>
                  <a:lnTo>
                    <a:pt x="0" y="148374"/>
                  </a:lnTo>
                  <a:lnTo>
                    <a:pt x="292" y="153225"/>
                  </a:lnTo>
                  <a:lnTo>
                    <a:pt x="0" y="158127"/>
                  </a:lnTo>
                  <a:lnTo>
                    <a:pt x="5143" y="196164"/>
                  </a:lnTo>
                  <a:lnTo>
                    <a:pt x="21653" y="231762"/>
                  </a:lnTo>
                  <a:lnTo>
                    <a:pt x="46291" y="262496"/>
                  </a:lnTo>
                  <a:lnTo>
                    <a:pt x="79057" y="285915"/>
                  </a:lnTo>
                  <a:lnTo>
                    <a:pt x="116967" y="300951"/>
                  </a:lnTo>
                  <a:lnTo>
                    <a:pt x="158115" y="305409"/>
                  </a:lnTo>
                  <a:lnTo>
                    <a:pt x="179158" y="304342"/>
                  </a:lnTo>
                  <a:lnTo>
                    <a:pt x="217970" y="294906"/>
                  </a:lnTo>
                  <a:lnTo>
                    <a:pt x="254673" y="274866"/>
                  </a:lnTo>
                  <a:lnTo>
                    <a:pt x="283171" y="248297"/>
                  </a:lnTo>
                  <a:lnTo>
                    <a:pt x="304368" y="214020"/>
                  </a:lnTo>
                  <a:lnTo>
                    <a:pt x="314985" y="177698"/>
                  </a:lnTo>
                  <a:lnTo>
                    <a:pt x="316242" y="158127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69357" y="2665625"/>
              <a:ext cx="855980" cy="1270"/>
            </a:xfrm>
            <a:custGeom>
              <a:avLst/>
              <a:gdLst/>
              <a:ahLst/>
              <a:cxnLst/>
              <a:rect l="l" t="t" r="r" b="b"/>
              <a:pathLst>
                <a:path w="855980" h="1269">
                  <a:moveTo>
                    <a:pt x="0" y="0"/>
                  </a:moveTo>
                  <a:lnTo>
                    <a:pt x="855594" y="1083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03652" y="2519416"/>
              <a:ext cx="315595" cy="295910"/>
            </a:xfrm>
            <a:custGeom>
              <a:avLst/>
              <a:gdLst/>
              <a:ahLst/>
              <a:cxnLst/>
              <a:rect l="l" t="t" r="r" b="b"/>
              <a:pathLst>
                <a:path w="315594" h="295910">
                  <a:moveTo>
                    <a:pt x="158122" y="0"/>
                  </a:moveTo>
                  <a:lnTo>
                    <a:pt x="116967" y="4467"/>
                  </a:lnTo>
                  <a:lnTo>
                    <a:pt x="79061" y="19494"/>
                  </a:lnTo>
                  <a:lnTo>
                    <a:pt x="46299" y="42508"/>
                  </a:lnTo>
                  <a:lnTo>
                    <a:pt x="21660" y="73646"/>
                  </a:lnTo>
                  <a:lnTo>
                    <a:pt x="5144" y="109792"/>
                  </a:lnTo>
                  <a:lnTo>
                    <a:pt x="0" y="148375"/>
                  </a:lnTo>
                  <a:lnTo>
                    <a:pt x="1252" y="167954"/>
                  </a:lnTo>
                  <a:lnTo>
                    <a:pt x="21660" y="222021"/>
                  </a:lnTo>
                  <a:lnTo>
                    <a:pt x="46299" y="252752"/>
                  </a:lnTo>
                  <a:lnTo>
                    <a:pt x="79061" y="276172"/>
                  </a:lnTo>
                  <a:lnTo>
                    <a:pt x="116967" y="291199"/>
                  </a:lnTo>
                  <a:lnTo>
                    <a:pt x="158122" y="295667"/>
                  </a:lnTo>
                  <a:lnTo>
                    <a:pt x="179156" y="294601"/>
                  </a:lnTo>
                  <a:lnTo>
                    <a:pt x="217976" y="285158"/>
                  </a:lnTo>
                  <a:lnTo>
                    <a:pt x="254681" y="265122"/>
                  </a:lnTo>
                  <a:lnTo>
                    <a:pt x="283178" y="238554"/>
                  </a:lnTo>
                  <a:lnTo>
                    <a:pt x="304196" y="204269"/>
                  </a:lnTo>
                  <a:lnTo>
                    <a:pt x="315161" y="148375"/>
                  </a:lnTo>
                  <a:lnTo>
                    <a:pt x="314078" y="128169"/>
                  </a:lnTo>
                  <a:lnTo>
                    <a:pt x="294584" y="73646"/>
                  </a:lnTo>
                  <a:lnTo>
                    <a:pt x="269945" y="42508"/>
                  </a:lnTo>
                  <a:lnTo>
                    <a:pt x="237183" y="19494"/>
                  </a:lnTo>
                  <a:lnTo>
                    <a:pt x="198871" y="4467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6287" y="2604975"/>
              <a:ext cx="187960" cy="125095"/>
            </a:xfrm>
            <a:custGeom>
              <a:avLst/>
              <a:gdLst/>
              <a:ahLst/>
              <a:cxnLst/>
              <a:rect l="l" t="t" r="r" b="b"/>
              <a:pathLst>
                <a:path w="187960" h="125094">
                  <a:moveTo>
                    <a:pt x="0" y="0"/>
                  </a:moveTo>
                  <a:lnTo>
                    <a:pt x="0" y="124548"/>
                  </a:lnTo>
                  <a:lnTo>
                    <a:pt x="187364" y="61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27840" y="1710392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8122" y="0"/>
                  </a:moveTo>
                  <a:lnTo>
                    <a:pt x="117373" y="4873"/>
                  </a:lnTo>
                  <a:lnTo>
                    <a:pt x="79061" y="19494"/>
                  </a:lnTo>
                  <a:lnTo>
                    <a:pt x="46299" y="42915"/>
                  </a:lnTo>
                  <a:lnTo>
                    <a:pt x="21660" y="73646"/>
                  </a:lnTo>
                  <a:lnTo>
                    <a:pt x="5550" y="109792"/>
                  </a:lnTo>
                  <a:lnTo>
                    <a:pt x="0" y="148375"/>
                  </a:lnTo>
                  <a:lnTo>
                    <a:pt x="1404" y="168106"/>
                  </a:lnTo>
                  <a:lnTo>
                    <a:pt x="12336" y="204726"/>
                  </a:lnTo>
                  <a:lnTo>
                    <a:pt x="33066" y="238706"/>
                  </a:lnTo>
                  <a:lnTo>
                    <a:pt x="61563" y="265579"/>
                  </a:lnTo>
                  <a:lnTo>
                    <a:pt x="97963" y="285327"/>
                  </a:lnTo>
                  <a:lnTo>
                    <a:pt x="137392" y="295515"/>
                  </a:lnTo>
                  <a:lnTo>
                    <a:pt x="158122" y="296750"/>
                  </a:lnTo>
                  <a:lnTo>
                    <a:pt x="179309" y="295515"/>
                  </a:lnTo>
                  <a:lnTo>
                    <a:pt x="218433" y="285327"/>
                  </a:lnTo>
                  <a:lnTo>
                    <a:pt x="255155" y="265579"/>
                  </a:lnTo>
                  <a:lnTo>
                    <a:pt x="283787" y="238706"/>
                  </a:lnTo>
                  <a:lnTo>
                    <a:pt x="304822" y="204726"/>
                  </a:lnTo>
                  <a:lnTo>
                    <a:pt x="316244" y="148375"/>
                  </a:lnTo>
                  <a:lnTo>
                    <a:pt x="315009" y="128626"/>
                  </a:lnTo>
                  <a:lnTo>
                    <a:pt x="304822" y="91566"/>
                  </a:lnTo>
                  <a:lnTo>
                    <a:pt x="283787" y="57112"/>
                  </a:lnTo>
                  <a:lnTo>
                    <a:pt x="255155" y="30544"/>
                  </a:lnTo>
                  <a:lnTo>
                    <a:pt x="218433" y="10965"/>
                  </a:lnTo>
                  <a:lnTo>
                    <a:pt x="179309" y="1218"/>
                  </a:lnTo>
                  <a:lnTo>
                    <a:pt x="158122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92101" y="1956240"/>
              <a:ext cx="335915" cy="429259"/>
            </a:xfrm>
            <a:custGeom>
              <a:avLst/>
              <a:gdLst/>
              <a:ahLst/>
              <a:cxnLst/>
              <a:rect l="l" t="t" r="r" b="b"/>
              <a:pathLst>
                <a:path w="335914" h="429260">
                  <a:moveTo>
                    <a:pt x="335739" y="0"/>
                  </a:moveTo>
                  <a:lnTo>
                    <a:pt x="0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2715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66064" y="0"/>
                  </a:moveTo>
                  <a:lnTo>
                    <a:pt x="0" y="186281"/>
                  </a:lnTo>
                  <a:lnTo>
                    <a:pt x="164620" y="76895"/>
                  </a:lnTo>
                  <a:lnTo>
                    <a:pt x="6606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35421" y="1956240"/>
              <a:ext cx="335280" cy="429259"/>
            </a:xfrm>
            <a:custGeom>
              <a:avLst/>
              <a:gdLst/>
              <a:ahLst/>
              <a:cxnLst/>
              <a:rect l="l" t="t" r="r" b="b"/>
              <a:pathLst>
                <a:path w="335280" h="429260">
                  <a:moveTo>
                    <a:pt x="0" y="0"/>
                  </a:moveTo>
                  <a:lnTo>
                    <a:pt x="334656" y="428880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15926" y="2339633"/>
              <a:ext cx="165100" cy="186690"/>
            </a:xfrm>
            <a:custGeom>
              <a:avLst/>
              <a:gdLst/>
              <a:ahLst/>
              <a:cxnLst/>
              <a:rect l="l" t="t" r="r" b="b"/>
              <a:pathLst>
                <a:path w="165100" h="186689">
                  <a:moveTo>
                    <a:pt x="98555" y="0"/>
                  </a:moveTo>
                  <a:lnTo>
                    <a:pt x="0" y="76895"/>
                  </a:lnTo>
                  <a:lnTo>
                    <a:pt x="164620" y="186281"/>
                  </a:lnTo>
                  <a:lnTo>
                    <a:pt x="9855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27840" y="2201005"/>
              <a:ext cx="316865" cy="297180"/>
            </a:xfrm>
            <a:custGeom>
              <a:avLst/>
              <a:gdLst/>
              <a:ahLst/>
              <a:cxnLst/>
              <a:rect l="l" t="t" r="r" b="b"/>
              <a:pathLst>
                <a:path w="316864" h="297180">
                  <a:moveTo>
                    <a:pt x="159205" y="0"/>
                  </a:moveTo>
                  <a:lnTo>
                    <a:pt x="117914" y="5009"/>
                  </a:lnTo>
                  <a:lnTo>
                    <a:pt x="79061" y="20577"/>
                  </a:lnTo>
                  <a:lnTo>
                    <a:pt x="46299" y="43591"/>
                  </a:lnTo>
                  <a:lnTo>
                    <a:pt x="21660" y="74729"/>
                  </a:lnTo>
                  <a:lnTo>
                    <a:pt x="5550" y="110469"/>
                  </a:lnTo>
                  <a:lnTo>
                    <a:pt x="0" y="149458"/>
                  </a:lnTo>
                  <a:lnTo>
                    <a:pt x="1404" y="169037"/>
                  </a:lnTo>
                  <a:lnTo>
                    <a:pt x="21660" y="223104"/>
                  </a:lnTo>
                  <a:lnTo>
                    <a:pt x="46299" y="253835"/>
                  </a:lnTo>
                  <a:lnTo>
                    <a:pt x="79061" y="277255"/>
                  </a:lnTo>
                  <a:lnTo>
                    <a:pt x="117914" y="292282"/>
                  </a:lnTo>
                  <a:lnTo>
                    <a:pt x="159205" y="296750"/>
                  </a:lnTo>
                  <a:lnTo>
                    <a:pt x="180223" y="295684"/>
                  </a:lnTo>
                  <a:lnTo>
                    <a:pt x="218602" y="286241"/>
                  </a:lnTo>
                  <a:lnTo>
                    <a:pt x="255155" y="266205"/>
                  </a:lnTo>
                  <a:lnTo>
                    <a:pt x="283787" y="239637"/>
                  </a:lnTo>
                  <a:lnTo>
                    <a:pt x="304822" y="205352"/>
                  </a:lnTo>
                  <a:lnTo>
                    <a:pt x="316244" y="149458"/>
                  </a:lnTo>
                  <a:lnTo>
                    <a:pt x="315009" y="128796"/>
                  </a:lnTo>
                  <a:lnTo>
                    <a:pt x="295667" y="74729"/>
                  </a:lnTo>
                  <a:lnTo>
                    <a:pt x="270486" y="43591"/>
                  </a:lnTo>
                  <a:lnTo>
                    <a:pt x="237183" y="20577"/>
                  </a:lnTo>
                  <a:lnTo>
                    <a:pt x="199819" y="5009"/>
                  </a:lnTo>
                  <a:lnTo>
                    <a:pt x="159205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14483" y="2410030"/>
              <a:ext cx="172720" cy="100965"/>
            </a:xfrm>
            <a:custGeom>
              <a:avLst/>
              <a:gdLst/>
              <a:ahLst/>
              <a:cxnLst/>
              <a:rect l="l" t="t" r="r" b="b"/>
              <a:pathLst>
                <a:path w="172719" h="100964">
                  <a:moveTo>
                    <a:pt x="172201" y="0"/>
                  </a:moveTo>
                  <a:lnTo>
                    <a:pt x="0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59610" y="2453351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129963" y="0"/>
                  </a:moveTo>
                  <a:lnTo>
                    <a:pt x="0" y="147292"/>
                  </a:lnTo>
                  <a:lnTo>
                    <a:pt x="192779" y="107220"/>
                  </a:lnTo>
                  <a:lnTo>
                    <a:pt x="129963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66468" y="2033135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0480" h="30480">
                  <a:moveTo>
                    <a:pt x="0" y="0"/>
                  </a:moveTo>
                  <a:lnTo>
                    <a:pt x="0" y="0"/>
                  </a:lnTo>
                </a:path>
                <a:path w="30480" h="30480">
                  <a:moveTo>
                    <a:pt x="30324" y="30324"/>
                  </a:moveTo>
                  <a:lnTo>
                    <a:pt x="30324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66468" y="209486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80">
                  <a:moveTo>
                    <a:pt x="23826" y="0"/>
                  </a:moveTo>
                  <a:lnTo>
                    <a:pt x="6498" y="0"/>
                  </a:lnTo>
                  <a:lnTo>
                    <a:pt x="0" y="6498"/>
                  </a:lnTo>
                  <a:lnTo>
                    <a:pt x="0" y="23826"/>
                  </a:lnTo>
                  <a:lnTo>
                    <a:pt x="6498" y="30324"/>
                  </a:lnTo>
                  <a:lnTo>
                    <a:pt x="23826" y="30324"/>
                  </a:lnTo>
                  <a:lnTo>
                    <a:pt x="30324" y="23826"/>
                  </a:lnTo>
                  <a:lnTo>
                    <a:pt x="30324" y="6498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66468" y="2094868"/>
              <a:ext cx="31750" cy="30480"/>
            </a:xfrm>
            <a:custGeom>
              <a:avLst/>
              <a:gdLst/>
              <a:ahLst/>
              <a:cxnLst/>
              <a:rect l="l" t="t" r="r" b="b"/>
              <a:pathLst>
                <a:path w="31750" h="30480">
                  <a:moveTo>
                    <a:pt x="15162" y="0"/>
                  </a:moveTo>
                  <a:lnTo>
                    <a:pt x="23826" y="0"/>
                  </a:lnTo>
                  <a:lnTo>
                    <a:pt x="30324" y="6498"/>
                  </a:lnTo>
                  <a:lnTo>
                    <a:pt x="30324" y="15162"/>
                  </a:lnTo>
                  <a:lnTo>
                    <a:pt x="30324" y="23826"/>
                  </a:lnTo>
                  <a:lnTo>
                    <a:pt x="23826" y="30324"/>
                  </a:lnTo>
                  <a:lnTo>
                    <a:pt x="15162" y="30324"/>
                  </a:lnTo>
                  <a:lnTo>
                    <a:pt x="6498" y="30324"/>
                  </a:lnTo>
                  <a:lnTo>
                    <a:pt x="0" y="23826"/>
                  </a:lnTo>
                  <a:lnTo>
                    <a:pt x="0" y="15162"/>
                  </a:lnTo>
                  <a:lnTo>
                    <a:pt x="0" y="6498"/>
                  </a:lnTo>
                  <a:lnTo>
                    <a:pt x="6498" y="0"/>
                  </a:lnTo>
                  <a:lnTo>
                    <a:pt x="15162" y="0"/>
                  </a:lnTo>
                  <a:close/>
                </a:path>
                <a:path w="31750" h="30480">
                  <a:moveTo>
                    <a:pt x="0" y="0"/>
                  </a:moveTo>
                  <a:lnTo>
                    <a:pt x="0" y="0"/>
                  </a:lnTo>
                </a:path>
                <a:path w="31750" h="30480">
                  <a:moveTo>
                    <a:pt x="31407" y="30324"/>
                  </a:moveTo>
                  <a:lnTo>
                    <a:pt x="31407" y="30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3826" y="0"/>
                  </a:moveTo>
                  <a:lnTo>
                    <a:pt x="7581" y="0"/>
                  </a:lnTo>
                  <a:lnTo>
                    <a:pt x="0" y="7581"/>
                  </a:lnTo>
                  <a:lnTo>
                    <a:pt x="0" y="24909"/>
                  </a:lnTo>
                  <a:lnTo>
                    <a:pt x="7581" y="31407"/>
                  </a:lnTo>
                  <a:lnTo>
                    <a:pt x="23826" y="31407"/>
                  </a:lnTo>
                  <a:lnTo>
                    <a:pt x="31407" y="24909"/>
                  </a:lnTo>
                  <a:lnTo>
                    <a:pt x="31407" y="7581"/>
                  </a:lnTo>
                  <a:lnTo>
                    <a:pt x="23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6468" y="21555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162" y="0"/>
                  </a:moveTo>
                  <a:lnTo>
                    <a:pt x="23826" y="0"/>
                  </a:lnTo>
                  <a:lnTo>
                    <a:pt x="31407" y="7581"/>
                  </a:lnTo>
                  <a:lnTo>
                    <a:pt x="31407" y="16245"/>
                  </a:lnTo>
                  <a:lnTo>
                    <a:pt x="31407" y="24909"/>
                  </a:lnTo>
                  <a:lnTo>
                    <a:pt x="23826" y="31407"/>
                  </a:lnTo>
                  <a:lnTo>
                    <a:pt x="15162" y="31407"/>
                  </a:lnTo>
                  <a:lnTo>
                    <a:pt x="7581" y="31407"/>
                  </a:lnTo>
                  <a:lnTo>
                    <a:pt x="0" y="24909"/>
                  </a:lnTo>
                  <a:lnTo>
                    <a:pt x="0" y="16245"/>
                  </a:lnTo>
                  <a:lnTo>
                    <a:pt x="0" y="7581"/>
                  </a:lnTo>
                  <a:lnTo>
                    <a:pt x="7581" y="0"/>
                  </a:lnTo>
                  <a:lnTo>
                    <a:pt x="15162" y="0"/>
                  </a:lnTo>
                  <a:close/>
                </a:path>
                <a:path w="31750" h="31750">
                  <a:moveTo>
                    <a:pt x="0" y="0"/>
                  </a:moveTo>
                  <a:lnTo>
                    <a:pt x="0" y="0"/>
                  </a:lnTo>
                </a:path>
                <a:path w="31750" h="31750">
                  <a:moveTo>
                    <a:pt x="31407" y="31407"/>
                  </a:moveTo>
                  <a:lnTo>
                    <a:pt x="31407" y="314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77659" y="2398116"/>
              <a:ext cx="173355" cy="100965"/>
            </a:xfrm>
            <a:custGeom>
              <a:avLst/>
              <a:gdLst/>
              <a:ahLst/>
              <a:cxnLst/>
              <a:rect l="l" t="t" r="r" b="b"/>
              <a:pathLst>
                <a:path w="173355" h="100964">
                  <a:moveTo>
                    <a:pt x="0" y="0"/>
                  </a:moveTo>
                  <a:lnTo>
                    <a:pt x="173284" y="100721"/>
                  </a:lnTo>
                </a:path>
              </a:pathLst>
            </a:custGeom>
            <a:ln w="46281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11955" y="2441437"/>
              <a:ext cx="193040" cy="147320"/>
            </a:xfrm>
            <a:custGeom>
              <a:avLst/>
              <a:gdLst/>
              <a:ahLst/>
              <a:cxnLst/>
              <a:rect l="l" t="t" r="r" b="b"/>
              <a:pathLst>
                <a:path w="193039" h="147319">
                  <a:moveTo>
                    <a:pt x="62815" y="0"/>
                  </a:moveTo>
                  <a:lnTo>
                    <a:pt x="0" y="107220"/>
                  </a:lnTo>
                  <a:lnTo>
                    <a:pt x="192779" y="147292"/>
                  </a:lnTo>
                  <a:lnTo>
                    <a:pt x="6281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662308" y="697204"/>
            <a:ext cx="5672006" cy="2423692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19818">
              <a:lnSpc>
                <a:spcPct val="114599"/>
              </a:lnSpc>
              <a:spcBef>
                <a:spcPts val="149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When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trying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apply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concepts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context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sciences, 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face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fundamental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challenges.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 in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real environment is not </a:t>
            </a:r>
            <a:r>
              <a:rPr lang="en-US" sz="1486" b="1" dirty="0">
                <a:solidFill>
                  <a:srgbClr val="22373A"/>
                </a:solidFill>
                <a:latin typeface="LM Sans 10"/>
                <a:cs typeface="LM Sans 10"/>
              </a:rPr>
              <a:t>possible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most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parts 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it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impossible,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else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arguably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ethically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questionable, 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deliberately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</a:t>
            </a:r>
            <a:r>
              <a:rPr sz="1486" spc="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86" dirty="0">
              <a:latin typeface="Arial"/>
              <a:cs typeface="Arial"/>
            </a:endParaRPr>
          </a:p>
          <a:p>
            <a:pPr marL="3155857" marR="1066423">
              <a:lnSpc>
                <a:spcPts val="2110"/>
              </a:lnSpc>
            </a:pPr>
            <a:r>
              <a:rPr sz="1858" spc="22" dirty="0">
                <a:latin typeface="Liberation Serif"/>
                <a:cs typeface="Liberation Serif"/>
              </a:rPr>
              <a:t>Env</a:t>
            </a:r>
            <a:r>
              <a:rPr sz="1858" spc="7" dirty="0">
                <a:latin typeface="Liberation Serif"/>
                <a:cs typeface="Liberation Serif"/>
              </a:rPr>
              <a:t>ir</a:t>
            </a:r>
            <a:r>
              <a:rPr sz="1858" spc="22" dirty="0">
                <a:latin typeface="Liberation Serif"/>
                <a:cs typeface="Liberation Serif"/>
              </a:rPr>
              <a:t>on</a:t>
            </a:r>
            <a:r>
              <a:rPr sz="1858" spc="15" dirty="0">
                <a:latin typeface="Liberation Serif"/>
                <a:cs typeface="Liberation Serif"/>
              </a:rPr>
              <a:t>m</a:t>
            </a:r>
            <a:r>
              <a:rPr sz="1858" spc="7" dirty="0">
                <a:latin typeface="Liberation Serif"/>
                <a:cs typeface="Liberation Serif"/>
              </a:rPr>
              <a:t>e</a:t>
            </a:r>
            <a:r>
              <a:rPr sz="1858" spc="15" dirty="0">
                <a:latin typeface="Liberation Serif"/>
                <a:cs typeface="Liberation Serif"/>
              </a:rPr>
              <a:t>nt</a:t>
            </a:r>
            <a:r>
              <a:rPr sz="1858" spc="7" dirty="0">
                <a:latin typeface="Liberation Serif"/>
                <a:cs typeface="Liberation Serif"/>
              </a:rPr>
              <a:t>al  </a:t>
            </a:r>
            <a:r>
              <a:rPr sz="1858" spc="15" dirty="0">
                <a:latin typeface="Liberation Serif"/>
                <a:cs typeface="Liberation Serif"/>
              </a:rPr>
              <a:t>factors</a:t>
            </a:r>
            <a:endParaRPr sz="1858" dirty="0">
              <a:latin typeface="Liberation Serif"/>
              <a:cs typeface="Liberation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56430" y="4184325"/>
            <a:ext cx="897517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15" dirty="0">
                <a:latin typeface="Liberation Serif"/>
                <a:cs typeface="Liberation Serif"/>
              </a:rPr>
              <a:t>Ae</a:t>
            </a:r>
            <a:r>
              <a:rPr sz="1858" spc="7" dirty="0">
                <a:latin typeface="Liberation Serif"/>
                <a:cs typeface="Liberation Serif"/>
              </a:rPr>
              <a:t>r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s</a:t>
            </a:r>
            <a:r>
              <a:rPr sz="1858" spc="22" dirty="0">
                <a:latin typeface="Liberation Serif"/>
                <a:cs typeface="Liberation Serif"/>
              </a:rPr>
              <a:t>o</a:t>
            </a:r>
            <a:r>
              <a:rPr sz="1858" spc="7" dirty="0">
                <a:latin typeface="Liberation Serif"/>
                <a:cs typeface="Liberation Serif"/>
              </a:rPr>
              <a:t>ls</a:t>
            </a:r>
            <a:endParaRPr sz="1858">
              <a:latin typeface="Liberation Serif"/>
              <a:cs typeface="Liberation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53793" y="4184325"/>
            <a:ext cx="723865" cy="310690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858" spc="7" dirty="0">
                <a:latin typeface="Liberation Serif"/>
                <a:cs typeface="Liberation Serif"/>
              </a:rPr>
              <a:t>Cl</a:t>
            </a:r>
            <a:r>
              <a:rPr sz="1858" spc="22" dirty="0">
                <a:latin typeface="Liberation Serif"/>
                <a:cs typeface="Liberation Serif"/>
              </a:rPr>
              <a:t>ou</a:t>
            </a:r>
            <a:r>
              <a:rPr sz="1858" spc="15" dirty="0">
                <a:latin typeface="Liberation Serif"/>
                <a:cs typeface="Liberation Serif"/>
              </a:rPr>
              <a:t>ds</a:t>
            </a:r>
            <a:endParaRPr sz="1858">
              <a:latin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1694084767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7">
            <a:extLst>
              <a:ext uri="{FF2B5EF4-FFF2-40B4-BE49-F238E27FC236}">
                <a16:creationId xmlns:a16="http://schemas.microsoft.com/office/drawing/2014/main" id="{4C106BE0-4635-484C-BEEA-7595CB79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0242" name="TextBox 2">
            <a:extLst>
              <a:ext uri="{FF2B5EF4-FFF2-40B4-BE49-F238E27FC236}">
                <a16:creationId xmlns:a16="http://schemas.microsoft.com/office/drawing/2014/main" id="{3A01FD9F-273E-D147-88F5-65D46FA92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73075"/>
            <a:ext cx="2309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Causality in economics</a:t>
            </a: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1E512675-699D-824A-9D52-24FF35452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20738"/>
            <a:ext cx="7848600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9CAC50-C3B5-A842-88AE-B6EA797AC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Challenges </a:t>
            </a:r>
            <a:r>
              <a:rPr spc="-7" dirty="0"/>
              <a:t>in </a:t>
            </a:r>
            <a:r>
              <a:rPr spc="-15" dirty="0"/>
              <a:t>Context </a:t>
            </a:r>
            <a:r>
              <a:rPr spc="-7" dirty="0"/>
              <a:t>of Climate</a:t>
            </a:r>
            <a:r>
              <a:rPr spc="-15" dirty="0"/>
              <a:t> </a:t>
            </a:r>
            <a:r>
              <a:rPr spc="-7" dirty="0"/>
              <a:t>Sciences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672006" cy="2326679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19818">
              <a:lnSpc>
                <a:spcPct val="114599"/>
              </a:lnSpc>
              <a:spcBef>
                <a:spcPts val="149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When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trying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apply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concepts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context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sciences, 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face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fundamental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challenges.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 in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real environment is not </a:t>
            </a:r>
            <a:r>
              <a:rPr lang="en-US" sz="1486" b="1" dirty="0">
                <a:solidFill>
                  <a:srgbClr val="22373A"/>
                </a:solidFill>
                <a:latin typeface="LM Sans 10"/>
                <a:cs typeface="LM Sans 10"/>
              </a:rPr>
              <a:t>possible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most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parts 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it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impossible,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else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arguably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ethically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questionable, 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deliberately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1271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Ground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truth not known</a:t>
            </a:r>
            <a:endParaRPr sz="1486" dirty="0">
              <a:latin typeface="LM Sans 10"/>
              <a:cs typeface="LM Sans 10"/>
            </a:endParaRPr>
          </a:p>
          <a:p>
            <a:pPr marL="18875" marR="411469">
              <a:lnSpc>
                <a:spcPct val="114599"/>
              </a:lnSpc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mostly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known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among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microscopic physical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variables,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but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usually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less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among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macroscopic</a:t>
            </a:r>
            <a:r>
              <a:rPr sz="1486" spc="16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1295930"/>
      </p:ext>
    </p:extLst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E1FE23-1249-CD4A-AED6-3F08C8966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Challenges </a:t>
            </a:r>
            <a:r>
              <a:rPr spc="-7" dirty="0"/>
              <a:t>in </a:t>
            </a:r>
            <a:r>
              <a:rPr spc="-15" dirty="0"/>
              <a:t>Context </a:t>
            </a:r>
            <a:r>
              <a:rPr spc="-7" dirty="0"/>
              <a:t>of Climate</a:t>
            </a:r>
            <a:r>
              <a:rPr spc="-15" dirty="0"/>
              <a:t> </a:t>
            </a:r>
            <a:r>
              <a:rPr spc="-7" dirty="0"/>
              <a:t>Sciences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17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7" y="697204"/>
            <a:ext cx="5759775" cy="3889286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8875" marR="107586">
              <a:lnSpc>
                <a:spcPct val="114599"/>
              </a:lnSpc>
              <a:spcBef>
                <a:spcPts val="149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When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trying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apply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these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concepts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context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sciences, 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face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two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fundamental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challenges.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Experimentation in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real environment is not </a:t>
            </a:r>
            <a:r>
              <a:rPr lang="en-US" sz="1486" b="1" dirty="0">
                <a:solidFill>
                  <a:srgbClr val="22373A"/>
                </a:solidFill>
                <a:latin typeface="LM Sans 10"/>
                <a:cs typeface="LM Sans 10"/>
              </a:rPr>
              <a:t>possible</a:t>
            </a:r>
            <a:endParaRPr sz="1486" dirty="0">
              <a:latin typeface="LM Sans 10"/>
              <a:cs typeface="LM Sans 10"/>
            </a:endParaRPr>
          </a:p>
          <a:p>
            <a:pPr marL="18875" marR="94374">
              <a:lnSpc>
                <a:spcPct val="114599"/>
              </a:lnSpc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most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parts 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it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impossible,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else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arguably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ethically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questionable, 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deliberately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lang="en-US" sz="1486" spc="-45" dirty="0">
                <a:solidFill>
                  <a:srgbClr val="22373A"/>
                </a:solidFill>
                <a:latin typeface="Arial"/>
                <a:cs typeface="Arial"/>
              </a:rPr>
              <a:t>environmental</a:t>
            </a:r>
            <a:r>
              <a:rPr sz="1486" spc="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1271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Challenge: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Ground truth not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34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known</a:t>
            </a:r>
            <a:endParaRPr sz="1486" dirty="0">
              <a:latin typeface="LM Sans 10"/>
              <a:cs typeface="LM Sans 10"/>
            </a:endParaRPr>
          </a:p>
          <a:p>
            <a:pPr marL="18875" marR="499237">
              <a:lnSpc>
                <a:spcPct val="114599"/>
              </a:lnSpc>
            </a:pP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mostly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known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among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microscopic physical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variables,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but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usually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less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among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macroscopic</a:t>
            </a:r>
            <a:r>
              <a:rPr sz="1486" spc="16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 dirty="0">
              <a:latin typeface="Arial"/>
              <a:cs typeface="Arial"/>
            </a:endParaRPr>
          </a:p>
          <a:p>
            <a:pPr marL="18875">
              <a:spcBef>
                <a:spcPts val="996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For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example:</a:t>
            </a:r>
            <a:endParaRPr sz="1486" dirty="0">
              <a:latin typeface="Arial"/>
              <a:cs typeface="Arial"/>
            </a:endParaRPr>
          </a:p>
          <a:p>
            <a:pPr marL="394482" marR="7550" indent="-188747">
              <a:lnSpc>
                <a:spcPct val="114599"/>
              </a:lnSpc>
              <a:spcBef>
                <a:spcPts val="765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there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relationship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arctic </a:t>
            </a:r>
            <a:r>
              <a:rPr sz="1486" spc="-156" dirty="0">
                <a:solidFill>
                  <a:srgbClr val="22373A"/>
                </a:solidFill>
                <a:latin typeface="Arial"/>
                <a:cs typeface="Arial"/>
              </a:rPr>
              <a:t>sea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ice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extend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winter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mid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latitude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weather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summer?</a:t>
            </a:r>
            <a:endParaRPr sz="1486" dirty="0">
              <a:latin typeface="Arial"/>
              <a:cs typeface="Arial"/>
            </a:endParaRPr>
          </a:p>
          <a:p>
            <a:pPr marL="394482" marR="87768" indent="-188747">
              <a:lnSpc>
                <a:spcPct val="114599"/>
              </a:lnSpc>
              <a:spcBef>
                <a:spcPts val="44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there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relationship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 ENSO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extreme  weather event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somewhere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 Earth?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515017"/>
      </p:ext>
    </p:extLst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3" y="96034"/>
            <a:ext cx="4824509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30" dirty="0">
                <a:solidFill>
                  <a:srgbClr val="F9F9F9"/>
                </a:solidFill>
                <a:latin typeface="LM Sans 10"/>
                <a:cs typeface="LM Sans 10"/>
              </a:rPr>
              <a:t>Two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Approaches </a:t>
            </a: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to Address These</a:t>
            </a:r>
            <a:r>
              <a:rPr sz="1783" b="1" spc="22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Challenges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817346" cy="78460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Simulation: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Experimentation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models: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Fix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(intervene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on)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parameters  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analyze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resulting effect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other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parameters.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20431" y="1908210"/>
            <a:ext cx="4028014" cy="2657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10C59A-1786-1743-A607-108078D73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1ADC2C-9F3E-1D40-A73B-4E631F12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672081110"/>
      </p:ext>
    </p:extLst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F34AD2-AF33-BD4E-84F8-D9AD32451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30" dirty="0"/>
              <a:t>Two </a:t>
            </a:r>
            <a:r>
              <a:rPr spc="-15" dirty="0"/>
              <a:t>Approaches </a:t>
            </a:r>
            <a:r>
              <a:rPr spc="-7" dirty="0"/>
              <a:t>to Address These</a:t>
            </a:r>
            <a:r>
              <a:rPr spc="22" dirty="0"/>
              <a:t> </a:t>
            </a:r>
            <a:r>
              <a:rPr spc="-15" dirty="0"/>
              <a:t>Challenges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3"/>
            <a:ext cx="5817346" cy="177936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Simulation: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Experimentation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models: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Fix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(intervene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on)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parameters  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analyze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resulting effect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other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parameters.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561">
              <a:latin typeface="Arial"/>
              <a:cs typeface="Arial"/>
            </a:endParaRPr>
          </a:p>
          <a:p>
            <a:pPr marL="18875"/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18875" marR="183083">
              <a:lnSpc>
                <a:spcPct val="114599"/>
              </a:lnSpc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Answer 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questions,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example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questions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cause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effect, 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observation</a:t>
            </a:r>
            <a:r>
              <a:rPr sz="1486" spc="16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8869" y="2880743"/>
            <a:ext cx="2721781" cy="2041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19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2274636300"/>
      </p:ext>
    </p:extLst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4439F2-BDBC-7B4E-BE70-22FD3E03C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30" dirty="0"/>
              <a:t>Two </a:t>
            </a:r>
            <a:r>
              <a:rPr spc="-15" dirty="0"/>
              <a:t>Approaches </a:t>
            </a:r>
            <a:r>
              <a:rPr spc="-7" dirty="0"/>
              <a:t>to Address These</a:t>
            </a:r>
            <a:r>
              <a:rPr spc="22" dirty="0"/>
              <a:t> </a:t>
            </a:r>
            <a:r>
              <a:rPr spc="-15" dirty="0"/>
              <a:t>Challenges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7" y="697204"/>
            <a:ext cx="5817346" cy="2395043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Simulation:</a:t>
            </a:r>
            <a:endParaRPr sz="1486" dirty="0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Experimentation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models: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Fix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(intervene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on)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lang="en-US"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analyze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resulting effect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45">
                <a:solidFill>
                  <a:srgbClr val="22373A"/>
                </a:solidFill>
                <a:latin typeface="Arial"/>
                <a:cs typeface="Arial"/>
              </a:rPr>
              <a:t>other</a:t>
            </a:r>
            <a:r>
              <a:rPr sz="1486" spc="-8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spc="-82">
                <a:solidFill>
                  <a:srgbClr val="22373A"/>
                </a:solidFill>
                <a:latin typeface="Arial"/>
                <a:cs typeface="Arial"/>
              </a:rPr>
              <a:t>variables</a:t>
            </a:r>
            <a:r>
              <a:rPr sz="1486" spc="-74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561" dirty="0">
              <a:latin typeface="Arial"/>
              <a:cs typeface="Arial"/>
            </a:endParaRPr>
          </a:p>
          <a:p>
            <a:pPr marL="18875"/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 dirty="0">
              <a:latin typeface="LM Sans 10"/>
              <a:cs typeface="LM Sans 10"/>
            </a:endParaRPr>
          </a:p>
          <a:p>
            <a:pPr marL="18875" marR="183083">
              <a:lnSpc>
                <a:spcPct val="114599"/>
              </a:lnSpc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Answer 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questions,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example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questions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cause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effect, 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observation</a:t>
            </a:r>
            <a:r>
              <a:rPr sz="1486" spc="16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 dirty="0">
              <a:latin typeface="Arial"/>
              <a:cs typeface="Arial"/>
            </a:endParaRPr>
          </a:p>
          <a:p>
            <a:pPr marL="18875" marR="444500">
              <a:lnSpc>
                <a:spcPct val="114599"/>
              </a:lnSpc>
              <a:spcBef>
                <a:spcPts val="743"/>
              </a:spcBef>
            </a:pPr>
            <a:r>
              <a:rPr sz="1486" spc="-82" dirty="0">
                <a:solidFill>
                  <a:srgbClr val="FF0000"/>
                </a:solidFill>
                <a:latin typeface="Arial"/>
                <a:cs typeface="Arial"/>
              </a:rPr>
              <a:t>Seminal </a:t>
            </a:r>
            <a:r>
              <a:rPr sz="1486" spc="-67" dirty="0">
                <a:solidFill>
                  <a:srgbClr val="FF0000"/>
                </a:solidFill>
                <a:latin typeface="Arial"/>
                <a:cs typeface="Arial"/>
              </a:rPr>
              <a:t>work </a:t>
            </a:r>
            <a:r>
              <a:rPr sz="1486" spc="-89" dirty="0">
                <a:solidFill>
                  <a:srgbClr val="FF0000"/>
                </a:solidFill>
                <a:latin typeface="Arial"/>
                <a:cs typeface="Arial"/>
              </a:rPr>
              <a:t>by </a:t>
            </a:r>
            <a:r>
              <a:rPr sz="1486" spc="-97" dirty="0">
                <a:solidFill>
                  <a:srgbClr val="FF0000"/>
                </a:solidFill>
                <a:latin typeface="Arial"/>
                <a:cs typeface="Arial"/>
              </a:rPr>
              <a:t>Judea </a:t>
            </a:r>
            <a:r>
              <a:rPr sz="1486" spc="-67" dirty="0">
                <a:solidFill>
                  <a:srgbClr val="FF0000"/>
                </a:solidFill>
                <a:latin typeface="Arial"/>
                <a:cs typeface="Arial"/>
              </a:rPr>
              <a:t>Pearl, Peter </a:t>
            </a:r>
            <a:r>
              <a:rPr sz="1486" spc="-59" dirty="0">
                <a:solidFill>
                  <a:srgbClr val="FF0000"/>
                </a:solidFill>
                <a:latin typeface="Arial"/>
                <a:cs typeface="Arial"/>
              </a:rPr>
              <a:t>Spirtes, Clark Glymour, </a:t>
            </a:r>
            <a:r>
              <a:rPr sz="1486" spc="-67" dirty="0">
                <a:solidFill>
                  <a:srgbClr val="FF0000"/>
                </a:solidFill>
                <a:latin typeface="Arial"/>
                <a:cs typeface="Arial"/>
              </a:rPr>
              <a:t>Richard  </a:t>
            </a:r>
            <a:r>
              <a:rPr sz="1486" spc="-104" dirty="0">
                <a:solidFill>
                  <a:srgbClr val="FF0000"/>
                </a:solidFill>
                <a:latin typeface="Arial"/>
                <a:cs typeface="Arial"/>
              </a:rPr>
              <a:t>Scheines.</a:t>
            </a:r>
            <a:endParaRPr sz="1486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51724" y="3256401"/>
            <a:ext cx="4637644" cy="1445841"/>
            <a:chOff x="743877" y="2191035"/>
            <a:chExt cx="3120390" cy="972819"/>
          </a:xfrm>
        </p:grpSpPr>
        <p:sp>
          <p:nvSpPr>
            <p:cNvPr id="5" name="object 5"/>
            <p:cNvSpPr/>
            <p:nvPr/>
          </p:nvSpPr>
          <p:spPr>
            <a:xfrm>
              <a:off x="743877" y="2428824"/>
              <a:ext cx="777568" cy="7349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63636" y="2296997"/>
              <a:ext cx="738739" cy="866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44547" y="2386342"/>
              <a:ext cx="777443" cy="7774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64306" y="2191035"/>
              <a:ext cx="699820" cy="9727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19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278604899"/>
      </p:ext>
    </p:extLst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9C466-67E6-DB4F-9127-B019AB52F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30" dirty="0"/>
              <a:t>Two </a:t>
            </a:r>
            <a:r>
              <a:rPr spc="-15" dirty="0"/>
              <a:t>Approaches </a:t>
            </a:r>
            <a:r>
              <a:rPr spc="-7" dirty="0"/>
              <a:t>to Address These</a:t>
            </a:r>
            <a:r>
              <a:rPr spc="22" dirty="0"/>
              <a:t> </a:t>
            </a:r>
            <a:r>
              <a:rPr spc="-15" dirty="0"/>
              <a:t>Challenges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19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7" y="697204"/>
            <a:ext cx="5817346" cy="3044067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Simulation: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Experimentation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climate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models: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Fix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(intervene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on)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parameters  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analyze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resulting effect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other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parameters.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561">
              <a:latin typeface="Arial"/>
              <a:cs typeface="Arial"/>
            </a:endParaRPr>
          </a:p>
          <a:p>
            <a:pPr marL="18875"/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inference:</a:t>
            </a:r>
            <a:endParaRPr sz="1486">
              <a:latin typeface="LM Sans 10"/>
              <a:cs typeface="LM Sans 10"/>
            </a:endParaRPr>
          </a:p>
          <a:p>
            <a:pPr marL="18875" marR="183083">
              <a:lnSpc>
                <a:spcPct val="114599"/>
              </a:lnSpc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Answer 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questions,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example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questions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about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cause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effect, 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observation</a:t>
            </a:r>
            <a:r>
              <a:rPr sz="1486" spc="16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338">
              <a:latin typeface="Arial"/>
              <a:cs typeface="Arial"/>
            </a:endParaRPr>
          </a:p>
          <a:p>
            <a:pPr marL="18875" marR="108530" algn="just">
              <a:lnSpc>
                <a:spcPct val="114599"/>
              </a:lnSpc>
            </a:pP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To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mathematically treat causal inference, </a:t>
            </a:r>
            <a:r>
              <a:rPr sz="1486" i="1" spc="-30" dirty="0">
                <a:solidFill>
                  <a:srgbClr val="22373A"/>
                </a:solidFill>
                <a:latin typeface="LM Sans 10"/>
                <a:cs typeface="LM Sans 10"/>
              </a:rPr>
              <a:t>we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need to </a:t>
            </a:r>
            <a:r>
              <a:rPr sz="1486" i="1" spc="-15" dirty="0">
                <a:solidFill>
                  <a:srgbClr val="22373A"/>
                </a:solidFill>
                <a:latin typeface="LM Sans 10"/>
                <a:cs typeface="LM Sans 10"/>
              </a:rPr>
              <a:t>formalize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the idea  of an underlying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structural causal 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model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(SCM)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, define hypothetical 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interventions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, and establish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identifiability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criteria to decide if and 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how 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causal </a:t>
            </a:r>
            <a:r>
              <a:rPr sz="1486" i="1" spc="-15" dirty="0">
                <a:solidFill>
                  <a:srgbClr val="22373A"/>
                </a:solidFill>
                <a:latin typeface="LM Sans 10"/>
                <a:cs typeface="LM Sans 10"/>
              </a:rPr>
              <a:t>effects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can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be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estimated from data alone (without</a:t>
            </a:r>
            <a:r>
              <a:rPr sz="1486" i="1" spc="11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interventions).</a:t>
            </a:r>
            <a:endParaRPr sz="1486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1062536188"/>
      </p:ext>
    </p:extLst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7B04086-830D-1041-9885-EBCAF25DA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Structural </a:t>
            </a:r>
            <a:r>
              <a:rPr spc="-15" dirty="0"/>
              <a:t>Causal</a:t>
            </a:r>
            <a:r>
              <a:rPr spc="-59" dirty="0"/>
              <a:t> </a:t>
            </a:r>
            <a:r>
              <a:rPr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047235" cy="78460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Intuition: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structural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model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(SCM)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specifies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functional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set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random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7931" y="1657082"/>
            <a:ext cx="3727858" cy="1432852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13248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endParaRPr sz="1486" dirty="0">
              <a:latin typeface="LM Sans 10"/>
              <a:cs typeface="LM Sans 10"/>
            </a:endParaRPr>
          </a:p>
          <a:p>
            <a:pPr marL="113248">
              <a:spcBef>
                <a:spcPts val="1063"/>
              </a:spcBef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lang="en-US" sz="1040" spc="-7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env.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256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9"/>
              </a:spcBef>
              <a:tabLst>
                <a:tab pos="860688" algn="l"/>
              </a:tabLst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lang="en-US" sz="1040" spc="-7" dirty="0">
                <a:solidFill>
                  <a:srgbClr val="22373A"/>
                </a:solidFill>
                <a:latin typeface="LM Sans 8"/>
                <a:cs typeface="LM Sans 8"/>
              </a:rPr>
              <a:t>.   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i="1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126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spc="-22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0"/>
              </a:spcBef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33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22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spc="33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86281" y="2644622"/>
            <a:ext cx="1238214" cy="228390"/>
            <a:chOff x="3189350" y="1779406"/>
            <a:chExt cx="833119" cy="153670"/>
          </a:xfrm>
        </p:grpSpPr>
        <p:sp>
          <p:nvSpPr>
            <p:cNvPr id="6" name="object 6"/>
            <p:cNvSpPr/>
            <p:nvPr/>
          </p:nvSpPr>
          <p:spPr>
            <a:xfrm>
              <a:off x="3189350" y="1779406"/>
              <a:ext cx="158118" cy="152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47469" y="1857924"/>
              <a:ext cx="427990" cy="635"/>
            </a:xfrm>
            <a:custGeom>
              <a:avLst/>
              <a:gdLst/>
              <a:ahLst/>
              <a:cxnLst/>
              <a:rect l="l" t="t" r="r" b="b"/>
              <a:pathLst>
                <a:path w="427989" h="635">
                  <a:moveTo>
                    <a:pt x="0" y="0"/>
                  </a:moveTo>
                  <a:lnTo>
                    <a:pt x="427787" y="541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64604" y="1784821"/>
              <a:ext cx="157577" cy="147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70924" y="1827600"/>
              <a:ext cx="93980" cy="62865"/>
            </a:xfrm>
            <a:custGeom>
              <a:avLst/>
              <a:gdLst/>
              <a:ahLst/>
              <a:cxnLst/>
              <a:rect l="l" t="t" r="r" b="b"/>
              <a:pathLst>
                <a:path w="93979" h="62864">
                  <a:moveTo>
                    <a:pt x="0" y="0"/>
                  </a:moveTo>
                  <a:lnTo>
                    <a:pt x="0" y="62272"/>
                  </a:lnTo>
                  <a:lnTo>
                    <a:pt x="93679" y="30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76462" y="2863163"/>
            <a:ext cx="468106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22" dirty="0">
                <a:latin typeface="Liberation Serif"/>
                <a:cs typeface="Liberation Serif"/>
              </a:rPr>
              <a:t>Aero</a:t>
            </a:r>
            <a:r>
              <a:rPr sz="892" spc="15" dirty="0">
                <a:latin typeface="Liberation Serif"/>
                <a:cs typeface="Liberation Serif"/>
              </a:rPr>
              <a:t>s</a:t>
            </a:r>
            <a:r>
              <a:rPr sz="892" spc="22" dirty="0">
                <a:latin typeface="Liberation Serif"/>
                <a:cs typeface="Liberation Serif"/>
              </a:rPr>
              <a:t>ols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56899" y="2051483"/>
            <a:ext cx="890911" cy="661575"/>
            <a:chOff x="3304149" y="1380319"/>
            <a:chExt cx="599440" cy="445134"/>
          </a:xfrm>
        </p:grpSpPr>
        <p:sp>
          <p:nvSpPr>
            <p:cNvPr id="12" name="object 12"/>
            <p:cNvSpPr/>
            <p:nvPr/>
          </p:nvSpPr>
          <p:spPr>
            <a:xfrm>
              <a:off x="3526706" y="1380319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90">
                  <a:moveTo>
                    <a:pt x="79059" y="0"/>
                  </a:moveTo>
                  <a:lnTo>
                    <a:pt x="39529" y="9747"/>
                  </a:lnTo>
                  <a:lnTo>
                    <a:pt x="10830" y="36822"/>
                  </a:lnTo>
                  <a:lnTo>
                    <a:pt x="0" y="74185"/>
                  </a:lnTo>
                  <a:lnTo>
                    <a:pt x="702" y="84051"/>
                  </a:lnTo>
                  <a:lnTo>
                    <a:pt x="16532" y="119350"/>
                  </a:lnTo>
                  <a:lnTo>
                    <a:pt x="48980" y="142660"/>
                  </a:lnTo>
                  <a:lnTo>
                    <a:pt x="79059" y="148371"/>
                  </a:lnTo>
                  <a:lnTo>
                    <a:pt x="89652" y="147754"/>
                  </a:lnTo>
                  <a:lnTo>
                    <a:pt x="127574" y="132786"/>
                  </a:lnTo>
                  <a:lnTo>
                    <a:pt x="152407" y="102360"/>
                  </a:lnTo>
                  <a:lnTo>
                    <a:pt x="158118" y="74185"/>
                  </a:lnTo>
                  <a:lnTo>
                    <a:pt x="157501" y="64311"/>
                  </a:lnTo>
                  <a:lnTo>
                    <a:pt x="141890" y="28555"/>
                  </a:lnTo>
                  <a:lnTo>
                    <a:pt x="109214" y="5482"/>
                  </a:lnTo>
                  <a:lnTo>
                    <a:pt x="79059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58840" y="1503240"/>
              <a:ext cx="168275" cy="214629"/>
            </a:xfrm>
            <a:custGeom>
              <a:avLst/>
              <a:gdLst/>
              <a:ahLst/>
              <a:cxnLst/>
              <a:rect l="l" t="t" r="r" b="b"/>
              <a:pathLst>
                <a:path w="168275" h="214630">
                  <a:moveTo>
                    <a:pt x="167865" y="0"/>
                  </a:moveTo>
                  <a:lnTo>
                    <a:pt x="0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4149" y="1694932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33031" y="0"/>
                  </a:moveTo>
                  <a:lnTo>
                    <a:pt x="0" y="93138"/>
                  </a:lnTo>
                  <a:lnTo>
                    <a:pt x="82308" y="38446"/>
                  </a:lnTo>
                  <a:lnTo>
                    <a:pt x="3303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80493" y="1503240"/>
              <a:ext cx="167640" cy="214629"/>
            </a:xfrm>
            <a:custGeom>
              <a:avLst/>
              <a:gdLst/>
              <a:ahLst/>
              <a:cxnLst/>
              <a:rect l="l" t="t" r="r" b="b"/>
              <a:pathLst>
                <a:path w="167639" h="214630">
                  <a:moveTo>
                    <a:pt x="0" y="0"/>
                  </a:moveTo>
                  <a:lnTo>
                    <a:pt x="167324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20742" y="1694932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49276" y="0"/>
                  </a:moveTo>
                  <a:lnTo>
                    <a:pt x="0" y="38446"/>
                  </a:lnTo>
                  <a:lnTo>
                    <a:pt x="82308" y="93138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26706" y="1625619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600" y="0"/>
                  </a:moveTo>
                  <a:lnTo>
                    <a:pt x="39529" y="10288"/>
                  </a:lnTo>
                  <a:lnTo>
                    <a:pt x="10830" y="37363"/>
                  </a:lnTo>
                  <a:lnTo>
                    <a:pt x="0" y="74727"/>
                  </a:lnTo>
                  <a:lnTo>
                    <a:pt x="702" y="84516"/>
                  </a:lnTo>
                  <a:lnTo>
                    <a:pt x="16532" y="119815"/>
                  </a:lnTo>
                  <a:lnTo>
                    <a:pt x="49217" y="143117"/>
                  </a:lnTo>
                  <a:lnTo>
                    <a:pt x="79600" y="148371"/>
                  </a:lnTo>
                  <a:lnTo>
                    <a:pt x="90109" y="147838"/>
                  </a:lnTo>
                  <a:lnTo>
                    <a:pt x="127574" y="133099"/>
                  </a:lnTo>
                  <a:lnTo>
                    <a:pt x="152407" y="102673"/>
                  </a:lnTo>
                  <a:lnTo>
                    <a:pt x="158118" y="74727"/>
                  </a:lnTo>
                  <a:lnTo>
                    <a:pt x="157501" y="64396"/>
                  </a:lnTo>
                  <a:lnTo>
                    <a:pt x="141890" y="29021"/>
                  </a:lnTo>
                  <a:lnTo>
                    <a:pt x="109298" y="5711"/>
                  </a:lnTo>
                  <a:lnTo>
                    <a:pt x="79600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0030" y="1730129"/>
              <a:ext cx="86360" cy="50800"/>
            </a:xfrm>
            <a:custGeom>
              <a:avLst/>
              <a:gdLst/>
              <a:ahLst/>
              <a:cxnLst/>
              <a:rect l="l" t="t" r="r" b="b"/>
              <a:pathLst>
                <a:path w="86360" h="50800">
                  <a:moveTo>
                    <a:pt x="86098" y="0"/>
                  </a:moveTo>
                  <a:lnTo>
                    <a:pt x="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42595" y="1751790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64980" y="0"/>
                  </a:moveTo>
                  <a:lnTo>
                    <a:pt x="0" y="73644"/>
                  </a:lnTo>
                  <a:lnTo>
                    <a:pt x="96387" y="53608"/>
                  </a:lnTo>
                  <a:lnTo>
                    <a:pt x="6498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96018" y="1541687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40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96018" y="1541687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40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239" h="15240">
                  <a:moveTo>
                    <a:pt x="0" y="0"/>
                  </a:moveTo>
                  <a:lnTo>
                    <a:pt x="0" y="0"/>
                  </a:lnTo>
                </a:path>
                <a:path w="15239" h="15240">
                  <a:moveTo>
                    <a:pt x="15162" y="15162"/>
                  </a:moveTo>
                  <a:lnTo>
                    <a:pt x="15162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96018" y="157255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40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96018" y="1572552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875" h="15240">
                  <a:moveTo>
                    <a:pt x="0" y="0"/>
                  </a:moveTo>
                  <a:lnTo>
                    <a:pt x="0" y="0"/>
                  </a:lnTo>
                </a:path>
                <a:path w="15875" h="15240">
                  <a:moveTo>
                    <a:pt x="15703" y="15162"/>
                  </a:moveTo>
                  <a:lnTo>
                    <a:pt x="15703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96018" y="1602876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1913" y="0"/>
                  </a:moveTo>
                  <a:lnTo>
                    <a:pt x="3790" y="0"/>
                  </a:lnTo>
                  <a:lnTo>
                    <a:pt x="0" y="3790"/>
                  </a:lnTo>
                  <a:lnTo>
                    <a:pt x="0" y="12454"/>
                  </a:lnTo>
                  <a:lnTo>
                    <a:pt x="3790" y="15703"/>
                  </a:lnTo>
                  <a:lnTo>
                    <a:pt x="11913" y="15703"/>
                  </a:lnTo>
                  <a:lnTo>
                    <a:pt x="15703" y="12454"/>
                  </a:lnTo>
                  <a:lnTo>
                    <a:pt x="15703" y="379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96018" y="1602876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581" y="0"/>
                  </a:moveTo>
                  <a:lnTo>
                    <a:pt x="11913" y="0"/>
                  </a:lnTo>
                  <a:lnTo>
                    <a:pt x="15703" y="3790"/>
                  </a:lnTo>
                  <a:lnTo>
                    <a:pt x="15703" y="8122"/>
                  </a:lnTo>
                  <a:lnTo>
                    <a:pt x="15703" y="12454"/>
                  </a:lnTo>
                  <a:lnTo>
                    <a:pt x="11913" y="15703"/>
                  </a:lnTo>
                  <a:lnTo>
                    <a:pt x="7581" y="15703"/>
                  </a:lnTo>
                  <a:lnTo>
                    <a:pt x="3790" y="15703"/>
                  </a:lnTo>
                  <a:lnTo>
                    <a:pt x="0" y="12454"/>
                  </a:lnTo>
                  <a:lnTo>
                    <a:pt x="0" y="8122"/>
                  </a:lnTo>
                  <a:lnTo>
                    <a:pt x="0" y="3790"/>
                  </a:lnTo>
                  <a:lnTo>
                    <a:pt x="3790" y="0"/>
                  </a:lnTo>
                  <a:lnTo>
                    <a:pt x="7581" y="0"/>
                  </a:lnTo>
                  <a:close/>
                </a:path>
                <a:path w="15875" h="15875">
                  <a:moveTo>
                    <a:pt x="0" y="0"/>
                  </a:moveTo>
                  <a:lnTo>
                    <a:pt x="0" y="0"/>
                  </a:lnTo>
                </a:path>
                <a:path w="15875" h="15875">
                  <a:moveTo>
                    <a:pt x="15703" y="15703"/>
                  </a:moveTo>
                  <a:lnTo>
                    <a:pt x="15703" y="157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01612" y="1724173"/>
              <a:ext cx="86995" cy="50800"/>
            </a:xfrm>
            <a:custGeom>
              <a:avLst/>
              <a:gdLst/>
              <a:ahLst/>
              <a:cxnLst/>
              <a:rect l="l" t="t" r="r" b="b"/>
              <a:pathLst>
                <a:path w="86995" h="50800">
                  <a:moveTo>
                    <a:pt x="0" y="0"/>
                  </a:moveTo>
                  <a:lnTo>
                    <a:pt x="8664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68758" y="1745833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31407" y="0"/>
                  </a:moveTo>
                  <a:lnTo>
                    <a:pt x="0" y="53608"/>
                  </a:lnTo>
                  <a:lnTo>
                    <a:pt x="96387" y="73644"/>
                  </a:lnTo>
                  <a:lnTo>
                    <a:pt x="3140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825120" y="2863163"/>
            <a:ext cx="381280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30" dirty="0">
                <a:latin typeface="Liberation Serif"/>
                <a:cs typeface="Liberation Serif"/>
              </a:rPr>
              <a:t>C</a:t>
            </a:r>
            <a:r>
              <a:rPr sz="892" spc="22" dirty="0">
                <a:latin typeface="Liberation Serif"/>
                <a:cs typeface="Liberation Serif"/>
              </a:rPr>
              <a:t>louds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20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97962" y="2018926"/>
            <a:ext cx="756897" cy="306066"/>
          </a:xfrm>
          <a:prstGeom prst="rect">
            <a:avLst/>
          </a:prstGeom>
        </p:spPr>
        <p:txBody>
          <a:bodyPr vert="horz" wrap="square" lIns="0" tIns="32088" rIns="0" bIns="0" rtlCol="0">
            <a:spAutoFit/>
          </a:bodyPr>
          <a:lstStyle/>
          <a:p>
            <a:pPr marL="18875" marR="7550">
              <a:lnSpc>
                <a:spcPts val="1055"/>
              </a:lnSpc>
              <a:spcBef>
                <a:spcPts val="253"/>
              </a:spcBef>
            </a:pPr>
            <a:r>
              <a:rPr sz="892" spc="22" dirty="0">
                <a:latin typeface="Liberation Serif"/>
                <a:cs typeface="Liberation Serif"/>
              </a:rPr>
              <a:t>Environment</a:t>
            </a:r>
            <a:r>
              <a:rPr sz="892" spc="15" dirty="0">
                <a:latin typeface="Liberation Serif"/>
                <a:cs typeface="Liberation Serif"/>
              </a:rPr>
              <a:t>al  factors</a:t>
            </a:r>
            <a:endParaRPr sz="892">
              <a:latin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1050147695"/>
      </p:ext>
    </p:extLst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1822C08-2AB2-B843-92FD-DD4C1F3B7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Structural </a:t>
            </a:r>
            <a:r>
              <a:rPr spc="-15" dirty="0"/>
              <a:t>Causal</a:t>
            </a:r>
            <a:r>
              <a:rPr spc="-59" dirty="0"/>
              <a:t> </a:t>
            </a:r>
            <a:r>
              <a:rPr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3"/>
            <a:ext cx="5047235" cy="784602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Intuition:</a:t>
            </a:r>
            <a:endParaRPr sz="1486">
              <a:latin typeface="LM Sans 10"/>
              <a:cs typeface="LM Sans 10"/>
            </a:endParaRPr>
          </a:p>
          <a:p>
            <a:pPr marL="18875" marR="7550">
              <a:lnSpc>
                <a:spcPct val="114599"/>
              </a:lnSpc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structural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model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(SCM)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specifies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functional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relationships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between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set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random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variables.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7931" y="1657082"/>
            <a:ext cx="3727858" cy="1432852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13248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endParaRPr sz="1486" dirty="0">
              <a:latin typeface="LM Sans 10"/>
              <a:cs typeface="LM Sans 10"/>
            </a:endParaRPr>
          </a:p>
          <a:p>
            <a:pPr marL="113248">
              <a:spcBef>
                <a:spcPts val="1063"/>
              </a:spcBef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7" dirty="0" err="1">
                <a:solidFill>
                  <a:srgbClr val="22373A"/>
                </a:solidFill>
                <a:latin typeface="LM Sans 8"/>
                <a:cs typeface="LM Sans 8"/>
              </a:rPr>
              <a:t>env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. </a:t>
            </a:r>
            <a:r>
              <a:rPr sz="1040" spc="-15" dirty="0" err="1">
                <a:solidFill>
                  <a:srgbClr val="22373A"/>
                </a:solidFill>
                <a:latin typeface="LM Sans 8"/>
                <a:cs typeface="LM Sans 8"/>
              </a:rPr>
              <a:t>facs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256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9"/>
              </a:spcBef>
              <a:tabLst>
                <a:tab pos="860688" algn="l"/>
              </a:tabLst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lang="en-US" sz="1040" spc="-7" dirty="0">
                <a:solidFill>
                  <a:srgbClr val="22373A"/>
                </a:solidFill>
                <a:latin typeface="LM Sans 8"/>
                <a:cs typeface="LM Sans 8"/>
              </a:rPr>
              <a:t>.    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i="1" baseline="8333" dirty="0" err="1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i="1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env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.</a:t>
            </a:r>
            <a:r>
              <a:rPr sz="1040" spc="126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-15" dirty="0" err="1">
                <a:solidFill>
                  <a:srgbClr val="22373A"/>
                </a:solidFill>
                <a:latin typeface="LM Sans 8"/>
                <a:cs typeface="LM Sans 8"/>
              </a:rPr>
              <a:t>facs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22" baseline="8333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15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spc="-22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0"/>
              </a:spcBef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env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. 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facs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.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env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. 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facs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.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-10" baseline="8333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env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.</a:t>
            </a:r>
            <a:r>
              <a:rPr sz="1040" spc="33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22" dirty="0" err="1">
                <a:solidFill>
                  <a:srgbClr val="22373A"/>
                </a:solidFill>
                <a:latin typeface="LM Sans 8"/>
                <a:cs typeface="LM Sans 8"/>
              </a:rPr>
              <a:t>facs</a:t>
            </a:r>
            <a:r>
              <a:rPr sz="1040" spc="22" dirty="0">
                <a:solidFill>
                  <a:srgbClr val="22373A"/>
                </a:solidFill>
                <a:latin typeface="LM Sans 8"/>
                <a:cs typeface="LM Sans 8"/>
              </a:rPr>
              <a:t>.</a:t>
            </a:r>
            <a:r>
              <a:rPr sz="2229" spc="33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86281" y="2051484"/>
            <a:ext cx="1238214" cy="821072"/>
            <a:chOff x="3189350" y="1380319"/>
            <a:chExt cx="833119" cy="552450"/>
          </a:xfrm>
        </p:grpSpPr>
        <p:sp>
          <p:nvSpPr>
            <p:cNvPr id="6" name="object 6"/>
            <p:cNvSpPr/>
            <p:nvPr/>
          </p:nvSpPr>
          <p:spPr>
            <a:xfrm>
              <a:off x="3189350" y="1779406"/>
              <a:ext cx="158118" cy="152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47469" y="1857924"/>
              <a:ext cx="427990" cy="635"/>
            </a:xfrm>
            <a:custGeom>
              <a:avLst/>
              <a:gdLst/>
              <a:ahLst/>
              <a:cxnLst/>
              <a:rect l="l" t="t" r="r" b="b"/>
              <a:pathLst>
                <a:path w="427989" h="635">
                  <a:moveTo>
                    <a:pt x="0" y="0"/>
                  </a:moveTo>
                  <a:lnTo>
                    <a:pt x="427787" y="541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64604" y="1784821"/>
              <a:ext cx="157577" cy="147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70924" y="1827600"/>
              <a:ext cx="93980" cy="62865"/>
            </a:xfrm>
            <a:custGeom>
              <a:avLst/>
              <a:gdLst/>
              <a:ahLst/>
              <a:cxnLst/>
              <a:rect l="l" t="t" r="r" b="b"/>
              <a:pathLst>
                <a:path w="93979" h="62864">
                  <a:moveTo>
                    <a:pt x="0" y="0"/>
                  </a:moveTo>
                  <a:lnTo>
                    <a:pt x="0" y="62272"/>
                  </a:lnTo>
                  <a:lnTo>
                    <a:pt x="93679" y="30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26706" y="1380319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90">
                  <a:moveTo>
                    <a:pt x="79059" y="0"/>
                  </a:moveTo>
                  <a:lnTo>
                    <a:pt x="39529" y="9747"/>
                  </a:lnTo>
                  <a:lnTo>
                    <a:pt x="10830" y="36822"/>
                  </a:lnTo>
                  <a:lnTo>
                    <a:pt x="0" y="74185"/>
                  </a:lnTo>
                  <a:lnTo>
                    <a:pt x="702" y="84051"/>
                  </a:lnTo>
                  <a:lnTo>
                    <a:pt x="16532" y="119350"/>
                  </a:lnTo>
                  <a:lnTo>
                    <a:pt x="48980" y="142660"/>
                  </a:lnTo>
                  <a:lnTo>
                    <a:pt x="79059" y="148371"/>
                  </a:lnTo>
                  <a:lnTo>
                    <a:pt x="89652" y="147754"/>
                  </a:lnTo>
                  <a:lnTo>
                    <a:pt x="127574" y="132786"/>
                  </a:lnTo>
                  <a:lnTo>
                    <a:pt x="152407" y="102360"/>
                  </a:lnTo>
                  <a:lnTo>
                    <a:pt x="158118" y="74185"/>
                  </a:lnTo>
                  <a:lnTo>
                    <a:pt x="157501" y="64311"/>
                  </a:lnTo>
                  <a:lnTo>
                    <a:pt x="141890" y="28555"/>
                  </a:lnTo>
                  <a:lnTo>
                    <a:pt x="109214" y="5482"/>
                  </a:lnTo>
                  <a:lnTo>
                    <a:pt x="79059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58840" y="1503240"/>
              <a:ext cx="168275" cy="214629"/>
            </a:xfrm>
            <a:custGeom>
              <a:avLst/>
              <a:gdLst/>
              <a:ahLst/>
              <a:cxnLst/>
              <a:rect l="l" t="t" r="r" b="b"/>
              <a:pathLst>
                <a:path w="168275" h="214630">
                  <a:moveTo>
                    <a:pt x="167865" y="0"/>
                  </a:moveTo>
                  <a:lnTo>
                    <a:pt x="0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04149" y="1694932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33031" y="0"/>
                  </a:moveTo>
                  <a:lnTo>
                    <a:pt x="0" y="93138"/>
                  </a:lnTo>
                  <a:lnTo>
                    <a:pt x="82308" y="38446"/>
                  </a:lnTo>
                  <a:lnTo>
                    <a:pt x="3303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80493" y="1503240"/>
              <a:ext cx="167640" cy="214629"/>
            </a:xfrm>
            <a:custGeom>
              <a:avLst/>
              <a:gdLst/>
              <a:ahLst/>
              <a:cxnLst/>
              <a:rect l="l" t="t" r="r" b="b"/>
              <a:pathLst>
                <a:path w="167639" h="214630">
                  <a:moveTo>
                    <a:pt x="0" y="0"/>
                  </a:moveTo>
                  <a:lnTo>
                    <a:pt x="167324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20742" y="1694932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49276" y="0"/>
                  </a:moveTo>
                  <a:lnTo>
                    <a:pt x="0" y="38446"/>
                  </a:lnTo>
                  <a:lnTo>
                    <a:pt x="82308" y="93138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776463" y="2863163"/>
            <a:ext cx="1429799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  <a:tabLst>
                <a:tab pos="1067367" algn="l"/>
              </a:tabLst>
            </a:pPr>
            <a:r>
              <a:rPr sz="892" spc="22" dirty="0">
                <a:latin typeface="Liberation Serif"/>
                <a:cs typeface="Liberation Serif"/>
              </a:rPr>
              <a:t>Aero</a:t>
            </a:r>
            <a:r>
              <a:rPr sz="892" spc="15" dirty="0">
                <a:latin typeface="Liberation Serif"/>
                <a:cs typeface="Liberation Serif"/>
              </a:rPr>
              <a:t>s</a:t>
            </a:r>
            <a:r>
              <a:rPr sz="892" spc="22" dirty="0">
                <a:latin typeface="Liberation Serif"/>
                <a:cs typeface="Liberation Serif"/>
              </a:rPr>
              <a:t>ols</a:t>
            </a:r>
            <a:r>
              <a:rPr sz="892" dirty="0">
                <a:latin typeface="Liberation Serif"/>
                <a:cs typeface="Liberation Serif"/>
              </a:rPr>
              <a:t>	</a:t>
            </a:r>
            <a:r>
              <a:rPr sz="892" spc="30" dirty="0">
                <a:latin typeface="Liberation Serif"/>
                <a:cs typeface="Liberation Serif"/>
              </a:rPr>
              <a:t>C</a:t>
            </a:r>
            <a:r>
              <a:rPr sz="892" spc="22" dirty="0">
                <a:latin typeface="Liberation Serif"/>
                <a:cs typeface="Liberation Serif"/>
              </a:rPr>
              <a:t>louds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114040" y="2291316"/>
            <a:ext cx="776716" cy="421861"/>
            <a:chOff x="3342595" y="1541687"/>
            <a:chExt cx="522605" cy="283845"/>
          </a:xfrm>
        </p:grpSpPr>
        <p:sp>
          <p:nvSpPr>
            <p:cNvPr id="17" name="object 17"/>
            <p:cNvSpPr/>
            <p:nvPr/>
          </p:nvSpPr>
          <p:spPr>
            <a:xfrm>
              <a:off x="3526706" y="1625619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600" y="0"/>
                  </a:moveTo>
                  <a:lnTo>
                    <a:pt x="39529" y="10288"/>
                  </a:lnTo>
                  <a:lnTo>
                    <a:pt x="10830" y="37363"/>
                  </a:lnTo>
                  <a:lnTo>
                    <a:pt x="0" y="74727"/>
                  </a:lnTo>
                  <a:lnTo>
                    <a:pt x="702" y="84516"/>
                  </a:lnTo>
                  <a:lnTo>
                    <a:pt x="16532" y="119815"/>
                  </a:lnTo>
                  <a:lnTo>
                    <a:pt x="49217" y="143117"/>
                  </a:lnTo>
                  <a:lnTo>
                    <a:pt x="79600" y="148371"/>
                  </a:lnTo>
                  <a:lnTo>
                    <a:pt x="90109" y="147838"/>
                  </a:lnTo>
                  <a:lnTo>
                    <a:pt x="127574" y="133099"/>
                  </a:lnTo>
                  <a:lnTo>
                    <a:pt x="152407" y="102673"/>
                  </a:lnTo>
                  <a:lnTo>
                    <a:pt x="158118" y="74727"/>
                  </a:lnTo>
                  <a:lnTo>
                    <a:pt x="157501" y="64396"/>
                  </a:lnTo>
                  <a:lnTo>
                    <a:pt x="141890" y="29021"/>
                  </a:lnTo>
                  <a:lnTo>
                    <a:pt x="109298" y="5711"/>
                  </a:lnTo>
                  <a:lnTo>
                    <a:pt x="79600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0030" y="1730129"/>
              <a:ext cx="86360" cy="50800"/>
            </a:xfrm>
            <a:custGeom>
              <a:avLst/>
              <a:gdLst/>
              <a:ahLst/>
              <a:cxnLst/>
              <a:rect l="l" t="t" r="r" b="b"/>
              <a:pathLst>
                <a:path w="86360" h="50800">
                  <a:moveTo>
                    <a:pt x="86098" y="0"/>
                  </a:moveTo>
                  <a:lnTo>
                    <a:pt x="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42595" y="1751790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64980" y="0"/>
                  </a:moveTo>
                  <a:lnTo>
                    <a:pt x="0" y="73644"/>
                  </a:lnTo>
                  <a:lnTo>
                    <a:pt x="96387" y="53608"/>
                  </a:lnTo>
                  <a:lnTo>
                    <a:pt x="6498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96018" y="1541687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40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96018" y="1541687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40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239" h="15240">
                  <a:moveTo>
                    <a:pt x="0" y="0"/>
                  </a:moveTo>
                  <a:lnTo>
                    <a:pt x="0" y="0"/>
                  </a:lnTo>
                </a:path>
                <a:path w="15239" h="15240">
                  <a:moveTo>
                    <a:pt x="15162" y="15162"/>
                  </a:moveTo>
                  <a:lnTo>
                    <a:pt x="15162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96018" y="157255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40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96018" y="1572552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40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875" h="15240">
                  <a:moveTo>
                    <a:pt x="0" y="0"/>
                  </a:moveTo>
                  <a:lnTo>
                    <a:pt x="0" y="0"/>
                  </a:lnTo>
                </a:path>
                <a:path w="15875" h="15240">
                  <a:moveTo>
                    <a:pt x="15703" y="15162"/>
                  </a:moveTo>
                  <a:lnTo>
                    <a:pt x="15703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96018" y="1602876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1913" y="0"/>
                  </a:moveTo>
                  <a:lnTo>
                    <a:pt x="3790" y="0"/>
                  </a:lnTo>
                  <a:lnTo>
                    <a:pt x="0" y="3790"/>
                  </a:lnTo>
                  <a:lnTo>
                    <a:pt x="0" y="12454"/>
                  </a:lnTo>
                  <a:lnTo>
                    <a:pt x="3790" y="15703"/>
                  </a:lnTo>
                  <a:lnTo>
                    <a:pt x="11913" y="15703"/>
                  </a:lnTo>
                  <a:lnTo>
                    <a:pt x="15703" y="12454"/>
                  </a:lnTo>
                  <a:lnTo>
                    <a:pt x="15703" y="379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96018" y="1602876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581" y="0"/>
                  </a:moveTo>
                  <a:lnTo>
                    <a:pt x="11913" y="0"/>
                  </a:lnTo>
                  <a:lnTo>
                    <a:pt x="15703" y="3790"/>
                  </a:lnTo>
                  <a:lnTo>
                    <a:pt x="15703" y="8122"/>
                  </a:lnTo>
                  <a:lnTo>
                    <a:pt x="15703" y="12454"/>
                  </a:lnTo>
                  <a:lnTo>
                    <a:pt x="11913" y="15703"/>
                  </a:lnTo>
                  <a:lnTo>
                    <a:pt x="7581" y="15703"/>
                  </a:lnTo>
                  <a:lnTo>
                    <a:pt x="3790" y="15703"/>
                  </a:lnTo>
                  <a:lnTo>
                    <a:pt x="0" y="12454"/>
                  </a:lnTo>
                  <a:lnTo>
                    <a:pt x="0" y="8122"/>
                  </a:lnTo>
                  <a:lnTo>
                    <a:pt x="0" y="3790"/>
                  </a:lnTo>
                  <a:lnTo>
                    <a:pt x="3790" y="0"/>
                  </a:lnTo>
                  <a:lnTo>
                    <a:pt x="7581" y="0"/>
                  </a:lnTo>
                  <a:close/>
                </a:path>
                <a:path w="15875" h="15875">
                  <a:moveTo>
                    <a:pt x="0" y="0"/>
                  </a:moveTo>
                  <a:lnTo>
                    <a:pt x="0" y="0"/>
                  </a:lnTo>
                </a:path>
                <a:path w="15875" h="15875">
                  <a:moveTo>
                    <a:pt x="15703" y="15703"/>
                  </a:moveTo>
                  <a:lnTo>
                    <a:pt x="15703" y="157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01611" y="1724173"/>
              <a:ext cx="86995" cy="50800"/>
            </a:xfrm>
            <a:custGeom>
              <a:avLst/>
              <a:gdLst/>
              <a:ahLst/>
              <a:cxnLst/>
              <a:rect l="l" t="t" r="r" b="b"/>
              <a:pathLst>
                <a:path w="86995" h="50800">
                  <a:moveTo>
                    <a:pt x="0" y="0"/>
                  </a:moveTo>
                  <a:lnTo>
                    <a:pt x="8664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68758" y="1745833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31407" y="0"/>
                  </a:moveTo>
                  <a:lnTo>
                    <a:pt x="0" y="53608"/>
                  </a:lnTo>
                  <a:lnTo>
                    <a:pt x="96387" y="73644"/>
                  </a:lnTo>
                  <a:lnTo>
                    <a:pt x="3140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697962" y="2018926"/>
            <a:ext cx="756897" cy="306066"/>
          </a:xfrm>
          <a:prstGeom prst="rect">
            <a:avLst/>
          </a:prstGeom>
        </p:spPr>
        <p:txBody>
          <a:bodyPr vert="horz" wrap="square" lIns="0" tIns="32088" rIns="0" bIns="0" rtlCol="0">
            <a:spAutoFit/>
          </a:bodyPr>
          <a:lstStyle/>
          <a:p>
            <a:pPr marL="18875" marR="7550">
              <a:lnSpc>
                <a:spcPts val="1055"/>
              </a:lnSpc>
              <a:spcBef>
                <a:spcPts val="253"/>
              </a:spcBef>
            </a:pPr>
            <a:r>
              <a:rPr sz="892" spc="22" dirty="0">
                <a:latin typeface="Liberation Serif"/>
                <a:cs typeface="Liberation Serif"/>
              </a:rPr>
              <a:t>Environment</a:t>
            </a:r>
            <a:r>
              <a:rPr sz="892" spc="15" dirty="0">
                <a:latin typeface="Liberation Serif"/>
                <a:cs typeface="Liberation Serif"/>
              </a:rPr>
              <a:t>al  factors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20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24557" y="3232694"/>
            <a:ext cx="5521005" cy="1404531"/>
          </a:xfrm>
          <a:prstGeom prst="rect">
            <a:avLst/>
          </a:prstGeom>
        </p:spPr>
        <p:txBody>
          <a:bodyPr vert="horz" wrap="square" lIns="0" tIns="77387" rIns="0" bIns="0" rtlCol="0">
            <a:spAutoFit/>
          </a:bodyPr>
          <a:lstStyle/>
          <a:p>
            <a:pPr marL="56624">
              <a:spcBef>
                <a:spcPts val="608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Claims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of an SCM:</a:t>
            </a:r>
            <a:endParaRPr sz="1486">
              <a:latin typeface="LM Sans 10"/>
              <a:cs typeface="LM Sans 10"/>
            </a:endParaRPr>
          </a:p>
          <a:p>
            <a:pPr marL="432232" indent="-188747">
              <a:spcBef>
                <a:spcPts val="468"/>
              </a:spcBef>
              <a:buFont typeface="DejaVu Sans"/>
              <a:buChar char="•"/>
              <a:tabLst>
                <a:tab pos="433175" algn="l"/>
              </a:tabLst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Specifies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direct causes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also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called </a:t>
            </a:r>
            <a:r>
              <a:rPr sz="1486" i="1" spc="-15" dirty="0">
                <a:solidFill>
                  <a:srgbClr val="22373A"/>
                </a:solidFill>
                <a:latin typeface="LM Sans 10"/>
                <a:cs typeface="LM Sans 10"/>
              </a:rPr>
              <a:t>parents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</a:t>
            </a:r>
            <a:endParaRPr sz="1486">
              <a:latin typeface="Arial"/>
              <a:cs typeface="Arial"/>
            </a:endParaRPr>
          </a:p>
          <a:p>
            <a:pPr marL="432232" marR="26425" indent="-188747">
              <a:lnSpc>
                <a:spcPct val="114599"/>
              </a:lnSpc>
              <a:spcBef>
                <a:spcPts val="275"/>
              </a:spcBef>
              <a:buFont typeface="DejaVu Sans"/>
              <a:buChar char="•"/>
              <a:tabLst>
                <a:tab pos="433175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functions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independent mechanisms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which nature 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determines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values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based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values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its 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direct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plus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random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fluctuations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528828"/>
      </p:ext>
    </p:extLst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55D461-6C6F-9340-B2AD-D8EEDBFE4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Structural </a:t>
            </a:r>
            <a:r>
              <a:rPr spc="-15" dirty="0"/>
              <a:t>Causal</a:t>
            </a:r>
            <a:r>
              <a:rPr spc="-59" dirty="0"/>
              <a:t> </a:t>
            </a:r>
            <a:r>
              <a:rPr dirty="0"/>
              <a:t>Models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4557" y="697204"/>
            <a:ext cx="4718807" cy="1095263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structural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model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set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random</a:t>
            </a:r>
            <a:r>
              <a:rPr sz="1486" spc="-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</a:t>
            </a:r>
            <a:endParaRPr sz="1486" dirty="0">
              <a:latin typeface="Arial"/>
              <a:cs typeface="Arial"/>
            </a:endParaRPr>
          </a:p>
          <a:p>
            <a:pPr marL="56624">
              <a:spcBef>
                <a:spcPts val="260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b="1" spc="-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4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6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45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i="1" spc="15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consists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spc="-52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n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structural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assignments</a:t>
            </a:r>
            <a:endParaRPr sz="1486" dirty="0">
              <a:latin typeface="Arial"/>
              <a:cs typeface="Arial"/>
            </a:endParaRPr>
          </a:p>
          <a:p>
            <a:pPr marL="2263081">
              <a:spcBef>
                <a:spcPts val="40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:=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31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3712" y="1791116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4557" y="1866334"/>
            <a:ext cx="5853209" cy="157840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467872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  <a:p>
            <a:pPr marL="2258363">
              <a:lnSpc>
                <a:spcPts val="1769"/>
              </a:lnSpc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189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:=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22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22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>
              <a:latin typeface="Arial"/>
              <a:cs typeface="Arial"/>
            </a:endParaRPr>
          </a:p>
          <a:p>
            <a:pPr marL="56624" marR="45299">
              <a:lnSpc>
                <a:spcPct val="114599"/>
              </a:lnSpc>
              <a:spcBef>
                <a:spcPts val="149"/>
              </a:spcBef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together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specification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probability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distributions 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jointly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independent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‘noise’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i="1" spc="-104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55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Here</a:t>
            </a:r>
            <a:endParaRPr sz="1486">
              <a:latin typeface="Arial"/>
              <a:cs typeface="Arial"/>
            </a:endParaRPr>
          </a:p>
          <a:p>
            <a:pPr marL="1251395">
              <a:spcBef>
                <a:spcPts val="409"/>
              </a:spcBef>
            </a:pPr>
            <a:r>
              <a:rPr sz="1486" i="1" spc="-5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323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⊂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6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10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100" baseline="-11904" dirty="0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sz="1561" spc="10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6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401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56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+1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4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6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45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b="1" spc="-22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238" dirty="0">
                <a:solidFill>
                  <a:srgbClr val="22373A"/>
                </a:solidFill>
                <a:latin typeface="DejaVu Sans"/>
                <a:cs typeface="DejaVu Sans"/>
              </a:rPr>
              <a:t>\</a:t>
            </a:r>
            <a:r>
              <a:rPr sz="1486" i="1" spc="-149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29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208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endParaRPr sz="1486">
              <a:latin typeface="DejaVu Sans"/>
              <a:cs typeface="DejaVu Sans"/>
            </a:endParaRPr>
          </a:p>
          <a:p>
            <a:pPr marL="56624">
              <a:spcBef>
                <a:spcPts val="409"/>
              </a:spcBef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direct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03735"/>
      </p:ext>
    </p:extLst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Structural </a:t>
            </a:r>
            <a:r>
              <a:rPr spc="-15" dirty="0"/>
              <a:t>Causal</a:t>
            </a:r>
            <a:r>
              <a:rPr spc="-59" dirty="0"/>
              <a:t> </a:t>
            </a:r>
            <a:r>
              <a:rPr dirty="0"/>
              <a:t>Models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4557" y="697204"/>
            <a:ext cx="4718807" cy="1095263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structural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model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set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random</a:t>
            </a:r>
            <a:r>
              <a:rPr sz="1486" spc="-23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</a:t>
            </a:r>
            <a:endParaRPr sz="1486" dirty="0">
              <a:latin typeface="Arial"/>
              <a:cs typeface="Arial"/>
            </a:endParaRPr>
          </a:p>
          <a:p>
            <a:pPr marL="56624">
              <a:spcBef>
                <a:spcPts val="260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b="1" spc="-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4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6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45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i="1" spc="15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consists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spc="-52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n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structural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assignments</a:t>
            </a:r>
            <a:endParaRPr sz="1486" dirty="0">
              <a:latin typeface="Arial"/>
              <a:cs typeface="Arial"/>
            </a:endParaRPr>
          </a:p>
          <a:p>
            <a:pPr marL="2263081">
              <a:spcBef>
                <a:spcPts val="40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:=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31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3712" y="1791116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4557" y="1866333"/>
            <a:ext cx="5853209" cy="193529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467872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2258363">
              <a:lnSpc>
                <a:spcPts val="1769"/>
              </a:lnSpc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189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:=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22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22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  <a:p>
            <a:pPr marL="56624" marR="45299">
              <a:lnSpc>
                <a:spcPct val="114599"/>
              </a:lnSpc>
              <a:spcBef>
                <a:spcPts val="149"/>
              </a:spcBef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together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specification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probability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distributions 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jointly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independent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‘noise’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i="1" spc="-104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55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Here</a:t>
            </a:r>
            <a:endParaRPr sz="1486" dirty="0">
              <a:latin typeface="Arial"/>
              <a:cs typeface="Arial"/>
            </a:endParaRPr>
          </a:p>
          <a:p>
            <a:pPr marL="1251395">
              <a:spcBef>
                <a:spcPts val="409"/>
              </a:spcBef>
            </a:pPr>
            <a:r>
              <a:rPr sz="1486" i="1" spc="-5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323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⊂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6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10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100" baseline="-11904" dirty="0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sz="1561" spc="10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6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401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56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+1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4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6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45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b="1" spc="-22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238" dirty="0">
                <a:solidFill>
                  <a:srgbClr val="22373A"/>
                </a:solidFill>
                <a:latin typeface="DejaVu Sans"/>
                <a:cs typeface="DejaVu Sans"/>
              </a:rPr>
              <a:t>\</a:t>
            </a:r>
            <a:r>
              <a:rPr sz="1486" i="1" spc="-149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29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208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endParaRPr sz="1486" dirty="0">
              <a:latin typeface="DejaVu Sans"/>
              <a:cs typeface="DejaVu Sans"/>
            </a:endParaRPr>
          </a:p>
          <a:p>
            <a:pPr marL="56624">
              <a:spcBef>
                <a:spcPts val="409"/>
              </a:spcBef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are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direct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causes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Interpretation of noise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variables:</a:t>
            </a:r>
            <a:endParaRPr sz="1486" dirty="0">
              <a:latin typeface="LM Sans 10"/>
              <a:cs typeface="LM Sans 1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7767" y="3801631"/>
            <a:ext cx="7376999" cy="796901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263303" marR="256696" indent="-188747">
              <a:lnSpc>
                <a:spcPct val="114599"/>
              </a:lnSpc>
              <a:spcBef>
                <a:spcPts val="149"/>
              </a:spcBef>
              <a:buFont typeface="DejaVu Sans"/>
              <a:buChar char="•"/>
              <a:tabLst>
                <a:tab pos="264246" algn="l"/>
              </a:tabLst>
            </a:pPr>
            <a:r>
              <a:rPr sz="1400" spc="-89" dirty="0">
                <a:solidFill>
                  <a:srgbClr val="22373A"/>
                </a:solidFill>
                <a:latin typeface="Arial"/>
                <a:cs typeface="Arial"/>
              </a:rPr>
              <a:t>Summarize </a:t>
            </a:r>
            <a:r>
              <a:rPr sz="1400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00" spc="-67" dirty="0">
                <a:solidFill>
                  <a:srgbClr val="22373A"/>
                </a:solidFill>
                <a:latin typeface="Arial"/>
                <a:cs typeface="Arial"/>
              </a:rPr>
              <a:t>background </a:t>
            </a:r>
            <a:r>
              <a:rPr sz="1400" spc="-52" dirty="0">
                <a:solidFill>
                  <a:srgbClr val="22373A"/>
                </a:solidFill>
                <a:latin typeface="Arial"/>
                <a:cs typeface="Arial"/>
              </a:rPr>
              <a:t>factors </a:t>
            </a:r>
            <a:r>
              <a:rPr sz="1400" spc="-59" dirty="0">
                <a:solidFill>
                  <a:srgbClr val="22373A"/>
                </a:solidFill>
                <a:latin typeface="Arial"/>
                <a:cs typeface="Arial"/>
              </a:rPr>
              <a:t>outside </a:t>
            </a:r>
            <a:r>
              <a:rPr sz="1400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00" spc="-59" dirty="0">
                <a:solidFill>
                  <a:srgbClr val="22373A"/>
                </a:solidFill>
                <a:latin typeface="Arial"/>
                <a:cs typeface="Arial"/>
              </a:rPr>
              <a:t>model, </a:t>
            </a:r>
            <a:r>
              <a:rPr sz="1400" spc="-37" dirty="0">
                <a:solidFill>
                  <a:srgbClr val="22373A"/>
                </a:solidFill>
                <a:latin typeface="Arial"/>
                <a:cs typeface="Arial"/>
              </a:rPr>
              <a:t>i.e., </a:t>
            </a:r>
            <a:r>
              <a:rPr sz="1400" spc="-30" dirty="0">
                <a:solidFill>
                  <a:srgbClr val="22373A"/>
                </a:solidFill>
                <a:latin typeface="Arial"/>
                <a:cs typeface="Arial"/>
              </a:rPr>
              <a:t>all  </a:t>
            </a:r>
            <a:r>
              <a:rPr sz="1400" spc="-52" dirty="0">
                <a:solidFill>
                  <a:srgbClr val="22373A"/>
                </a:solidFill>
                <a:latin typeface="Arial"/>
                <a:cs typeface="Arial"/>
              </a:rPr>
              <a:t>factors</a:t>
            </a:r>
            <a:r>
              <a:rPr sz="1400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2373A"/>
                </a:solidFill>
                <a:latin typeface="Arial"/>
                <a:cs typeface="Arial"/>
              </a:rPr>
              <a:t>apart</a:t>
            </a:r>
            <a:r>
              <a:rPr sz="1400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22373A"/>
                </a:solidFill>
                <a:latin typeface="Arial"/>
                <a:cs typeface="Arial"/>
              </a:rPr>
              <a:t>from</a:t>
            </a:r>
            <a:r>
              <a:rPr sz="1400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22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00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00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00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00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00" i="1" spc="-28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00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00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00" i="1" spc="-134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400" i="1" spc="-2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00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00" i="1" spc="-29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00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00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endParaRPr sz="1400" baseline="-11904" dirty="0">
              <a:latin typeface="LM Sans 8"/>
              <a:cs typeface="LM Sans 8"/>
            </a:endParaRPr>
          </a:p>
          <a:p>
            <a:pPr marL="263303" marR="45299" indent="-188747">
              <a:lnSpc>
                <a:spcPct val="114599"/>
              </a:lnSpc>
              <a:spcBef>
                <a:spcPts val="438"/>
              </a:spcBef>
              <a:buFont typeface="DejaVu Sans"/>
              <a:buChar char="•"/>
              <a:tabLst>
                <a:tab pos="264246" algn="l"/>
              </a:tabLst>
            </a:pPr>
            <a:r>
              <a:rPr sz="1400" spc="-22" dirty="0">
                <a:solidFill>
                  <a:srgbClr val="22373A"/>
                </a:solidFill>
                <a:latin typeface="Arial"/>
                <a:cs typeface="Arial"/>
              </a:rPr>
              <a:t>Their </a:t>
            </a:r>
            <a:r>
              <a:rPr sz="1400" spc="7" dirty="0">
                <a:solidFill>
                  <a:srgbClr val="22373A"/>
                </a:solidFill>
                <a:latin typeface="Arial"/>
                <a:cs typeface="Arial"/>
              </a:rPr>
              <a:t>joint </a:t>
            </a:r>
            <a:r>
              <a:rPr sz="1400" spc="-97" dirty="0">
                <a:solidFill>
                  <a:srgbClr val="22373A"/>
                </a:solidFill>
                <a:latin typeface="Arial"/>
                <a:cs typeface="Arial"/>
              </a:rPr>
              <a:t>independence </a:t>
            </a:r>
            <a:r>
              <a:rPr sz="1400" spc="-119" dirty="0">
                <a:solidFill>
                  <a:srgbClr val="22373A"/>
                </a:solidFill>
                <a:latin typeface="Arial"/>
                <a:cs typeface="Arial"/>
              </a:rPr>
              <a:t>means </a:t>
            </a:r>
            <a:r>
              <a:rPr sz="1400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00" spc="-67" dirty="0">
                <a:solidFill>
                  <a:srgbClr val="22373A"/>
                </a:solidFill>
                <a:latin typeface="Arial"/>
                <a:cs typeface="Arial"/>
              </a:rPr>
              <a:t>model </a:t>
            </a:r>
            <a:r>
              <a:rPr sz="1400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00" spc="-37" dirty="0">
                <a:solidFill>
                  <a:srgbClr val="22373A"/>
                </a:solidFill>
                <a:latin typeface="Arial"/>
                <a:cs typeface="Arial"/>
              </a:rPr>
              <a:t>sufficient </a:t>
            </a:r>
            <a:r>
              <a:rPr sz="1400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00" spc="-89" dirty="0">
                <a:solidFill>
                  <a:srgbClr val="22373A"/>
                </a:solidFill>
                <a:latin typeface="Arial"/>
                <a:cs typeface="Arial"/>
              </a:rPr>
              <a:t>describe</a:t>
            </a:r>
            <a:r>
              <a:rPr lang="en-US" sz="1400" spc="-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00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00" spc="-52" dirty="0">
                <a:solidFill>
                  <a:srgbClr val="22373A"/>
                </a:solidFill>
                <a:latin typeface="Arial"/>
                <a:cs typeface="Arial"/>
              </a:rPr>
              <a:t>relationship </a:t>
            </a:r>
            <a:r>
              <a:rPr sz="1400" spc="-89" dirty="0">
                <a:solidFill>
                  <a:srgbClr val="22373A"/>
                </a:solidFill>
                <a:latin typeface="Arial"/>
                <a:cs typeface="Arial"/>
              </a:rPr>
              <a:t>among </a:t>
            </a:r>
            <a:r>
              <a:rPr sz="1400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00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00" i="1" spc="-22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00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00" i="1" spc="-2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00" i="1" spc="-134" dirty="0">
                <a:solidFill>
                  <a:srgbClr val="22373A"/>
                </a:solidFill>
                <a:latin typeface="Verdana"/>
                <a:cs typeface="Verdana"/>
              </a:rPr>
              <a:t>. . . ,</a:t>
            </a:r>
            <a:r>
              <a:rPr sz="1400" i="1" spc="-104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00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00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endParaRPr sz="1400" baseline="-11904" dirty="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1364688851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7">
            <a:extLst>
              <a:ext uri="{FF2B5EF4-FFF2-40B4-BE49-F238E27FC236}">
                <a16:creationId xmlns:a16="http://schemas.microsoft.com/office/drawing/2014/main" id="{BDEE442B-53BE-C94A-8AE5-E0F7CA674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2290" name="TextBox 2">
            <a:extLst>
              <a:ext uri="{FF2B5EF4-FFF2-40B4-BE49-F238E27FC236}">
                <a16:creationId xmlns:a16="http://schemas.microsoft.com/office/drawing/2014/main" id="{7DEEC993-7541-B044-8954-CA92F76FB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73075"/>
            <a:ext cx="2846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Causality in human behavior</a:t>
            </a:r>
          </a:p>
        </p:txBody>
      </p:sp>
      <p:pic>
        <p:nvPicPr>
          <p:cNvPr id="12291" name="Picture 4">
            <a:extLst>
              <a:ext uri="{FF2B5EF4-FFF2-40B4-BE49-F238E27FC236}">
                <a16:creationId xmlns:a16="http://schemas.microsoft.com/office/drawing/2014/main" id="{1FB9F567-D131-EC41-8744-DAA3872A5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79" r="4443" b="9196"/>
          <a:stretch>
            <a:fillRect/>
          </a:stretch>
        </p:blipFill>
        <p:spPr bwMode="auto">
          <a:xfrm>
            <a:off x="1143000" y="1200150"/>
            <a:ext cx="7015163" cy="34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045703-12B3-0B49-B7A6-24C3B9451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</a:t>
            </a:r>
            <a:r>
              <a:rPr spc="-89" dirty="0"/>
              <a:t> </a:t>
            </a:r>
            <a:r>
              <a:rPr spc="-7" dirty="0"/>
              <a:t>Graphs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4557" y="697204"/>
            <a:ext cx="5769212" cy="145215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 . . , </a:t>
            </a:r>
            <a:r>
              <a:rPr sz="1486" i="1" spc="-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5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37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.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Its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 dirty="0">
              <a:latin typeface="Arial"/>
              <a:cs typeface="Arial"/>
            </a:endParaRPr>
          </a:p>
          <a:p>
            <a:pPr marL="56624">
              <a:spcBef>
                <a:spcPts val="260"/>
              </a:spcBef>
            </a:pPr>
            <a:r>
              <a:rPr sz="1486" i="1" spc="-275" dirty="0">
                <a:solidFill>
                  <a:srgbClr val="22373A"/>
                </a:solidFill>
                <a:latin typeface="DejaVu Sans"/>
                <a:cs typeface="DejaVu Sans"/>
              </a:rPr>
              <a:t>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directed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r>
              <a:rPr sz="1486" spc="-2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</a:t>
            </a:r>
            <a:endParaRPr sz="1486" dirty="0">
              <a:latin typeface="Arial"/>
              <a:cs typeface="Arial"/>
            </a:endParaRPr>
          </a:p>
          <a:p>
            <a:pPr marL="337856" indent="-147223">
              <a:spcBef>
                <a:spcPts val="652"/>
              </a:spcBef>
              <a:buSzPct val="90000"/>
              <a:buAutoNum type="arabicPeriod"/>
              <a:tabLst>
                <a:tab pos="338802" algn="l"/>
              </a:tabLst>
            </a:pP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vertex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(node)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</a:t>
            </a:r>
            <a:r>
              <a:rPr sz="1486" spc="26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endParaRPr sz="1561" baseline="-11904" dirty="0">
              <a:latin typeface="LM Sans 8"/>
              <a:cs typeface="LM Sans 8"/>
            </a:endParaRPr>
          </a:p>
          <a:p>
            <a:pPr marL="338802" indent="-148167">
              <a:spcBef>
                <a:spcPts val="699"/>
              </a:spcBef>
              <a:buSzPct val="90000"/>
              <a:buAutoNum type="arabicPeriod"/>
              <a:tabLst>
                <a:tab pos="339745" algn="l"/>
              </a:tabLst>
            </a:pP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all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directed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edge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j </a:t>
            </a:r>
            <a:r>
              <a:rPr sz="1486" i="1" spc="-312" dirty="0">
                <a:solidFill>
                  <a:srgbClr val="22373A"/>
                </a:solidFill>
                <a:latin typeface="DejaVu Sans"/>
                <a:cs typeface="DejaVu Sans"/>
              </a:rPr>
              <a:t>∈ </a:t>
            </a:r>
            <a:r>
              <a:rPr lang="en-US" sz="1486" i="1" spc="-312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52" dirty="0" err="1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77" baseline="-11904" dirty="0" err="1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1486" spc="3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endParaRPr sz="1561" baseline="-11904" dirty="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356838855"/>
      </p:ext>
    </p:extLst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E828AB8-3ECE-3942-9BA8-1E0890FCE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</a:t>
            </a:r>
            <a:r>
              <a:rPr spc="-89" dirty="0"/>
              <a:t> </a:t>
            </a:r>
            <a:r>
              <a:rPr spc="-7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7" y="697204"/>
            <a:ext cx="5769212" cy="1873169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 . . , </a:t>
            </a:r>
            <a:r>
              <a:rPr sz="1486" i="1" spc="-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5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37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.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Its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  <a:p>
            <a:pPr marL="56624">
              <a:spcBef>
                <a:spcPts val="260"/>
              </a:spcBef>
            </a:pPr>
            <a:r>
              <a:rPr sz="1486" i="1" spc="-275" dirty="0">
                <a:solidFill>
                  <a:srgbClr val="22373A"/>
                </a:solidFill>
                <a:latin typeface="DejaVu Sans"/>
                <a:cs typeface="DejaVu Sans"/>
              </a:rPr>
              <a:t>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directed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r>
              <a:rPr sz="1486" spc="-2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</a:t>
            </a:r>
            <a:endParaRPr sz="1486">
              <a:latin typeface="Arial"/>
              <a:cs typeface="Arial"/>
            </a:endParaRPr>
          </a:p>
          <a:p>
            <a:pPr marL="337856" indent="-147223">
              <a:spcBef>
                <a:spcPts val="652"/>
              </a:spcBef>
              <a:buSzPct val="90000"/>
              <a:buAutoNum type="arabicPeriod"/>
              <a:tabLst>
                <a:tab pos="338802" algn="l"/>
              </a:tabLst>
            </a:pP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vertex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(node)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</a:t>
            </a:r>
            <a:r>
              <a:rPr sz="1486" spc="26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endParaRPr sz="1561" baseline="-11904">
              <a:latin typeface="LM Sans 8"/>
              <a:cs typeface="LM Sans 8"/>
            </a:endParaRPr>
          </a:p>
          <a:p>
            <a:pPr marL="338802" indent="-148167">
              <a:spcBef>
                <a:spcPts val="699"/>
              </a:spcBef>
              <a:buSzPct val="90000"/>
              <a:buAutoNum type="arabicPeriod"/>
              <a:tabLst>
                <a:tab pos="339745" algn="l"/>
              </a:tabLst>
            </a:pP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all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directed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edge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j </a:t>
            </a:r>
            <a:r>
              <a:rPr sz="1486" i="1" spc="-312" dirty="0">
                <a:solidFill>
                  <a:srgbClr val="22373A"/>
                </a:solidFill>
                <a:latin typeface="DejaVu Sans"/>
                <a:cs typeface="DejaVu Sans"/>
              </a:rPr>
              <a:t>∈ </a:t>
            </a:r>
            <a:r>
              <a:rPr sz="1486" i="1" spc="-5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1486" spc="3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endParaRPr sz="1561" baseline="-11904">
              <a:latin typeface="LM Sans 8"/>
              <a:cs typeface="LM Sans 8"/>
            </a:endParaRPr>
          </a:p>
          <a:p>
            <a:pPr marL="56624">
              <a:spcBef>
                <a:spcPts val="150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7931" y="2653714"/>
            <a:ext cx="3727858" cy="1063136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12305">
              <a:spcBef>
                <a:spcPts val="141"/>
              </a:spcBef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env.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256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0"/>
              </a:spcBef>
              <a:tabLst>
                <a:tab pos="860688" algn="l"/>
              </a:tabLst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lang="en-US" sz="1040" spc="-7" dirty="0">
                <a:solidFill>
                  <a:srgbClr val="22373A"/>
                </a:solidFill>
                <a:latin typeface="LM Sans 8"/>
                <a:cs typeface="LM Sans 8"/>
              </a:rPr>
              <a:t>.   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i="1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126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spc="-22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9"/>
              </a:spcBef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33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22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spc="33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86281" y="3279359"/>
            <a:ext cx="1238214" cy="228390"/>
            <a:chOff x="3189350" y="2206482"/>
            <a:chExt cx="833119" cy="153670"/>
          </a:xfrm>
        </p:grpSpPr>
        <p:sp>
          <p:nvSpPr>
            <p:cNvPr id="6" name="object 6"/>
            <p:cNvSpPr/>
            <p:nvPr/>
          </p:nvSpPr>
          <p:spPr>
            <a:xfrm>
              <a:off x="3189350" y="2206482"/>
              <a:ext cx="158118" cy="152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47469" y="2285000"/>
              <a:ext cx="427990" cy="635"/>
            </a:xfrm>
            <a:custGeom>
              <a:avLst/>
              <a:gdLst/>
              <a:ahLst/>
              <a:cxnLst/>
              <a:rect l="l" t="t" r="r" b="b"/>
              <a:pathLst>
                <a:path w="427989" h="635">
                  <a:moveTo>
                    <a:pt x="0" y="0"/>
                  </a:moveTo>
                  <a:lnTo>
                    <a:pt x="427787" y="541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64604" y="2211897"/>
              <a:ext cx="157577" cy="147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70924" y="2254676"/>
              <a:ext cx="93980" cy="62865"/>
            </a:xfrm>
            <a:custGeom>
              <a:avLst/>
              <a:gdLst/>
              <a:ahLst/>
              <a:cxnLst/>
              <a:rect l="l" t="t" r="r" b="b"/>
              <a:pathLst>
                <a:path w="93979" h="62864">
                  <a:moveTo>
                    <a:pt x="0" y="0"/>
                  </a:moveTo>
                  <a:lnTo>
                    <a:pt x="0" y="62272"/>
                  </a:lnTo>
                  <a:lnTo>
                    <a:pt x="93679" y="30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76462" y="3497899"/>
            <a:ext cx="468106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22" dirty="0">
                <a:latin typeface="Liberation Serif"/>
                <a:cs typeface="Liberation Serif"/>
              </a:rPr>
              <a:t>Aero</a:t>
            </a:r>
            <a:r>
              <a:rPr sz="892" spc="15" dirty="0">
                <a:latin typeface="Liberation Serif"/>
                <a:cs typeface="Liberation Serif"/>
              </a:rPr>
              <a:t>s</a:t>
            </a:r>
            <a:r>
              <a:rPr sz="892" spc="22" dirty="0">
                <a:latin typeface="Liberation Serif"/>
                <a:cs typeface="Liberation Serif"/>
              </a:rPr>
              <a:t>ols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56899" y="2686219"/>
            <a:ext cx="890911" cy="661575"/>
            <a:chOff x="3304149" y="1807394"/>
            <a:chExt cx="599440" cy="445134"/>
          </a:xfrm>
        </p:grpSpPr>
        <p:sp>
          <p:nvSpPr>
            <p:cNvPr id="12" name="object 12"/>
            <p:cNvSpPr/>
            <p:nvPr/>
          </p:nvSpPr>
          <p:spPr>
            <a:xfrm>
              <a:off x="3526706" y="1807394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059" y="0"/>
                  </a:moveTo>
                  <a:lnTo>
                    <a:pt x="39529" y="9747"/>
                  </a:lnTo>
                  <a:lnTo>
                    <a:pt x="10830" y="36822"/>
                  </a:lnTo>
                  <a:lnTo>
                    <a:pt x="0" y="74185"/>
                  </a:lnTo>
                  <a:lnTo>
                    <a:pt x="702" y="84051"/>
                  </a:lnTo>
                  <a:lnTo>
                    <a:pt x="16532" y="119350"/>
                  </a:lnTo>
                  <a:lnTo>
                    <a:pt x="48980" y="142660"/>
                  </a:lnTo>
                  <a:lnTo>
                    <a:pt x="79059" y="148371"/>
                  </a:lnTo>
                  <a:lnTo>
                    <a:pt x="89652" y="147754"/>
                  </a:lnTo>
                  <a:lnTo>
                    <a:pt x="127574" y="132786"/>
                  </a:lnTo>
                  <a:lnTo>
                    <a:pt x="152407" y="102360"/>
                  </a:lnTo>
                  <a:lnTo>
                    <a:pt x="158118" y="74185"/>
                  </a:lnTo>
                  <a:lnTo>
                    <a:pt x="157501" y="64311"/>
                  </a:lnTo>
                  <a:lnTo>
                    <a:pt x="141890" y="28555"/>
                  </a:lnTo>
                  <a:lnTo>
                    <a:pt x="109214" y="5482"/>
                  </a:lnTo>
                  <a:lnTo>
                    <a:pt x="79059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58840" y="1930316"/>
              <a:ext cx="168275" cy="214629"/>
            </a:xfrm>
            <a:custGeom>
              <a:avLst/>
              <a:gdLst/>
              <a:ahLst/>
              <a:cxnLst/>
              <a:rect l="l" t="t" r="r" b="b"/>
              <a:pathLst>
                <a:path w="168275" h="214630">
                  <a:moveTo>
                    <a:pt x="167865" y="0"/>
                  </a:moveTo>
                  <a:lnTo>
                    <a:pt x="0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4149" y="2122007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33031" y="0"/>
                  </a:moveTo>
                  <a:lnTo>
                    <a:pt x="0" y="93138"/>
                  </a:lnTo>
                  <a:lnTo>
                    <a:pt x="82308" y="38446"/>
                  </a:lnTo>
                  <a:lnTo>
                    <a:pt x="3303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80493" y="1930316"/>
              <a:ext cx="167640" cy="214629"/>
            </a:xfrm>
            <a:custGeom>
              <a:avLst/>
              <a:gdLst/>
              <a:ahLst/>
              <a:cxnLst/>
              <a:rect l="l" t="t" r="r" b="b"/>
              <a:pathLst>
                <a:path w="167639" h="214630">
                  <a:moveTo>
                    <a:pt x="0" y="0"/>
                  </a:moveTo>
                  <a:lnTo>
                    <a:pt x="167324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20742" y="2122007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49276" y="0"/>
                  </a:moveTo>
                  <a:lnTo>
                    <a:pt x="0" y="38446"/>
                  </a:lnTo>
                  <a:lnTo>
                    <a:pt x="82308" y="93138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26706" y="2052695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600" y="0"/>
                  </a:moveTo>
                  <a:lnTo>
                    <a:pt x="39529" y="10288"/>
                  </a:lnTo>
                  <a:lnTo>
                    <a:pt x="10830" y="37363"/>
                  </a:lnTo>
                  <a:lnTo>
                    <a:pt x="0" y="74727"/>
                  </a:lnTo>
                  <a:lnTo>
                    <a:pt x="702" y="84516"/>
                  </a:lnTo>
                  <a:lnTo>
                    <a:pt x="16532" y="119815"/>
                  </a:lnTo>
                  <a:lnTo>
                    <a:pt x="49217" y="143117"/>
                  </a:lnTo>
                  <a:lnTo>
                    <a:pt x="79600" y="148371"/>
                  </a:lnTo>
                  <a:lnTo>
                    <a:pt x="90109" y="147838"/>
                  </a:lnTo>
                  <a:lnTo>
                    <a:pt x="127574" y="133099"/>
                  </a:lnTo>
                  <a:lnTo>
                    <a:pt x="152407" y="102673"/>
                  </a:lnTo>
                  <a:lnTo>
                    <a:pt x="158118" y="74727"/>
                  </a:lnTo>
                  <a:lnTo>
                    <a:pt x="157501" y="64396"/>
                  </a:lnTo>
                  <a:lnTo>
                    <a:pt x="141890" y="29021"/>
                  </a:lnTo>
                  <a:lnTo>
                    <a:pt x="109298" y="5711"/>
                  </a:lnTo>
                  <a:lnTo>
                    <a:pt x="79600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0030" y="2157205"/>
              <a:ext cx="86360" cy="50800"/>
            </a:xfrm>
            <a:custGeom>
              <a:avLst/>
              <a:gdLst/>
              <a:ahLst/>
              <a:cxnLst/>
              <a:rect l="l" t="t" r="r" b="b"/>
              <a:pathLst>
                <a:path w="86360" h="50800">
                  <a:moveTo>
                    <a:pt x="86098" y="0"/>
                  </a:moveTo>
                  <a:lnTo>
                    <a:pt x="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42595" y="2178865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64980" y="0"/>
                  </a:moveTo>
                  <a:lnTo>
                    <a:pt x="0" y="73644"/>
                  </a:lnTo>
                  <a:lnTo>
                    <a:pt x="96387" y="53608"/>
                  </a:lnTo>
                  <a:lnTo>
                    <a:pt x="6498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96018" y="196876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96018" y="196876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239" h="15239">
                  <a:moveTo>
                    <a:pt x="0" y="0"/>
                  </a:moveTo>
                  <a:lnTo>
                    <a:pt x="0" y="0"/>
                  </a:lnTo>
                </a:path>
                <a:path w="15239" h="15239">
                  <a:moveTo>
                    <a:pt x="15162" y="15162"/>
                  </a:moveTo>
                  <a:lnTo>
                    <a:pt x="15162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96018" y="199962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96018" y="199962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875" h="15239">
                  <a:moveTo>
                    <a:pt x="0" y="0"/>
                  </a:moveTo>
                  <a:lnTo>
                    <a:pt x="0" y="0"/>
                  </a:lnTo>
                </a:path>
                <a:path w="15875" h="15239">
                  <a:moveTo>
                    <a:pt x="15703" y="15162"/>
                  </a:moveTo>
                  <a:lnTo>
                    <a:pt x="15703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96018" y="2029952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1913" y="0"/>
                  </a:moveTo>
                  <a:lnTo>
                    <a:pt x="3790" y="0"/>
                  </a:lnTo>
                  <a:lnTo>
                    <a:pt x="0" y="3790"/>
                  </a:lnTo>
                  <a:lnTo>
                    <a:pt x="0" y="12454"/>
                  </a:lnTo>
                  <a:lnTo>
                    <a:pt x="3790" y="15703"/>
                  </a:lnTo>
                  <a:lnTo>
                    <a:pt x="11913" y="15703"/>
                  </a:lnTo>
                  <a:lnTo>
                    <a:pt x="15703" y="12454"/>
                  </a:lnTo>
                  <a:lnTo>
                    <a:pt x="15703" y="379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96018" y="2029952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581" y="0"/>
                  </a:moveTo>
                  <a:lnTo>
                    <a:pt x="11913" y="0"/>
                  </a:lnTo>
                  <a:lnTo>
                    <a:pt x="15703" y="3790"/>
                  </a:lnTo>
                  <a:lnTo>
                    <a:pt x="15703" y="8122"/>
                  </a:lnTo>
                  <a:lnTo>
                    <a:pt x="15703" y="12454"/>
                  </a:lnTo>
                  <a:lnTo>
                    <a:pt x="11913" y="15703"/>
                  </a:lnTo>
                  <a:lnTo>
                    <a:pt x="7581" y="15703"/>
                  </a:lnTo>
                  <a:lnTo>
                    <a:pt x="3790" y="15703"/>
                  </a:lnTo>
                  <a:lnTo>
                    <a:pt x="0" y="12454"/>
                  </a:lnTo>
                  <a:lnTo>
                    <a:pt x="0" y="8122"/>
                  </a:lnTo>
                  <a:lnTo>
                    <a:pt x="0" y="3790"/>
                  </a:lnTo>
                  <a:lnTo>
                    <a:pt x="3790" y="0"/>
                  </a:lnTo>
                  <a:lnTo>
                    <a:pt x="7581" y="0"/>
                  </a:lnTo>
                  <a:close/>
                </a:path>
                <a:path w="15875" h="15875">
                  <a:moveTo>
                    <a:pt x="0" y="0"/>
                  </a:moveTo>
                  <a:lnTo>
                    <a:pt x="0" y="0"/>
                  </a:lnTo>
                </a:path>
                <a:path w="15875" h="15875">
                  <a:moveTo>
                    <a:pt x="15703" y="15703"/>
                  </a:moveTo>
                  <a:lnTo>
                    <a:pt x="15703" y="157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01612" y="2151249"/>
              <a:ext cx="86995" cy="50800"/>
            </a:xfrm>
            <a:custGeom>
              <a:avLst/>
              <a:gdLst/>
              <a:ahLst/>
              <a:cxnLst/>
              <a:rect l="l" t="t" r="r" b="b"/>
              <a:pathLst>
                <a:path w="86995" h="50800">
                  <a:moveTo>
                    <a:pt x="0" y="0"/>
                  </a:moveTo>
                  <a:lnTo>
                    <a:pt x="8664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68758" y="2172909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31407" y="0"/>
                  </a:moveTo>
                  <a:lnTo>
                    <a:pt x="0" y="53608"/>
                  </a:lnTo>
                  <a:lnTo>
                    <a:pt x="96387" y="73644"/>
                  </a:lnTo>
                  <a:lnTo>
                    <a:pt x="3140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825120" y="3497899"/>
            <a:ext cx="381280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30" dirty="0">
                <a:latin typeface="Liberation Serif"/>
                <a:cs typeface="Liberation Serif"/>
              </a:rPr>
              <a:t>C</a:t>
            </a:r>
            <a:r>
              <a:rPr sz="892" spc="22" dirty="0">
                <a:latin typeface="Liberation Serif"/>
                <a:cs typeface="Liberation Serif"/>
              </a:rPr>
              <a:t>louds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97962" y="2653662"/>
            <a:ext cx="756897" cy="306066"/>
          </a:xfrm>
          <a:prstGeom prst="rect">
            <a:avLst/>
          </a:prstGeom>
        </p:spPr>
        <p:txBody>
          <a:bodyPr vert="horz" wrap="square" lIns="0" tIns="32088" rIns="0" bIns="0" rtlCol="0">
            <a:spAutoFit/>
          </a:bodyPr>
          <a:lstStyle/>
          <a:p>
            <a:pPr marL="18875" marR="7550">
              <a:lnSpc>
                <a:spcPts val="1055"/>
              </a:lnSpc>
              <a:spcBef>
                <a:spcPts val="253"/>
              </a:spcBef>
            </a:pPr>
            <a:r>
              <a:rPr sz="892" spc="22" dirty="0">
                <a:latin typeface="Liberation Serif"/>
                <a:cs typeface="Liberation Serif"/>
              </a:rPr>
              <a:t>Environment</a:t>
            </a:r>
            <a:r>
              <a:rPr sz="892" spc="15" dirty="0">
                <a:latin typeface="Liberation Serif"/>
                <a:cs typeface="Liberation Serif"/>
              </a:rPr>
              <a:t>al  factors</a:t>
            </a:r>
            <a:endParaRPr sz="892">
              <a:latin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150726342"/>
      </p:ext>
    </p:extLst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E6D8231-A6BC-B64D-9935-0BF6C028E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Causal</a:t>
            </a:r>
            <a:r>
              <a:rPr spc="-89" dirty="0"/>
              <a:t> </a:t>
            </a:r>
            <a:r>
              <a:rPr spc="-7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7" y="697204"/>
            <a:ext cx="5769212" cy="1873169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an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 . . , </a:t>
            </a:r>
            <a:r>
              <a:rPr sz="1486" i="1" spc="-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5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37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.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Its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endParaRPr sz="1486">
              <a:latin typeface="Arial"/>
              <a:cs typeface="Arial"/>
            </a:endParaRPr>
          </a:p>
          <a:p>
            <a:pPr marL="56624">
              <a:spcBef>
                <a:spcPts val="260"/>
              </a:spcBef>
            </a:pPr>
            <a:r>
              <a:rPr sz="1486" i="1" spc="-275" dirty="0">
                <a:solidFill>
                  <a:srgbClr val="22373A"/>
                </a:solidFill>
                <a:latin typeface="DejaVu Sans"/>
                <a:cs typeface="DejaVu Sans"/>
              </a:rPr>
              <a:t>G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directed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r>
              <a:rPr sz="1486" spc="-2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</a:t>
            </a:r>
            <a:endParaRPr sz="1486">
              <a:latin typeface="Arial"/>
              <a:cs typeface="Arial"/>
            </a:endParaRPr>
          </a:p>
          <a:p>
            <a:pPr marL="337856" indent="-147223">
              <a:spcBef>
                <a:spcPts val="652"/>
              </a:spcBef>
              <a:buSzPct val="90000"/>
              <a:buAutoNum type="arabicPeriod"/>
              <a:tabLst>
                <a:tab pos="338802" algn="l"/>
              </a:tabLst>
            </a:pP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vertex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(node)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</a:t>
            </a:r>
            <a:r>
              <a:rPr sz="1486" spc="26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endParaRPr sz="1561" baseline="-11904">
              <a:latin typeface="LM Sans 8"/>
              <a:cs typeface="LM Sans 8"/>
            </a:endParaRPr>
          </a:p>
          <a:p>
            <a:pPr marL="338802" indent="-148167">
              <a:spcBef>
                <a:spcPts val="699"/>
              </a:spcBef>
              <a:buSzPct val="90000"/>
              <a:buAutoNum type="arabicPeriod"/>
              <a:tabLst>
                <a:tab pos="339745" algn="l"/>
              </a:tabLst>
            </a:pP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all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directed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edge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each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variable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j </a:t>
            </a:r>
            <a:r>
              <a:rPr sz="1486" i="1" spc="-312" dirty="0">
                <a:solidFill>
                  <a:srgbClr val="22373A"/>
                </a:solidFill>
                <a:latin typeface="DejaVu Sans"/>
                <a:cs typeface="DejaVu Sans"/>
              </a:rPr>
              <a:t>∈ </a:t>
            </a:r>
            <a:r>
              <a:rPr sz="1486" i="1" spc="-5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77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1486" spc="3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endParaRPr sz="1561" baseline="-11904">
              <a:latin typeface="LM Sans 8"/>
              <a:cs typeface="LM Sans 8"/>
            </a:endParaRPr>
          </a:p>
          <a:p>
            <a:pPr marL="56624">
              <a:spcBef>
                <a:spcPts val="150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7931" y="2653714"/>
            <a:ext cx="3727858" cy="1063136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12305">
              <a:spcBef>
                <a:spcPts val="141"/>
              </a:spcBef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env.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256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0"/>
              </a:spcBef>
              <a:tabLst>
                <a:tab pos="860688" algn="l"/>
              </a:tabLst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lang="en-US" sz="1040" spc="-7" dirty="0">
                <a:solidFill>
                  <a:srgbClr val="22373A"/>
                </a:solidFill>
                <a:latin typeface="LM Sans 8"/>
                <a:cs typeface="LM Sans 8"/>
              </a:rPr>
              <a:t>    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i="1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126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spc="-22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9"/>
              </a:spcBef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33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22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spc="33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86281" y="3279359"/>
            <a:ext cx="1238214" cy="228390"/>
            <a:chOff x="3189350" y="2206482"/>
            <a:chExt cx="833119" cy="153670"/>
          </a:xfrm>
        </p:grpSpPr>
        <p:sp>
          <p:nvSpPr>
            <p:cNvPr id="6" name="object 6"/>
            <p:cNvSpPr/>
            <p:nvPr/>
          </p:nvSpPr>
          <p:spPr>
            <a:xfrm>
              <a:off x="3189350" y="2206482"/>
              <a:ext cx="158118" cy="152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47469" y="2285000"/>
              <a:ext cx="427990" cy="635"/>
            </a:xfrm>
            <a:custGeom>
              <a:avLst/>
              <a:gdLst/>
              <a:ahLst/>
              <a:cxnLst/>
              <a:rect l="l" t="t" r="r" b="b"/>
              <a:pathLst>
                <a:path w="427989" h="635">
                  <a:moveTo>
                    <a:pt x="0" y="0"/>
                  </a:moveTo>
                  <a:lnTo>
                    <a:pt x="427787" y="541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64604" y="2211897"/>
              <a:ext cx="157577" cy="147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70924" y="2254676"/>
              <a:ext cx="93980" cy="62865"/>
            </a:xfrm>
            <a:custGeom>
              <a:avLst/>
              <a:gdLst/>
              <a:ahLst/>
              <a:cxnLst/>
              <a:rect l="l" t="t" r="r" b="b"/>
              <a:pathLst>
                <a:path w="93979" h="62864">
                  <a:moveTo>
                    <a:pt x="0" y="0"/>
                  </a:moveTo>
                  <a:lnTo>
                    <a:pt x="0" y="62272"/>
                  </a:lnTo>
                  <a:lnTo>
                    <a:pt x="93679" y="30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76462" y="3497899"/>
            <a:ext cx="468106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22" dirty="0">
                <a:latin typeface="Liberation Serif"/>
                <a:cs typeface="Liberation Serif"/>
              </a:rPr>
              <a:t>Aero</a:t>
            </a:r>
            <a:r>
              <a:rPr sz="892" spc="15" dirty="0">
                <a:latin typeface="Liberation Serif"/>
                <a:cs typeface="Liberation Serif"/>
              </a:rPr>
              <a:t>s</a:t>
            </a:r>
            <a:r>
              <a:rPr sz="892" spc="22" dirty="0">
                <a:latin typeface="Liberation Serif"/>
                <a:cs typeface="Liberation Serif"/>
              </a:rPr>
              <a:t>ols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56899" y="2686219"/>
            <a:ext cx="890911" cy="661575"/>
            <a:chOff x="3304149" y="1807394"/>
            <a:chExt cx="599440" cy="445134"/>
          </a:xfrm>
        </p:grpSpPr>
        <p:sp>
          <p:nvSpPr>
            <p:cNvPr id="12" name="object 12"/>
            <p:cNvSpPr/>
            <p:nvPr/>
          </p:nvSpPr>
          <p:spPr>
            <a:xfrm>
              <a:off x="3526706" y="1807394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059" y="0"/>
                  </a:moveTo>
                  <a:lnTo>
                    <a:pt x="39529" y="9747"/>
                  </a:lnTo>
                  <a:lnTo>
                    <a:pt x="10830" y="36822"/>
                  </a:lnTo>
                  <a:lnTo>
                    <a:pt x="0" y="74185"/>
                  </a:lnTo>
                  <a:lnTo>
                    <a:pt x="702" y="84051"/>
                  </a:lnTo>
                  <a:lnTo>
                    <a:pt x="16532" y="119350"/>
                  </a:lnTo>
                  <a:lnTo>
                    <a:pt x="48980" y="142660"/>
                  </a:lnTo>
                  <a:lnTo>
                    <a:pt x="79059" y="148371"/>
                  </a:lnTo>
                  <a:lnTo>
                    <a:pt x="89652" y="147754"/>
                  </a:lnTo>
                  <a:lnTo>
                    <a:pt x="127574" y="132786"/>
                  </a:lnTo>
                  <a:lnTo>
                    <a:pt x="152407" y="102360"/>
                  </a:lnTo>
                  <a:lnTo>
                    <a:pt x="158118" y="74185"/>
                  </a:lnTo>
                  <a:lnTo>
                    <a:pt x="157501" y="64311"/>
                  </a:lnTo>
                  <a:lnTo>
                    <a:pt x="141890" y="28555"/>
                  </a:lnTo>
                  <a:lnTo>
                    <a:pt x="109214" y="5482"/>
                  </a:lnTo>
                  <a:lnTo>
                    <a:pt x="79059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58840" y="1930316"/>
              <a:ext cx="168275" cy="214629"/>
            </a:xfrm>
            <a:custGeom>
              <a:avLst/>
              <a:gdLst/>
              <a:ahLst/>
              <a:cxnLst/>
              <a:rect l="l" t="t" r="r" b="b"/>
              <a:pathLst>
                <a:path w="168275" h="214630">
                  <a:moveTo>
                    <a:pt x="167865" y="0"/>
                  </a:moveTo>
                  <a:lnTo>
                    <a:pt x="0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4149" y="2122007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33031" y="0"/>
                  </a:moveTo>
                  <a:lnTo>
                    <a:pt x="0" y="93138"/>
                  </a:lnTo>
                  <a:lnTo>
                    <a:pt x="82308" y="38446"/>
                  </a:lnTo>
                  <a:lnTo>
                    <a:pt x="3303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80493" y="1930316"/>
              <a:ext cx="167640" cy="214629"/>
            </a:xfrm>
            <a:custGeom>
              <a:avLst/>
              <a:gdLst/>
              <a:ahLst/>
              <a:cxnLst/>
              <a:rect l="l" t="t" r="r" b="b"/>
              <a:pathLst>
                <a:path w="167639" h="214630">
                  <a:moveTo>
                    <a:pt x="0" y="0"/>
                  </a:moveTo>
                  <a:lnTo>
                    <a:pt x="167324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20742" y="2122007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49276" y="0"/>
                  </a:moveTo>
                  <a:lnTo>
                    <a:pt x="0" y="38446"/>
                  </a:lnTo>
                  <a:lnTo>
                    <a:pt x="82308" y="93138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26706" y="2052695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600" y="0"/>
                  </a:moveTo>
                  <a:lnTo>
                    <a:pt x="39529" y="10288"/>
                  </a:lnTo>
                  <a:lnTo>
                    <a:pt x="10830" y="37363"/>
                  </a:lnTo>
                  <a:lnTo>
                    <a:pt x="0" y="74727"/>
                  </a:lnTo>
                  <a:lnTo>
                    <a:pt x="702" y="84516"/>
                  </a:lnTo>
                  <a:lnTo>
                    <a:pt x="16532" y="119815"/>
                  </a:lnTo>
                  <a:lnTo>
                    <a:pt x="49217" y="143117"/>
                  </a:lnTo>
                  <a:lnTo>
                    <a:pt x="79600" y="148371"/>
                  </a:lnTo>
                  <a:lnTo>
                    <a:pt x="90109" y="147838"/>
                  </a:lnTo>
                  <a:lnTo>
                    <a:pt x="127574" y="133099"/>
                  </a:lnTo>
                  <a:lnTo>
                    <a:pt x="152407" y="102673"/>
                  </a:lnTo>
                  <a:lnTo>
                    <a:pt x="158118" y="74727"/>
                  </a:lnTo>
                  <a:lnTo>
                    <a:pt x="157501" y="64396"/>
                  </a:lnTo>
                  <a:lnTo>
                    <a:pt x="141890" y="29021"/>
                  </a:lnTo>
                  <a:lnTo>
                    <a:pt x="109298" y="5711"/>
                  </a:lnTo>
                  <a:lnTo>
                    <a:pt x="79600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0030" y="2157205"/>
              <a:ext cx="86360" cy="50800"/>
            </a:xfrm>
            <a:custGeom>
              <a:avLst/>
              <a:gdLst/>
              <a:ahLst/>
              <a:cxnLst/>
              <a:rect l="l" t="t" r="r" b="b"/>
              <a:pathLst>
                <a:path w="86360" h="50800">
                  <a:moveTo>
                    <a:pt x="86098" y="0"/>
                  </a:moveTo>
                  <a:lnTo>
                    <a:pt x="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42595" y="2178865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64980" y="0"/>
                  </a:moveTo>
                  <a:lnTo>
                    <a:pt x="0" y="73644"/>
                  </a:lnTo>
                  <a:lnTo>
                    <a:pt x="96387" y="53608"/>
                  </a:lnTo>
                  <a:lnTo>
                    <a:pt x="6498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96018" y="196876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96018" y="196876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239" h="15239">
                  <a:moveTo>
                    <a:pt x="0" y="0"/>
                  </a:moveTo>
                  <a:lnTo>
                    <a:pt x="0" y="0"/>
                  </a:lnTo>
                </a:path>
                <a:path w="15239" h="15239">
                  <a:moveTo>
                    <a:pt x="15162" y="15162"/>
                  </a:moveTo>
                  <a:lnTo>
                    <a:pt x="15162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96018" y="199962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96018" y="199962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875" h="15239">
                  <a:moveTo>
                    <a:pt x="0" y="0"/>
                  </a:moveTo>
                  <a:lnTo>
                    <a:pt x="0" y="0"/>
                  </a:lnTo>
                </a:path>
                <a:path w="15875" h="15239">
                  <a:moveTo>
                    <a:pt x="15703" y="15162"/>
                  </a:moveTo>
                  <a:lnTo>
                    <a:pt x="15703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96018" y="2029952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1913" y="0"/>
                  </a:moveTo>
                  <a:lnTo>
                    <a:pt x="3790" y="0"/>
                  </a:lnTo>
                  <a:lnTo>
                    <a:pt x="0" y="3790"/>
                  </a:lnTo>
                  <a:lnTo>
                    <a:pt x="0" y="12454"/>
                  </a:lnTo>
                  <a:lnTo>
                    <a:pt x="3790" y="15703"/>
                  </a:lnTo>
                  <a:lnTo>
                    <a:pt x="11913" y="15703"/>
                  </a:lnTo>
                  <a:lnTo>
                    <a:pt x="15703" y="12454"/>
                  </a:lnTo>
                  <a:lnTo>
                    <a:pt x="15703" y="379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96018" y="2029952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581" y="0"/>
                  </a:moveTo>
                  <a:lnTo>
                    <a:pt x="11913" y="0"/>
                  </a:lnTo>
                  <a:lnTo>
                    <a:pt x="15703" y="3790"/>
                  </a:lnTo>
                  <a:lnTo>
                    <a:pt x="15703" y="8122"/>
                  </a:lnTo>
                  <a:lnTo>
                    <a:pt x="15703" y="12454"/>
                  </a:lnTo>
                  <a:lnTo>
                    <a:pt x="11913" y="15703"/>
                  </a:lnTo>
                  <a:lnTo>
                    <a:pt x="7581" y="15703"/>
                  </a:lnTo>
                  <a:lnTo>
                    <a:pt x="3790" y="15703"/>
                  </a:lnTo>
                  <a:lnTo>
                    <a:pt x="0" y="12454"/>
                  </a:lnTo>
                  <a:lnTo>
                    <a:pt x="0" y="8122"/>
                  </a:lnTo>
                  <a:lnTo>
                    <a:pt x="0" y="3790"/>
                  </a:lnTo>
                  <a:lnTo>
                    <a:pt x="3790" y="0"/>
                  </a:lnTo>
                  <a:lnTo>
                    <a:pt x="7581" y="0"/>
                  </a:lnTo>
                  <a:close/>
                </a:path>
                <a:path w="15875" h="15875">
                  <a:moveTo>
                    <a:pt x="0" y="0"/>
                  </a:moveTo>
                  <a:lnTo>
                    <a:pt x="0" y="0"/>
                  </a:lnTo>
                </a:path>
                <a:path w="15875" h="15875">
                  <a:moveTo>
                    <a:pt x="15703" y="15703"/>
                  </a:moveTo>
                  <a:lnTo>
                    <a:pt x="15703" y="157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01612" y="2151249"/>
              <a:ext cx="86995" cy="50800"/>
            </a:xfrm>
            <a:custGeom>
              <a:avLst/>
              <a:gdLst/>
              <a:ahLst/>
              <a:cxnLst/>
              <a:rect l="l" t="t" r="r" b="b"/>
              <a:pathLst>
                <a:path w="86995" h="50800">
                  <a:moveTo>
                    <a:pt x="0" y="0"/>
                  </a:moveTo>
                  <a:lnTo>
                    <a:pt x="8664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68758" y="2172909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31407" y="0"/>
                  </a:moveTo>
                  <a:lnTo>
                    <a:pt x="0" y="53608"/>
                  </a:lnTo>
                  <a:lnTo>
                    <a:pt x="96387" y="73644"/>
                  </a:lnTo>
                  <a:lnTo>
                    <a:pt x="3140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825120" y="3497899"/>
            <a:ext cx="381280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30" dirty="0">
                <a:latin typeface="Liberation Serif"/>
                <a:cs typeface="Liberation Serif"/>
              </a:rPr>
              <a:t>C</a:t>
            </a:r>
            <a:r>
              <a:rPr sz="892" spc="22" dirty="0">
                <a:latin typeface="Liberation Serif"/>
                <a:cs typeface="Liberation Serif"/>
              </a:rPr>
              <a:t>louds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97962" y="2653662"/>
            <a:ext cx="756897" cy="306066"/>
          </a:xfrm>
          <a:prstGeom prst="rect">
            <a:avLst/>
          </a:prstGeom>
        </p:spPr>
        <p:txBody>
          <a:bodyPr vert="horz" wrap="square" lIns="0" tIns="32088" rIns="0" bIns="0" rtlCol="0">
            <a:spAutoFit/>
          </a:bodyPr>
          <a:lstStyle/>
          <a:p>
            <a:pPr marL="18875" marR="7550">
              <a:lnSpc>
                <a:spcPts val="1055"/>
              </a:lnSpc>
              <a:spcBef>
                <a:spcPts val="253"/>
              </a:spcBef>
            </a:pPr>
            <a:r>
              <a:rPr sz="892" spc="22" dirty="0">
                <a:latin typeface="Liberation Serif"/>
                <a:cs typeface="Liberation Serif"/>
              </a:rPr>
              <a:t>Environment</a:t>
            </a:r>
            <a:r>
              <a:rPr sz="892" spc="15" dirty="0">
                <a:latin typeface="Liberation Serif"/>
                <a:cs typeface="Liberation Serif"/>
              </a:rPr>
              <a:t>al  factors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47883" y="3716850"/>
            <a:ext cx="3008712" cy="933673"/>
          </a:xfrm>
          <a:prstGeom prst="rect">
            <a:avLst/>
          </a:prstGeom>
        </p:spPr>
        <p:txBody>
          <a:bodyPr vert="horz" wrap="square" lIns="0" tIns="80220" rIns="0" bIns="0" rtlCol="0">
            <a:spAutoFit/>
          </a:bodyPr>
          <a:lstStyle/>
          <a:p>
            <a:pPr marL="18875">
              <a:spcBef>
                <a:spcPts val="632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Interpretation:</a:t>
            </a:r>
            <a:endParaRPr sz="1486" dirty="0">
              <a:latin typeface="LM Sans 10"/>
              <a:cs typeface="LM Sans 10"/>
            </a:endParaRPr>
          </a:p>
          <a:p>
            <a:pPr marL="394482" indent="-188747">
              <a:spcBef>
                <a:spcPts val="483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Nodes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represent variables</a:t>
            </a:r>
            <a:endParaRPr sz="1486" dirty="0">
              <a:latin typeface="Arial"/>
              <a:cs typeface="Arial"/>
            </a:endParaRPr>
          </a:p>
          <a:p>
            <a:pPr marL="394482" indent="-188747">
              <a:spcBef>
                <a:spcPts val="847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Edges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represent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</a:t>
            </a:r>
            <a:r>
              <a:rPr sz="1486" spc="-2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influences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3489112"/>
      </p:ext>
    </p:extLst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6E3103-4E76-3742-ADB6-B81B6D161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Interventions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23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4558" y="697203"/>
            <a:ext cx="5478535" cy="1758074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 . . , </a:t>
            </a:r>
            <a:r>
              <a:rPr sz="1486" i="1" spc="-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5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37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 marR="45299" algn="just">
              <a:lnSpc>
                <a:spcPct val="114599"/>
              </a:lnSpc>
              <a:spcBef>
                <a:spcPts val="736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intervention on 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denoted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 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do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45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),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defines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modified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obtained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replacing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old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assignment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 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where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some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value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range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22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263081" algn="just">
              <a:spcBef>
                <a:spcPts val="832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31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3712" y="2457657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4816" y="2532875"/>
            <a:ext cx="845610" cy="470922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36878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>
              <a:lnSpc>
                <a:spcPts val="1769"/>
              </a:lnSpc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2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endParaRPr sz="1561" baseline="-11904" dirty="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3712" y="3017535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6787" y="3092751"/>
            <a:ext cx="1487368" cy="470089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65190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>
              <a:lnSpc>
                <a:spcPts val="1769"/>
              </a:lnSpc>
            </a:pPr>
            <a:r>
              <a:rPr sz="1486" i="1" spc="-7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 err="1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22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9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34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8307096"/>
      </p:ext>
    </p:extLst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0CB3BE-D421-AE4E-A0A3-80DE2204F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Interventions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8" y="697203"/>
            <a:ext cx="5478535" cy="1758074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 . . , </a:t>
            </a:r>
            <a:r>
              <a:rPr sz="1486" i="1" spc="-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5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37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 marR="45299" algn="just">
              <a:lnSpc>
                <a:spcPct val="114599"/>
              </a:lnSpc>
              <a:spcBef>
                <a:spcPts val="736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intervention on 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denoted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 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do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45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),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defines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modified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obtained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replacing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old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assignment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 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where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some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value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range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22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263081" algn="just">
              <a:spcBef>
                <a:spcPts val="832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31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3712" y="2457657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4816" y="2532875"/>
            <a:ext cx="845610" cy="470922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36878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>
              <a:lnSpc>
                <a:spcPts val="1769"/>
              </a:lnSpc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2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endParaRPr sz="1561" baseline="-11904" dirty="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3712" y="3017535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6787" y="3092751"/>
            <a:ext cx="1487368" cy="470089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65190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>
              <a:lnSpc>
                <a:spcPts val="1769"/>
              </a:lnSpc>
            </a:pPr>
            <a:r>
              <a:rPr sz="1486" i="1" spc="-7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 err="1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22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9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34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4558" y="3430710"/>
            <a:ext cx="5606887" cy="531553"/>
          </a:xfrm>
          <a:prstGeom prst="rect">
            <a:avLst/>
          </a:prstGeom>
        </p:spPr>
        <p:txBody>
          <a:bodyPr vert="horz" wrap="square" lIns="0" tIns="48130" rIns="0" bIns="0" rtlCol="0">
            <a:spAutoFit/>
          </a:bodyPr>
          <a:lstStyle/>
          <a:p>
            <a:pPr marL="37749">
              <a:spcBef>
                <a:spcPts val="377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Interpretation:</a:t>
            </a:r>
            <a:endParaRPr sz="1486" dirty="0">
              <a:latin typeface="LM Sans 10"/>
              <a:cs typeface="LM Sans 10"/>
            </a:endParaRPr>
          </a:p>
          <a:p>
            <a:pPr marL="413357" indent="-188747">
              <a:spcBef>
                <a:spcPts val="230"/>
              </a:spcBef>
              <a:buFont typeface="DejaVu Sans"/>
              <a:buChar char="•"/>
              <a:tabLst>
                <a:tab pos="414301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An intervention 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do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i 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:= </a:t>
            </a:r>
            <a:r>
              <a:rPr sz="1486" i="1" spc="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55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55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55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r>
              <a:rPr sz="1486" spc="37" dirty="0">
                <a:solidFill>
                  <a:srgbClr val="22373A"/>
                </a:solidFill>
                <a:latin typeface="Arial"/>
                <a:cs typeface="Arial"/>
              </a:rPr>
              <a:t>)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inactivates 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natural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mechanism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5398" y="3874497"/>
            <a:ext cx="5257695" cy="815315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244428">
              <a:spcBef>
                <a:spcPts val="40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15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22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104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55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forcing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take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value</a:t>
            </a:r>
            <a:r>
              <a:rPr sz="1486" spc="-26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endParaRPr sz="1561" baseline="-11904" dirty="0">
              <a:latin typeface="LM Sans 8"/>
              <a:cs typeface="LM Sans 8"/>
            </a:endParaRPr>
          </a:p>
          <a:p>
            <a:pPr marL="244428" indent="-188747">
              <a:spcBef>
                <a:spcPts val="260"/>
              </a:spcBef>
              <a:buFont typeface="DejaVu Sans"/>
              <a:buChar char="•"/>
              <a:tabLst>
                <a:tab pos="245372" algn="l"/>
              </a:tabLst>
            </a:pPr>
            <a:r>
              <a:rPr sz="1486" spc="7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other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mechanisms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remain</a:t>
            </a:r>
            <a:r>
              <a:rPr sz="1486" spc="11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unmodified</a:t>
            </a:r>
            <a:endParaRPr sz="1486" dirty="0">
              <a:latin typeface="Arial"/>
              <a:cs typeface="Arial"/>
            </a:endParaRPr>
          </a:p>
          <a:p>
            <a:pPr marL="244428" indent="-188747">
              <a:spcBef>
                <a:spcPts val="260"/>
              </a:spcBef>
              <a:buFont typeface="DejaVu Sans"/>
              <a:buChar char="•"/>
              <a:tabLst>
                <a:tab pos="245372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Interventions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also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i="1" spc="-89" dirty="0">
                <a:solidFill>
                  <a:srgbClr val="22373A"/>
                </a:solidFill>
                <a:latin typeface="Arial"/>
                <a:cs typeface="Arial"/>
              </a:rPr>
              <a:t>more </a:t>
            </a:r>
            <a:r>
              <a:rPr sz="1486" i="1" spc="-74" dirty="0">
                <a:solidFill>
                  <a:srgbClr val="22373A"/>
                </a:solidFill>
                <a:latin typeface="Arial"/>
                <a:cs typeface="Arial"/>
              </a:rPr>
              <a:t>complex </a:t>
            </a:r>
            <a:r>
              <a:rPr sz="1486" i="1" spc="-45" dirty="0">
                <a:solidFill>
                  <a:srgbClr val="22373A"/>
                </a:solidFill>
                <a:latin typeface="Arial"/>
                <a:cs typeface="Arial"/>
              </a:rPr>
              <a:t>functions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than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just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endParaRPr sz="1561" baseline="-11904" dirty="0">
              <a:latin typeface="LM Sans 8"/>
              <a:cs typeface="LM Sans 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10628" y="4810431"/>
            <a:ext cx="178369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23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2726019811"/>
      </p:ext>
    </p:extLst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DE882A-0218-DA4C-AAE3-3CE5DED54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Interventions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8" y="697203"/>
            <a:ext cx="5478535" cy="1758074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Definition: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over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variables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4" dirty="0">
                <a:solidFill>
                  <a:srgbClr val="22373A"/>
                </a:solidFill>
                <a:latin typeface="DejaVu Sans"/>
                <a:cs typeface="DejaVu Sans"/>
              </a:rPr>
              <a:t>{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11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4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. . . , </a:t>
            </a:r>
            <a:r>
              <a:rPr sz="1486" i="1" spc="-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55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37" dirty="0">
                <a:solidFill>
                  <a:srgbClr val="22373A"/>
                </a:solidFill>
                <a:latin typeface="DejaVu Sans"/>
                <a:cs typeface="DejaVu Sans"/>
              </a:rPr>
              <a:t>}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 marR="45299" algn="just">
              <a:lnSpc>
                <a:spcPct val="114599"/>
              </a:lnSpc>
              <a:spcBef>
                <a:spcPts val="736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intervention on 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denoted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 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do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30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45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45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r>
              <a:rPr sz="1486" spc="30" dirty="0">
                <a:solidFill>
                  <a:srgbClr val="22373A"/>
                </a:solidFill>
                <a:latin typeface="Arial"/>
                <a:cs typeface="Arial"/>
              </a:rPr>
              <a:t>),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defines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modified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obtained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replacing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old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assignment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with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 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where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some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value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range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86" spc="22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</a:t>
            </a:r>
            <a:endParaRPr sz="1486" dirty="0">
              <a:latin typeface="Arial"/>
              <a:cs typeface="Arial"/>
            </a:endParaRPr>
          </a:p>
          <a:p>
            <a:pPr marL="2263081" algn="just">
              <a:spcBef>
                <a:spcPts val="832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i="1" spc="-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31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1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3712" y="2457657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4816" y="2532875"/>
            <a:ext cx="845610" cy="470922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36878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>
              <a:lnSpc>
                <a:spcPts val="1769"/>
              </a:lnSpc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2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15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22" baseline="-1190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561" spc="22" baseline="-11904" dirty="0">
                <a:solidFill>
                  <a:srgbClr val="22373A"/>
                </a:solidFill>
                <a:latin typeface="LM Sans 8"/>
                <a:cs typeface="LM Sans 8"/>
              </a:rPr>
              <a:t>0</a:t>
            </a:r>
            <a:endParaRPr sz="1561" baseline="-11904" dirty="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3712" y="3017535"/>
            <a:ext cx="90601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6787" y="3092751"/>
            <a:ext cx="1487368" cy="470089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265190">
              <a:lnSpc>
                <a:spcPts val="1769"/>
              </a:lnSpc>
              <a:spcBef>
                <a:spcPts val="141"/>
              </a:spcBef>
            </a:pP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56624">
              <a:lnSpc>
                <a:spcPts val="1769"/>
              </a:lnSpc>
            </a:pPr>
            <a:r>
              <a:rPr sz="1486" i="1" spc="-7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 err="1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22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-22" dirty="0">
                <a:solidFill>
                  <a:srgbClr val="22373A"/>
                </a:solidFill>
                <a:latin typeface="LM Sans 10"/>
                <a:cs typeface="LM Sans 10"/>
              </a:rPr>
              <a:t>PA</a:t>
            </a:r>
            <a:r>
              <a:rPr sz="1561" i="1" spc="-33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486" i="1" spc="-22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29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n</a:t>
            </a:r>
            <a:r>
              <a:rPr sz="1561" i="1" spc="-434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5188" y="3948198"/>
            <a:ext cx="5628593" cy="5481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algn="ctr">
              <a:spcBef>
                <a:spcPts val="409"/>
              </a:spcBef>
            </a:pPr>
            <a:r>
              <a:rPr sz="1486" b="1" spc="-7" dirty="0">
                <a:solidFill>
                  <a:srgbClr val="FF0000"/>
                </a:solidFill>
                <a:latin typeface="LM Sans 10"/>
                <a:cs typeface="LM Sans 10"/>
              </a:rPr>
              <a:t>Interventions </a:t>
            </a:r>
            <a:r>
              <a:rPr sz="1486" b="1" dirty="0">
                <a:solidFill>
                  <a:srgbClr val="FF0000"/>
                </a:solidFill>
                <a:latin typeface="LM Sans 10"/>
                <a:cs typeface="LM Sans 10"/>
              </a:rPr>
              <a:t>model </a:t>
            </a:r>
            <a:r>
              <a:rPr sz="1486" b="1" spc="-7" dirty="0">
                <a:solidFill>
                  <a:srgbClr val="FF0000"/>
                </a:solidFill>
                <a:latin typeface="LM Sans 10"/>
                <a:cs typeface="LM Sans 10"/>
              </a:rPr>
              <a:t>the notion of ‘experimentally manipulate</a:t>
            </a:r>
            <a:r>
              <a:rPr sz="1486" b="1" spc="104" dirty="0">
                <a:solidFill>
                  <a:srgbClr val="FF0000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FF0000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FF0000"/>
                </a:solidFill>
                <a:latin typeface="LM Sans 8"/>
                <a:cs typeface="LM Sans 8"/>
              </a:rPr>
              <a:t>i</a:t>
            </a:r>
            <a:endParaRPr sz="1561" baseline="-11904">
              <a:latin typeface="LM Sans 8"/>
              <a:cs typeface="LM Sans 8"/>
            </a:endParaRPr>
          </a:p>
          <a:p>
            <a:pPr marL="22650" algn="ctr">
              <a:spcBef>
                <a:spcPts val="260"/>
              </a:spcBef>
            </a:pPr>
            <a:r>
              <a:rPr sz="1486" b="1" spc="-7" dirty="0">
                <a:solidFill>
                  <a:srgbClr val="FF0000"/>
                </a:solidFill>
                <a:latin typeface="LM Sans 10"/>
                <a:cs typeface="LM Sans 10"/>
              </a:rPr>
              <a:t>while </a:t>
            </a:r>
            <a:r>
              <a:rPr sz="1486" b="1" spc="-15" dirty="0">
                <a:solidFill>
                  <a:srgbClr val="FF0000"/>
                </a:solidFill>
                <a:latin typeface="LM Sans 10"/>
                <a:cs typeface="LM Sans 10"/>
              </a:rPr>
              <a:t>keeping </a:t>
            </a:r>
            <a:r>
              <a:rPr sz="1486" b="1" spc="-7" dirty="0">
                <a:solidFill>
                  <a:srgbClr val="FF0000"/>
                </a:solidFill>
                <a:latin typeface="LM Sans 10"/>
                <a:cs typeface="LM Sans 10"/>
              </a:rPr>
              <a:t>all other conditions exactly the</a:t>
            </a:r>
            <a:r>
              <a:rPr sz="1486" b="1" spc="15" dirty="0">
                <a:solidFill>
                  <a:srgbClr val="FF0000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FF0000"/>
                </a:solidFill>
                <a:latin typeface="LM Sans 10"/>
                <a:cs typeface="LM Sans 10"/>
              </a:rPr>
              <a:t>same’</a:t>
            </a:r>
            <a:endParaRPr sz="1486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486817437"/>
      </p:ext>
    </p:extLst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1380723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Interventions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24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4558" y="697204"/>
            <a:ext cx="5508736" cy="79011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on causal graphs:</a:t>
            </a:r>
            <a:endParaRPr sz="1486">
              <a:latin typeface="LM Sans 10"/>
              <a:cs typeface="LM Sans 10"/>
            </a:endParaRPr>
          </a:p>
          <a:p>
            <a:pPr marL="56624" marR="45299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is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obtained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original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deleting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arrows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pointing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into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10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5072E9-3A24-E143-88F1-4EDDC9A8C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91FD0F-5F79-B243-9023-41019D4F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35972"/>
      </p:ext>
    </p:extLst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BF82BBC-1E92-244B-95A6-8A5103DEF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Interventions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8" y="697203"/>
            <a:ext cx="5508736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on causal graphs:</a:t>
            </a:r>
            <a:endParaRPr sz="1486">
              <a:latin typeface="LM Sans 10"/>
              <a:cs typeface="LM Sans 10"/>
            </a:endParaRPr>
          </a:p>
          <a:p>
            <a:pPr marL="56624" marR="45299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is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obtained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original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deleting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arrows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pointing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into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10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  <a:p>
            <a:pPr marL="56624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endParaRPr sz="1486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Original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prior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intervention: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81184" y="2132882"/>
            <a:ext cx="2756727" cy="0"/>
          </a:xfrm>
          <a:custGeom>
            <a:avLst/>
            <a:gdLst/>
            <a:ahLst/>
            <a:cxnLst/>
            <a:rect l="l" t="t" r="r" b="b"/>
            <a:pathLst>
              <a:path w="1854835">
                <a:moveTo>
                  <a:pt x="0" y="0"/>
                </a:moveTo>
                <a:lnTo>
                  <a:pt x="1854657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67931" y="2262562"/>
            <a:ext cx="3727858" cy="1063136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12305">
              <a:spcBef>
                <a:spcPts val="141"/>
              </a:spcBef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env.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256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0"/>
              </a:spcBef>
              <a:tabLst>
                <a:tab pos="860688" algn="l"/>
              </a:tabLst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lang="en-US" sz="1040" spc="-7" dirty="0">
                <a:solidFill>
                  <a:srgbClr val="22373A"/>
                </a:solidFill>
                <a:latin typeface="LM Sans 8"/>
                <a:cs typeface="LM Sans 8"/>
              </a:rPr>
              <a:t>    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i="1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126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spc="-22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9"/>
              </a:spcBef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33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22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spc="33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886281" y="2888225"/>
            <a:ext cx="1238214" cy="228390"/>
            <a:chOff x="3189350" y="1943312"/>
            <a:chExt cx="833119" cy="153670"/>
          </a:xfrm>
        </p:grpSpPr>
        <p:sp>
          <p:nvSpPr>
            <p:cNvPr id="7" name="object 7"/>
            <p:cNvSpPr/>
            <p:nvPr/>
          </p:nvSpPr>
          <p:spPr>
            <a:xfrm>
              <a:off x="3189350" y="1943312"/>
              <a:ext cx="158118" cy="152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47469" y="2021830"/>
              <a:ext cx="427990" cy="635"/>
            </a:xfrm>
            <a:custGeom>
              <a:avLst/>
              <a:gdLst/>
              <a:ahLst/>
              <a:cxnLst/>
              <a:rect l="l" t="t" r="r" b="b"/>
              <a:pathLst>
                <a:path w="427989" h="635">
                  <a:moveTo>
                    <a:pt x="0" y="0"/>
                  </a:moveTo>
                  <a:lnTo>
                    <a:pt x="427787" y="541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64604" y="1948727"/>
              <a:ext cx="157577" cy="147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70924" y="1991506"/>
              <a:ext cx="93980" cy="62865"/>
            </a:xfrm>
            <a:custGeom>
              <a:avLst/>
              <a:gdLst/>
              <a:ahLst/>
              <a:cxnLst/>
              <a:rect l="l" t="t" r="r" b="b"/>
              <a:pathLst>
                <a:path w="93979" h="62864">
                  <a:moveTo>
                    <a:pt x="0" y="0"/>
                  </a:moveTo>
                  <a:lnTo>
                    <a:pt x="0" y="62272"/>
                  </a:lnTo>
                  <a:lnTo>
                    <a:pt x="93679" y="30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776462" y="3106767"/>
            <a:ext cx="468106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22" dirty="0">
                <a:latin typeface="Liberation Serif"/>
                <a:cs typeface="Liberation Serif"/>
              </a:rPr>
              <a:t>Aero</a:t>
            </a:r>
            <a:r>
              <a:rPr sz="892" spc="15" dirty="0">
                <a:latin typeface="Liberation Serif"/>
                <a:cs typeface="Liberation Serif"/>
              </a:rPr>
              <a:t>s</a:t>
            </a:r>
            <a:r>
              <a:rPr sz="892" spc="22" dirty="0">
                <a:latin typeface="Liberation Serif"/>
                <a:cs typeface="Liberation Serif"/>
              </a:rPr>
              <a:t>ols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56899" y="2295087"/>
            <a:ext cx="890911" cy="661575"/>
            <a:chOff x="3304149" y="1544225"/>
            <a:chExt cx="599440" cy="445134"/>
          </a:xfrm>
        </p:grpSpPr>
        <p:sp>
          <p:nvSpPr>
            <p:cNvPr id="13" name="object 13"/>
            <p:cNvSpPr/>
            <p:nvPr/>
          </p:nvSpPr>
          <p:spPr>
            <a:xfrm>
              <a:off x="3526706" y="1544225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059" y="0"/>
                  </a:moveTo>
                  <a:lnTo>
                    <a:pt x="39529" y="9747"/>
                  </a:lnTo>
                  <a:lnTo>
                    <a:pt x="10830" y="36822"/>
                  </a:lnTo>
                  <a:lnTo>
                    <a:pt x="0" y="74185"/>
                  </a:lnTo>
                  <a:lnTo>
                    <a:pt x="702" y="84051"/>
                  </a:lnTo>
                  <a:lnTo>
                    <a:pt x="16532" y="119350"/>
                  </a:lnTo>
                  <a:lnTo>
                    <a:pt x="48980" y="142660"/>
                  </a:lnTo>
                  <a:lnTo>
                    <a:pt x="79059" y="148371"/>
                  </a:lnTo>
                  <a:lnTo>
                    <a:pt x="89652" y="147754"/>
                  </a:lnTo>
                  <a:lnTo>
                    <a:pt x="127574" y="132786"/>
                  </a:lnTo>
                  <a:lnTo>
                    <a:pt x="152407" y="102360"/>
                  </a:lnTo>
                  <a:lnTo>
                    <a:pt x="158118" y="74185"/>
                  </a:lnTo>
                  <a:lnTo>
                    <a:pt x="157501" y="64311"/>
                  </a:lnTo>
                  <a:lnTo>
                    <a:pt x="141890" y="28555"/>
                  </a:lnTo>
                  <a:lnTo>
                    <a:pt x="109214" y="5482"/>
                  </a:lnTo>
                  <a:lnTo>
                    <a:pt x="79059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58840" y="1667146"/>
              <a:ext cx="168275" cy="214629"/>
            </a:xfrm>
            <a:custGeom>
              <a:avLst/>
              <a:gdLst/>
              <a:ahLst/>
              <a:cxnLst/>
              <a:rect l="l" t="t" r="r" b="b"/>
              <a:pathLst>
                <a:path w="168275" h="214630">
                  <a:moveTo>
                    <a:pt x="167865" y="0"/>
                  </a:moveTo>
                  <a:lnTo>
                    <a:pt x="0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4149" y="1858838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33031" y="0"/>
                  </a:moveTo>
                  <a:lnTo>
                    <a:pt x="0" y="93138"/>
                  </a:lnTo>
                  <a:lnTo>
                    <a:pt x="82308" y="38446"/>
                  </a:lnTo>
                  <a:lnTo>
                    <a:pt x="3303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80493" y="1667146"/>
              <a:ext cx="167640" cy="214629"/>
            </a:xfrm>
            <a:custGeom>
              <a:avLst/>
              <a:gdLst/>
              <a:ahLst/>
              <a:cxnLst/>
              <a:rect l="l" t="t" r="r" b="b"/>
              <a:pathLst>
                <a:path w="167639" h="214630">
                  <a:moveTo>
                    <a:pt x="0" y="0"/>
                  </a:moveTo>
                  <a:lnTo>
                    <a:pt x="167324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20742" y="1858838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49276" y="0"/>
                  </a:moveTo>
                  <a:lnTo>
                    <a:pt x="0" y="38446"/>
                  </a:lnTo>
                  <a:lnTo>
                    <a:pt x="82308" y="93138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26706" y="1789526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600" y="0"/>
                  </a:moveTo>
                  <a:lnTo>
                    <a:pt x="39529" y="10288"/>
                  </a:lnTo>
                  <a:lnTo>
                    <a:pt x="10830" y="37363"/>
                  </a:lnTo>
                  <a:lnTo>
                    <a:pt x="0" y="74727"/>
                  </a:lnTo>
                  <a:lnTo>
                    <a:pt x="702" y="84516"/>
                  </a:lnTo>
                  <a:lnTo>
                    <a:pt x="16532" y="119815"/>
                  </a:lnTo>
                  <a:lnTo>
                    <a:pt x="49217" y="143117"/>
                  </a:lnTo>
                  <a:lnTo>
                    <a:pt x="79600" y="148371"/>
                  </a:lnTo>
                  <a:lnTo>
                    <a:pt x="90109" y="147838"/>
                  </a:lnTo>
                  <a:lnTo>
                    <a:pt x="127574" y="133099"/>
                  </a:lnTo>
                  <a:lnTo>
                    <a:pt x="152407" y="102673"/>
                  </a:lnTo>
                  <a:lnTo>
                    <a:pt x="158118" y="74727"/>
                  </a:lnTo>
                  <a:lnTo>
                    <a:pt x="157501" y="64396"/>
                  </a:lnTo>
                  <a:lnTo>
                    <a:pt x="141890" y="29021"/>
                  </a:lnTo>
                  <a:lnTo>
                    <a:pt x="109298" y="5711"/>
                  </a:lnTo>
                  <a:lnTo>
                    <a:pt x="79600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20030" y="1894036"/>
              <a:ext cx="86360" cy="50800"/>
            </a:xfrm>
            <a:custGeom>
              <a:avLst/>
              <a:gdLst/>
              <a:ahLst/>
              <a:cxnLst/>
              <a:rect l="l" t="t" r="r" b="b"/>
              <a:pathLst>
                <a:path w="86360" h="50800">
                  <a:moveTo>
                    <a:pt x="86098" y="0"/>
                  </a:moveTo>
                  <a:lnTo>
                    <a:pt x="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42595" y="1915696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64980" y="0"/>
                  </a:moveTo>
                  <a:lnTo>
                    <a:pt x="0" y="73644"/>
                  </a:lnTo>
                  <a:lnTo>
                    <a:pt x="96387" y="53608"/>
                  </a:lnTo>
                  <a:lnTo>
                    <a:pt x="6498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96018" y="170559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96018" y="170559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239" h="15239">
                  <a:moveTo>
                    <a:pt x="0" y="0"/>
                  </a:moveTo>
                  <a:lnTo>
                    <a:pt x="0" y="0"/>
                  </a:lnTo>
                </a:path>
                <a:path w="15239" h="15239">
                  <a:moveTo>
                    <a:pt x="15162" y="15162"/>
                  </a:moveTo>
                  <a:lnTo>
                    <a:pt x="15162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96018" y="173645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96018" y="173645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875" h="15239">
                  <a:moveTo>
                    <a:pt x="0" y="0"/>
                  </a:moveTo>
                  <a:lnTo>
                    <a:pt x="0" y="0"/>
                  </a:lnTo>
                </a:path>
                <a:path w="15875" h="15239">
                  <a:moveTo>
                    <a:pt x="15703" y="15162"/>
                  </a:moveTo>
                  <a:lnTo>
                    <a:pt x="15703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96018" y="176678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1913" y="0"/>
                  </a:moveTo>
                  <a:lnTo>
                    <a:pt x="3790" y="0"/>
                  </a:lnTo>
                  <a:lnTo>
                    <a:pt x="0" y="3790"/>
                  </a:lnTo>
                  <a:lnTo>
                    <a:pt x="0" y="12454"/>
                  </a:lnTo>
                  <a:lnTo>
                    <a:pt x="3790" y="15703"/>
                  </a:lnTo>
                  <a:lnTo>
                    <a:pt x="11913" y="15703"/>
                  </a:lnTo>
                  <a:lnTo>
                    <a:pt x="15703" y="12454"/>
                  </a:lnTo>
                  <a:lnTo>
                    <a:pt x="15703" y="379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96018" y="176678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581" y="0"/>
                  </a:moveTo>
                  <a:lnTo>
                    <a:pt x="11913" y="0"/>
                  </a:lnTo>
                  <a:lnTo>
                    <a:pt x="15703" y="3790"/>
                  </a:lnTo>
                  <a:lnTo>
                    <a:pt x="15703" y="8122"/>
                  </a:lnTo>
                  <a:lnTo>
                    <a:pt x="15703" y="12454"/>
                  </a:lnTo>
                  <a:lnTo>
                    <a:pt x="11913" y="15703"/>
                  </a:lnTo>
                  <a:lnTo>
                    <a:pt x="7581" y="15703"/>
                  </a:lnTo>
                  <a:lnTo>
                    <a:pt x="3790" y="15703"/>
                  </a:lnTo>
                  <a:lnTo>
                    <a:pt x="0" y="12454"/>
                  </a:lnTo>
                  <a:lnTo>
                    <a:pt x="0" y="8122"/>
                  </a:lnTo>
                  <a:lnTo>
                    <a:pt x="0" y="3790"/>
                  </a:lnTo>
                  <a:lnTo>
                    <a:pt x="3790" y="0"/>
                  </a:lnTo>
                  <a:lnTo>
                    <a:pt x="7581" y="0"/>
                  </a:lnTo>
                  <a:close/>
                </a:path>
                <a:path w="15875" h="15875">
                  <a:moveTo>
                    <a:pt x="0" y="0"/>
                  </a:moveTo>
                  <a:lnTo>
                    <a:pt x="0" y="0"/>
                  </a:lnTo>
                </a:path>
                <a:path w="15875" h="15875">
                  <a:moveTo>
                    <a:pt x="15703" y="15703"/>
                  </a:moveTo>
                  <a:lnTo>
                    <a:pt x="15703" y="157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01612" y="1888079"/>
              <a:ext cx="86995" cy="50800"/>
            </a:xfrm>
            <a:custGeom>
              <a:avLst/>
              <a:gdLst/>
              <a:ahLst/>
              <a:cxnLst/>
              <a:rect l="l" t="t" r="r" b="b"/>
              <a:pathLst>
                <a:path w="86995" h="50800">
                  <a:moveTo>
                    <a:pt x="0" y="0"/>
                  </a:moveTo>
                  <a:lnTo>
                    <a:pt x="8664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68758" y="1909739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31407" y="0"/>
                  </a:moveTo>
                  <a:lnTo>
                    <a:pt x="0" y="53608"/>
                  </a:lnTo>
                  <a:lnTo>
                    <a:pt x="96387" y="73644"/>
                  </a:lnTo>
                  <a:lnTo>
                    <a:pt x="3140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825120" y="3106767"/>
            <a:ext cx="381280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30" dirty="0">
                <a:latin typeface="Liberation Serif"/>
                <a:cs typeface="Liberation Serif"/>
              </a:rPr>
              <a:t>C</a:t>
            </a:r>
            <a:r>
              <a:rPr sz="892" spc="22" dirty="0">
                <a:latin typeface="Liberation Serif"/>
                <a:cs typeface="Liberation Serif"/>
              </a:rPr>
              <a:t>louds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24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97962" y="2262529"/>
            <a:ext cx="756897" cy="306066"/>
          </a:xfrm>
          <a:prstGeom prst="rect">
            <a:avLst/>
          </a:prstGeom>
        </p:spPr>
        <p:txBody>
          <a:bodyPr vert="horz" wrap="square" lIns="0" tIns="32088" rIns="0" bIns="0" rtlCol="0">
            <a:spAutoFit/>
          </a:bodyPr>
          <a:lstStyle/>
          <a:p>
            <a:pPr marL="18875" marR="7550">
              <a:lnSpc>
                <a:spcPts val="1055"/>
              </a:lnSpc>
              <a:spcBef>
                <a:spcPts val="253"/>
              </a:spcBef>
            </a:pPr>
            <a:r>
              <a:rPr sz="892" spc="22" dirty="0">
                <a:latin typeface="Liberation Serif"/>
                <a:cs typeface="Liberation Serif"/>
              </a:rPr>
              <a:t>Environment</a:t>
            </a:r>
            <a:r>
              <a:rPr sz="892" spc="15" dirty="0">
                <a:latin typeface="Liberation Serif"/>
                <a:cs typeface="Liberation Serif"/>
              </a:rPr>
              <a:t>al  factors</a:t>
            </a:r>
            <a:endParaRPr sz="892">
              <a:latin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4208175463"/>
      </p:ext>
    </p:extLst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2451CD01-B3F3-E34A-93FE-5F9932DAD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Interventions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8" y="697203"/>
            <a:ext cx="5508736" cy="143099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on causal graphs:</a:t>
            </a:r>
            <a:endParaRPr sz="1486">
              <a:latin typeface="LM Sans 10"/>
              <a:cs typeface="LM Sans 10"/>
            </a:endParaRPr>
          </a:p>
          <a:p>
            <a:pPr marL="56624" marR="45299">
              <a:lnSpc>
                <a:spcPct val="114599"/>
              </a:lnSpc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intervened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is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obtained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original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deleting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arrows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pointing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into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r>
              <a:rPr sz="1561" i="1" spc="-10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  <a:p>
            <a:pPr marL="56624">
              <a:spcBef>
                <a:spcPts val="996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endParaRPr sz="1486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Original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SCM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prior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intervention: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81184" y="2132882"/>
            <a:ext cx="2756727" cy="0"/>
          </a:xfrm>
          <a:custGeom>
            <a:avLst/>
            <a:gdLst/>
            <a:ahLst/>
            <a:cxnLst/>
            <a:rect l="l" t="t" r="r" b="b"/>
            <a:pathLst>
              <a:path w="1854835">
                <a:moveTo>
                  <a:pt x="0" y="0"/>
                </a:moveTo>
                <a:lnTo>
                  <a:pt x="1854657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67931" y="2262562"/>
            <a:ext cx="3727858" cy="1063136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12305">
              <a:spcBef>
                <a:spcPts val="141"/>
              </a:spcBef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7" dirty="0">
                <a:solidFill>
                  <a:srgbClr val="22373A"/>
                </a:solidFill>
                <a:latin typeface="LM Sans 8"/>
                <a:cs typeface="LM Sans 8"/>
              </a:rPr>
              <a:t>env.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256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0"/>
              </a:spcBef>
              <a:tabLst>
                <a:tab pos="860688" algn="l"/>
              </a:tabLst>
            </a:pPr>
            <a:r>
              <a:rPr sz="2229" i="1" spc="-10" baseline="8333" dirty="0" err="1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 err="1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lang="en-US" sz="1040" spc="-7" dirty="0">
                <a:solidFill>
                  <a:srgbClr val="22373A"/>
                </a:solidFill>
                <a:latin typeface="LM Sans 8"/>
                <a:cs typeface="LM Sans 8"/>
              </a:rPr>
              <a:t>.   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i="1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126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spc="-22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113248">
              <a:spcBef>
                <a:spcPts val="1449"/>
              </a:spcBef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33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22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spc="33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886281" y="2888225"/>
            <a:ext cx="1238214" cy="228390"/>
            <a:chOff x="3189350" y="1943312"/>
            <a:chExt cx="833119" cy="153670"/>
          </a:xfrm>
        </p:grpSpPr>
        <p:sp>
          <p:nvSpPr>
            <p:cNvPr id="7" name="object 7"/>
            <p:cNvSpPr/>
            <p:nvPr/>
          </p:nvSpPr>
          <p:spPr>
            <a:xfrm>
              <a:off x="3189350" y="1943312"/>
              <a:ext cx="158118" cy="152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47469" y="2021830"/>
              <a:ext cx="427990" cy="635"/>
            </a:xfrm>
            <a:custGeom>
              <a:avLst/>
              <a:gdLst/>
              <a:ahLst/>
              <a:cxnLst/>
              <a:rect l="l" t="t" r="r" b="b"/>
              <a:pathLst>
                <a:path w="427989" h="635">
                  <a:moveTo>
                    <a:pt x="0" y="0"/>
                  </a:moveTo>
                  <a:lnTo>
                    <a:pt x="427787" y="541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64604" y="1948727"/>
              <a:ext cx="157577" cy="147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70924" y="1991506"/>
              <a:ext cx="93980" cy="62865"/>
            </a:xfrm>
            <a:custGeom>
              <a:avLst/>
              <a:gdLst/>
              <a:ahLst/>
              <a:cxnLst/>
              <a:rect l="l" t="t" r="r" b="b"/>
              <a:pathLst>
                <a:path w="93979" h="62864">
                  <a:moveTo>
                    <a:pt x="0" y="0"/>
                  </a:moveTo>
                  <a:lnTo>
                    <a:pt x="0" y="62272"/>
                  </a:lnTo>
                  <a:lnTo>
                    <a:pt x="93679" y="30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776462" y="3106767"/>
            <a:ext cx="468106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22" dirty="0">
                <a:latin typeface="Liberation Serif"/>
                <a:cs typeface="Liberation Serif"/>
              </a:rPr>
              <a:t>Aero</a:t>
            </a:r>
            <a:r>
              <a:rPr sz="892" spc="15" dirty="0">
                <a:latin typeface="Liberation Serif"/>
                <a:cs typeface="Liberation Serif"/>
              </a:rPr>
              <a:t>s</a:t>
            </a:r>
            <a:r>
              <a:rPr sz="892" spc="22" dirty="0">
                <a:latin typeface="Liberation Serif"/>
                <a:cs typeface="Liberation Serif"/>
              </a:rPr>
              <a:t>ols</a:t>
            </a:r>
            <a:endParaRPr sz="892">
              <a:latin typeface="Liberation Serif"/>
              <a:cs typeface="Liberation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56899" y="2295087"/>
            <a:ext cx="890911" cy="661575"/>
            <a:chOff x="3304149" y="1544225"/>
            <a:chExt cx="599440" cy="445134"/>
          </a:xfrm>
        </p:grpSpPr>
        <p:sp>
          <p:nvSpPr>
            <p:cNvPr id="13" name="object 13"/>
            <p:cNvSpPr/>
            <p:nvPr/>
          </p:nvSpPr>
          <p:spPr>
            <a:xfrm>
              <a:off x="3526706" y="1544225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059" y="0"/>
                  </a:moveTo>
                  <a:lnTo>
                    <a:pt x="39529" y="9747"/>
                  </a:lnTo>
                  <a:lnTo>
                    <a:pt x="10830" y="36822"/>
                  </a:lnTo>
                  <a:lnTo>
                    <a:pt x="0" y="74185"/>
                  </a:lnTo>
                  <a:lnTo>
                    <a:pt x="702" y="84051"/>
                  </a:lnTo>
                  <a:lnTo>
                    <a:pt x="16532" y="119350"/>
                  </a:lnTo>
                  <a:lnTo>
                    <a:pt x="48980" y="142660"/>
                  </a:lnTo>
                  <a:lnTo>
                    <a:pt x="79059" y="148371"/>
                  </a:lnTo>
                  <a:lnTo>
                    <a:pt x="89652" y="147754"/>
                  </a:lnTo>
                  <a:lnTo>
                    <a:pt x="127574" y="132786"/>
                  </a:lnTo>
                  <a:lnTo>
                    <a:pt x="152407" y="102360"/>
                  </a:lnTo>
                  <a:lnTo>
                    <a:pt x="158118" y="74185"/>
                  </a:lnTo>
                  <a:lnTo>
                    <a:pt x="157501" y="64311"/>
                  </a:lnTo>
                  <a:lnTo>
                    <a:pt x="141890" y="28555"/>
                  </a:lnTo>
                  <a:lnTo>
                    <a:pt x="109214" y="5482"/>
                  </a:lnTo>
                  <a:lnTo>
                    <a:pt x="79059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58840" y="1667146"/>
              <a:ext cx="168275" cy="214629"/>
            </a:xfrm>
            <a:custGeom>
              <a:avLst/>
              <a:gdLst/>
              <a:ahLst/>
              <a:cxnLst/>
              <a:rect l="l" t="t" r="r" b="b"/>
              <a:pathLst>
                <a:path w="168275" h="214630">
                  <a:moveTo>
                    <a:pt x="167865" y="0"/>
                  </a:moveTo>
                  <a:lnTo>
                    <a:pt x="0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4149" y="1858838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33031" y="0"/>
                  </a:moveTo>
                  <a:lnTo>
                    <a:pt x="0" y="93138"/>
                  </a:lnTo>
                  <a:lnTo>
                    <a:pt x="82308" y="38446"/>
                  </a:lnTo>
                  <a:lnTo>
                    <a:pt x="3303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80493" y="1667146"/>
              <a:ext cx="167640" cy="214629"/>
            </a:xfrm>
            <a:custGeom>
              <a:avLst/>
              <a:gdLst/>
              <a:ahLst/>
              <a:cxnLst/>
              <a:rect l="l" t="t" r="r" b="b"/>
              <a:pathLst>
                <a:path w="167639" h="214630">
                  <a:moveTo>
                    <a:pt x="0" y="0"/>
                  </a:moveTo>
                  <a:lnTo>
                    <a:pt x="167324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20742" y="1858838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49276" y="0"/>
                  </a:moveTo>
                  <a:lnTo>
                    <a:pt x="0" y="38446"/>
                  </a:lnTo>
                  <a:lnTo>
                    <a:pt x="82308" y="93138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26706" y="1789526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600" y="0"/>
                  </a:moveTo>
                  <a:lnTo>
                    <a:pt x="39529" y="10288"/>
                  </a:lnTo>
                  <a:lnTo>
                    <a:pt x="10830" y="37363"/>
                  </a:lnTo>
                  <a:lnTo>
                    <a:pt x="0" y="74727"/>
                  </a:lnTo>
                  <a:lnTo>
                    <a:pt x="702" y="84516"/>
                  </a:lnTo>
                  <a:lnTo>
                    <a:pt x="16532" y="119815"/>
                  </a:lnTo>
                  <a:lnTo>
                    <a:pt x="49217" y="143117"/>
                  </a:lnTo>
                  <a:lnTo>
                    <a:pt x="79600" y="148371"/>
                  </a:lnTo>
                  <a:lnTo>
                    <a:pt x="90109" y="147838"/>
                  </a:lnTo>
                  <a:lnTo>
                    <a:pt x="127574" y="133099"/>
                  </a:lnTo>
                  <a:lnTo>
                    <a:pt x="152407" y="102673"/>
                  </a:lnTo>
                  <a:lnTo>
                    <a:pt x="158118" y="74727"/>
                  </a:lnTo>
                  <a:lnTo>
                    <a:pt x="157501" y="64396"/>
                  </a:lnTo>
                  <a:lnTo>
                    <a:pt x="141890" y="29021"/>
                  </a:lnTo>
                  <a:lnTo>
                    <a:pt x="109298" y="5711"/>
                  </a:lnTo>
                  <a:lnTo>
                    <a:pt x="79600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20030" y="1894036"/>
              <a:ext cx="86360" cy="50800"/>
            </a:xfrm>
            <a:custGeom>
              <a:avLst/>
              <a:gdLst/>
              <a:ahLst/>
              <a:cxnLst/>
              <a:rect l="l" t="t" r="r" b="b"/>
              <a:pathLst>
                <a:path w="86360" h="50800">
                  <a:moveTo>
                    <a:pt x="86098" y="0"/>
                  </a:moveTo>
                  <a:lnTo>
                    <a:pt x="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42595" y="1915696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64980" y="0"/>
                  </a:moveTo>
                  <a:lnTo>
                    <a:pt x="0" y="73644"/>
                  </a:lnTo>
                  <a:lnTo>
                    <a:pt x="96387" y="53608"/>
                  </a:lnTo>
                  <a:lnTo>
                    <a:pt x="6498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96018" y="170559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96018" y="170559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239" h="15239">
                  <a:moveTo>
                    <a:pt x="0" y="0"/>
                  </a:moveTo>
                  <a:lnTo>
                    <a:pt x="0" y="0"/>
                  </a:lnTo>
                </a:path>
                <a:path w="15239" h="15239">
                  <a:moveTo>
                    <a:pt x="15162" y="15162"/>
                  </a:moveTo>
                  <a:lnTo>
                    <a:pt x="15162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96018" y="173645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96018" y="173645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875" h="15239">
                  <a:moveTo>
                    <a:pt x="0" y="0"/>
                  </a:moveTo>
                  <a:lnTo>
                    <a:pt x="0" y="0"/>
                  </a:lnTo>
                </a:path>
                <a:path w="15875" h="15239">
                  <a:moveTo>
                    <a:pt x="15703" y="15162"/>
                  </a:moveTo>
                  <a:lnTo>
                    <a:pt x="15703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96018" y="176678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1913" y="0"/>
                  </a:moveTo>
                  <a:lnTo>
                    <a:pt x="3790" y="0"/>
                  </a:lnTo>
                  <a:lnTo>
                    <a:pt x="0" y="3790"/>
                  </a:lnTo>
                  <a:lnTo>
                    <a:pt x="0" y="12454"/>
                  </a:lnTo>
                  <a:lnTo>
                    <a:pt x="3790" y="15703"/>
                  </a:lnTo>
                  <a:lnTo>
                    <a:pt x="11913" y="15703"/>
                  </a:lnTo>
                  <a:lnTo>
                    <a:pt x="15703" y="12454"/>
                  </a:lnTo>
                  <a:lnTo>
                    <a:pt x="15703" y="379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96018" y="176678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581" y="0"/>
                  </a:moveTo>
                  <a:lnTo>
                    <a:pt x="11913" y="0"/>
                  </a:lnTo>
                  <a:lnTo>
                    <a:pt x="15703" y="3790"/>
                  </a:lnTo>
                  <a:lnTo>
                    <a:pt x="15703" y="8122"/>
                  </a:lnTo>
                  <a:lnTo>
                    <a:pt x="15703" y="12454"/>
                  </a:lnTo>
                  <a:lnTo>
                    <a:pt x="11913" y="15703"/>
                  </a:lnTo>
                  <a:lnTo>
                    <a:pt x="7581" y="15703"/>
                  </a:lnTo>
                  <a:lnTo>
                    <a:pt x="3790" y="15703"/>
                  </a:lnTo>
                  <a:lnTo>
                    <a:pt x="0" y="12454"/>
                  </a:lnTo>
                  <a:lnTo>
                    <a:pt x="0" y="8122"/>
                  </a:lnTo>
                  <a:lnTo>
                    <a:pt x="0" y="3790"/>
                  </a:lnTo>
                  <a:lnTo>
                    <a:pt x="3790" y="0"/>
                  </a:lnTo>
                  <a:lnTo>
                    <a:pt x="7581" y="0"/>
                  </a:lnTo>
                  <a:close/>
                </a:path>
                <a:path w="15875" h="15875">
                  <a:moveTo>
                    <a:pt x="0" y="0"/>
                  </a:moveTo>
                  <a:lnTo>
                    <a:pt x="0" y="0"/>
                  </a:lnTo>
                </a:path>
                <a:path w="15875" h="15875">
                  <a:moveTo>
                    <a:pt x="15703" y="15703"/>
                  </a:moveTo>
                  <a:lnTo>
                    <a:pt x="15703" y="157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01612" y="1888079"/>
              <a:ext cx="86995" cy="50800"/>
            </a:xfrm>
            <a:custGeom>
              <a:avLst/>
              <a:gdLst/>
              <a:ahLst/>
              <a:cxnLst/>
              <a:rect l="l" t="t" r="r" b="b"/>
              <a:pathLst>
                <a:path w="86995" h="50800">
                  <a:moveTo>
                    <a:pt x="0" y="0"/>
                  </a:moveTo>
                  <a:lnTo>
                    <a:pt x="8664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68758" y="1909739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31407" y="0"/>
                  </a:moveTo>
                  <a:lnTo>
                    <a:pt x="0" y="53608"/>
                  </a:lnTo>
                  <a:lnTo>
                    <a:pt x="96387" y="73644"/>
                  </a:lnTo>
                  <a:lnTo>
                    <a:pt x="3140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825120" y="3106767"/>
            <a:ext cx="381280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30" dirty="0">
                <a:latin typeface="Liberation Serif"/>
                <a:cs typeface="Liberation Serif"/>
              </a:rPr>
              <a:t>C</a:t>
            </a:r>
            <a:r>
              <a:rPr sz="892" spc="22" dirty="0">
                <a:latin typeface="Liberation Serif"/>
                <a:cs typeface="Liberation Serif"/>
              </a:rPr>
              <a:t>louds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97962" y="2262529"/>
            <a:ext cx="756897" cy="306066"/>
          </a:xfrm>
          <a:prstGeom prst="rect">
            <a:avLst/>
          </a:prstGeom>
        </p:spPr>
        <p:txBody>
          <a:bodyPr vert="horz" wrap="square" lIns="0" tIns="32088" rIns="0" bIns="0" rtlCol="0">
            <a:spAutoFit/>
          </a:bodyPr>
          <a:lstStyle/>
          <a:p>
            <a:pPr marL="18875" marR="7550">
              <a:lnSpc>
                <a:spcPts val="1055"/>
              </a:lnSpc>
              <a:spcBef>
                <a:spcPts val="253"/>
              </a:spcBef>
            </a:pPr>
            <a:r>
              <a:rPr sz="892" spc="22" dirty="0">
                <a:latin typeface="Liberation Serif"/>
                <a:cs typeface="Liberation Serif"/>
              </a:rPr>
              <a:t>Environment</a:t>
            </a:r>
            <a:r>
              <a:rPr sz="892" spc="15" dirty="0">
                <a:latin typeface="Liberation Serif"/>
                <a:cs typeface="Liberation Serif"/>
              </a:rPr>
              <a:t>al  factors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24558" y="3492963"/>
            <a:ext cx="5283175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1486" u="sng" spc="-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After </a:t>
            </a:r>
            <a:r>
              <a:rPr sz="1486" u="sng" spc="-3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intervention </a:t>
            </a:r>
            <a:r>
              <a:rPr sz="1486" i="1" u="sng" spc="2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Sans 10"/>
                <a:cs typeface="LM Sans 10"/>
              </a:rPr>
              <a:t>do</a:t>
            </a:r>
            <a:r>
              <a:rPr sz="1486" u="sng" spc="2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(</a:t>
            </a:r>
            <a:r>
              <a:rPr sz="1486" i="1" u="sng" spc="2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Sans 10"/>
                <a:cs typeface="LM Sans 10"/>
              </a:rPr>
              <a:t>X</a:t>
            </a:r>
            <a:r>
              <a:rPr sz="1561" u="sng" spc="33" baseline="-11904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Sans 8"/>
                <a:cs typeface="LM Sans 8"/>
              </a:rPr>
              <a:t>aerosols</a:t>
            </a:r>
            <a:r>
              <a:rPr sz="1486" u="sng" spc="2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) </a:t>
            </a:r>
            <a:r>
              <a:rPr sz="1486" u="sng" spc="134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:= </a:t>
            </a:r>
            <a:r>
              <a:rPr sz="1486" u="sng" spc="-119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a </a:t>
            </a:r>
            <a:r>
              <a:rPr sz="1486" u="sng" spc="-4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certain </a:t>
            </a:r>
            <a:r>
              <a:rPr sz="1486" u="sng" spc="-89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aerosol</a:t>
            </a:r>
            <a:r>
              <a:rPr sz="1486" u="sng" spc="-169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sz="1486" u="sng" spc="-4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concentration:</a:t>
            </a:r>
            <a:endParaRPr sz="1486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24557" y="3902915"/>
            <a:ext cx="696496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03198" y="3874696"/>
            <a:ext cx="2707650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 certain aerosol</a:t>
            </a:r>
            <a:r>
              <a:rPr sz="1486" i="1" spc="-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concentration</a:t>
            </a:r>
            <a:endParaRPr sz="1486" dirty="0">
              <a:latin typeface="LM Sans 10"/>
              <a:cs typeface="LM Sans 10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86807" y="4312846"/>
            <a:ext cx="3690107" cy="65494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94374">
              <a:spcBef>
                <a:spcPts val="141"/>
              </a:spcBef>
              <a:tabLst>
                <a:tab pos="841813" algn="l"/>
              </a:tabLst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clouds	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dirty="0">
                <a:solidFill>
                  <a:srgbClr val="22373A"/>
                </a:solidFill>
                <a:latin typeface="LM Sans 8"/>
                <a:cs typeface="LM Sans 8"/>
              </a:rPr>
              <a:t>aerosols</a:t>
            </a:r>
            <a:r>
              <a:rPr sz="2229" i="1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126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2229" i="1" spc="-412" baseline="8333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2229" i="1" spc="-22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15" dirty="0">
                <a:solidFill>
                  <a:srgbClr val="22373A"/>
                </a:solidFill>
                <a:latin typeface="LM Sans 8"/>
                <a:cs typeface="LM Sans 8"/>
              </a:rPr>
              <a:t>clouds</a:t>
            </a:r>
            <a:r>
              <a:rPr sz="2229" spc="-22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  <a:p>
            <a:pPr marL="94374">
              <a:spcBef>
                <a:spcPts val="1440"/>
              </a:spcBef>
            </a:pP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 </a:t>
            </a:r>
            <a:r>
              <a:rPr sz="2229" spc="201" baseline="8333" dirty="0">
                <a:solidFill>
                  <a:srgbClr val="22373A"/>
                </a:solidFill>
                <a:latin typeface="Arial"/>
                <a:cs typeface="Arial"/>
              </a:rPr>
              <a:t>:= </a:t>
            </a:r>
            <a:r>
              <a:rPr sz="2229" i="1" spc="-10" baseline="8333" dirty="0">
                <a:solidFill>
                  <a:srgbClr val="22373A"/>
                </a:solidFill>
                <a:latin typeface="LM Sans 10"/>
                <a:cs typeface="LM Sans 10"/>
              </a:rPr>
              <a:t>f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 facs.</a:t>
            </a:r>
            <a:r>
              <a:rPr sz="2229" spc="-10" baseline="8333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2229" i="1" spc="-10" baseline="8333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env.</a:t>
            </a:r>
            <a:r>
              <a:rPr sz="1040" spc="33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040" spc="22" dirty="0">
                <a:solidFill>
                  <a:srgbClr val="22373A"/>
                </a:solidFill>
                <a:latin typeface="LM Sans 8"/>
                <a:cs typeface="LM Sans 8"/>
              </a:rPr>
              <a:t>facs.</a:t>
            </a:r>
            <a:r>
              <a:rPr sz="2229" spc="33" baseline="8333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2229" baseline="8333" dirty="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886281" y="3935420"/>
            <a:ext cx="1238214" cy="821072"/>
            <a:chOff x="3189350" y="2647906"/>
            <a:chExt cx="833119" cy="552450"/>
          </a:xfrm>
        </p:grpSpPr>
        <p:sp>
          <p:nvSpPr>
            <p:cNvPr id="36" name="object 36"/>
            <p:cNvSpPr/>
            <p:nvPr/>
          </p:nvSpPr>
          <p:spPr>
            <a:xfrm>
              <a:off x="3189350" y="3046993"/>
              <a:ext cx="158118" cy="1527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47469" y="3125511"/>
              <a:ext cx="427990" cy="635"/>
            </a:xfrm>
            <a:custGeom>
              <a:avLst/>
              <a:gdLst/>
              <a:ahLst/>
              <a:cxnLst/>
              <a:rect l="l" t="t" r="r" b="b"/>
              <a:pathLst>
                <a:path w="427989" h="635">
                  <a:moveTo>
                    <a:pt x="0" y="0"/>
                  </a:moveTo>
                  <a:lnTo>
                    <a:pt x="427787" y="541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864604" y="3052408"/>
              <a:ext cx="157577" cy="1478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770924" y="3095187"/>
              <a:ext cx="93980" cy="62865"/>
            </a:xfrm>
            <a:custGeom>
              <a:avLst/>
              <a:gdLst/>
              <a:ahLst/>
              <a:cxnLst/>
              <a:rect l="l" t="t" r="r" b="b"/>
              <a:pathLst>
                <a:path w="93979" h="62864">
                  <a:moveTo>
                    <a:pt x="0" y="0"/>
                  </a:moveTo>
                  <a:lnTo>
                    <a:pt x="0" y="62272"/>
                  </a:lnTo>
                  <a:lnTo>
                    <a:pt x="93679" y="30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26706" y="2647906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059" y="0"/>
                  </a:moveTo>
                  <a:lnTo>
                    <a:pt x="39529" y="9747"/>
                  </a:lnTo>
                  <a:lnTo>
                    <a:pt x="10830" y="36822"/>
                  </a:lnTo>
                  <a:lnTo>
                    <a:pt x="0" y="74185"/>
                  </a:lnTo>
                  <a:lnTo>
                    <a:pt x="702" y="84051"/>
                  </a:lnTo>
                  <a:lnTo>
                    <a:pt x="16532" y="119350"/>
                  </a:lnTo>
                  <a:lnTo>
                    <a:pt x="48980" y="142660"/>
                  </a:lnTo>
                  <a:lnTo>
                    <a:pt x="79059" y="148371"/>
                  </a:lnTo>
                  <a:lnTo>
                    <a:pt x="89652" y="147754"/>
                  </a:lnTo>
                  <a:lnTo>
                    <a:pt x="127574" y="132786"/>
                  </a:lnTo>
                  <a:lnTo>
                    <a:pt x="152407" y="102360"/>
                  </a:lnTo>
                  <a:lnTo>
                    <a:pt x="158118" y="74185"/>
                  </a:lnTo>
                  <a:lnTo>
                    <a:pt x="157501" y="64311"/>
                  </a:lnTo>
                  <a:lnTo>
                    <a:pt x="141890" y="28555"/>
                  </a:lnTo>
                  <a:lnTo>
                    <a:pt x="109214" y="5482"/>
                  </a:lnTo>
                  <a:lnTo>
                    <a:pt x="79059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58840" y="2770827"/>
              <a:ext cx="168275" cy="214629"/>
            </a:xfrm>
            <a:custGeom>
              <a:avLst/>
              <a:gdLst/>
              <a:ahLst/>
              <a:cxnLst/>
              <a:rect l="l" t="t" r="r" b="b"/>
              <a:pathLst>
                <a:path w="168275" h="214630">
                  <a:moveTo>
                    <a:pt x="167865" y="0"/>
                  </a:moveTo>
                  <a:lnTo>
                    <a:pt x="0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04149" y="2962519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33031" y="0"/>
                  </a:moveTo>
                  <a:lnTo>
                    <a:pt x="0" y="93138"/>
                  </a:lnTo>
                  <a:lnTo>
                    <a:pt x="82308" y="38446"/>
                  </a:lnTo>
                  <a:lnTo>
                    <a:pt x="3303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680493" y="2770827"/>
              <a:ext cx="167640" cy="214629"/>
            </a:xfrm>
            <a:custGeom>
              <a:avLst/>
              <a:gdLst/>
              <a:ahLst/>
              <a:cxnLst/>
              <a:rect l="l" t="t" r="r" b="b"/>
              <a:pathLst>
                <a:path w="167639" h="214630">
                  <a:moveTo>
                    <a:pt x="0" y="0"/>
                  </a:moveTo>
                  <a:lnTo>
                    <a:pt x="167324" y="214435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20742" y="2962519"/>
              <a:ext cx="82550" cy="93345"/>
            </a:xfrm>
            <a:custGeom>
              <a:avLst/>
              <a:gdLst/>
              <a:ahLst/>
              <a:cxnLst/>
              <a:rect l="l" t="t" r="r" b="b"/>
              <a:pathLst>
                <a:path w="82550" h="93344">
                  <a:moveTo>
                    <a:pt x="49276" y="0"/>
                  </a:moveTo>
                  <a:lnTo>
                    <a:pt x="0" y="38446"/>
                  </a:lnTo>
                  <a:lnTo>
                    <a:pt x="82308" y="93138"/>
                  </a:lnTo>
                  <a:lnTo>
                    <a:pt x="49276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26706" y="2893206"/>
              <a:ext cx="158115" cy="148590"/>
            </a:xfrm>
            <a:custGeom>
              <a:avLst/>
              <a:gdLst/>
              <a:ahLst/>
              <a:cxnLst/>
              <a:rect l="l" t="t" r="r" b="b"/>
              <a:pathLst>
                <a:path w="158114" h="148589">
                  <a:moveTo>
                    <a:pt x="79600" y="0"/>
                  </a:moveTo>
                  <a:lnTo>
                    <a:pt x="39529" y="10288"/>
                  </a:lnTo>
                  <a:lnTo>
                    <a:pt x="10830" y="37363"/>
                  </a:lnTo>
                  <a:lnTo>
                    <a:pt x="0" y="74727"/>
                  </a:lnTo>
                  <a:lnTo>
                    <a:pt x="702" y="84516"/>
                  </a:lnTo>
                  <a:lnTo>
                    <a:pt x="16532" y="119815"/>
                  </a:lnTo>
                  <a:lnTo>
                    <a:pt x="49217" y="143117"/>
                  </a:lnTo>
                  <a:lnTo>
                    <a:pt x="79600" y="148371"/>
                  </a:lnTo>
                  <a:lnTo>
                    <a:pt x="90109" y="147838"/>
                  </a:lnTo>
                  <a:lnTo>
                    <a:pt x="127574" y="133099"/>
                  </a:lnTo>
                  <a:lnTo>
                    <a:pt x="152407" y="102673"/>
                  </a:lnTo>
                  <a:lnTo>
                    <a:pt x="158118" y="74727"/>
                  </a:lnTo>
                  <a:lnTo>
                    <a:pt x="157501" y="64396"/>
                  </a:lnTo>
                  <a:lnTo>
                    <a:pt x="141890" y="29021"/>
                  </a:lnTo>
                  <a:lnTo>
                    <a:pt x="109298" y="5711"/>
                  </a:lnTo>
                  <a:lnTo>
                    <a:pt x="79600" y="0"/>
                  </a:lnTo>
                  <a:close/>
                </a:path>
              </a:pathLst>
            </a:custGeom>
            <a:solidFill>
              <a:srgbClr val="FF96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420030" y="2997716"/>
              <a:ext cx="86360" cy="50800"/>
            </a:xfrm>
            <a:custGeom>
              <a:avLst/>
              <a:gdLst/>
              <a:ahLst/>
              <a:cxnLst/>
              <a:rect l="l" t="t" r="r" b="b"/>
              <a:pathLst>
                <a:path w="86360" h="50800">
                  <a:moveTo>
                    <a:pt x="86098" y="0"/>
                  </a:moveTo>
                  <a:lnTo>
                    <a:pt x="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342595" y="3019376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64980" y="0"/>
                  </a:moveTo>
                  <a:lnTo>
                    <a:pt x="0" y="73644"/>
                  </a:lnTo>
                  <a:lnTo>
                    <a:pt x="96387" y="53608"/>
                  </a:lnTo>
                  <a:lnTo>
                    <a:pt x="6498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596018" y="280927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596018" y="280927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239" h="15239">
                  <a:moveTo>
                    <a:pt x="0" y="0"/>
                  </a:moveTo>
                  <a:lnTo>
                    <a:pt x="0" y="0"/>
                  </a:lnTo>
                </a:path>
                <a:path w="15239" h="15239">
                  <a:moveTo>
                    <a:pt x="15162" y="15162"/>
                  </a:moveTo>
                  <a:lnTo>
                    <a:pt x="15162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96018" y="2840139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913" y="0"/>
                  </a:moveTo>
                  <a:lnTo>
                    <a:pt x="3249" y="0"/>
                  </a:lnTo>
                  <a:lnTo>
                    <a:pt x="0" y="3249"/>
                  </a:lnTo>
                  <a:lnTo>
                    <a:pt x="0" y="11913"/>
                  </a:lnTo>
                  <a:lnTo>
                    <a:pt x="3249" y="15162"/>
                  </a:lnTo>
                  <a:lnTo>
                    <a:pt x="11913" y="15162"/>
                  </a:lnTo>
                  <a:lnTo>
                    <a:pt x="15162" y="11913"/>
                  </a:lnTo>
                  <a:lnTo>
                    <a:pt x="15162" y="3249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596018" y="2840139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39">
                  <a:moveTo>
                    <a:pt x="7581" y="0"/>
                  </a:moveTo>
                  <a:lnTo>
                    <a:pt x="11913" y="0"/>
                  </a:lnTo>
                  <a:lnTo>
                    <a:pt x="15162" y="3249"/>
                  </a:lnTo>
                  <a:lnTo>
                    <a:pt x="15162" y="7581"/>
                  </a:lnTo>
                  <a:lnTo>
                    <a:pt x="15162" y="11913"/>
                  </a:lnTo>
                  <a:lnTo>
                    <a:pt x="11913" y="15162"/>
                  </a:lnTo>
                  <a:lnTo>
                    <a:pt x="7581" y="15162"/>
                  </a:lnTo>
                  <a:lnTo>
                    <a:pt x="3249" y="15162"/>
                  </a:lnTo>
                  <a:lnTo>
                    <a:pt x="0" y="11913"/>
                  </a:lnTo>
                  <a:lnTo>
                    <a:pt x="0" y="7581"/>
                  </a:lnTo>
                  <a:lnTo>
                    <a:pt x="0" y="3249"/>
                  </a:lnTo>
                  <a:lnTo>
                    <a:pt x="3249" y="0"/>
                  </a:lnTo>
                  <a:lnTo>
                    <a:pt x="7581" y="0"/>
                  </a:lnTo>
                  <a:close/>
                </a:path>
                <a:path w="15875" h="15239">
                  <a:moveTo>
                    <a:pt x="0" y="0"/>
                  </a:moveTo>
                  <a:lnTo>
                    <a:pt x="0" y="0"/>
                  </a:lnTo>
                </a:path>
                <a:path w="15875" h="15239">
                  <a:moveTo>
                    <a:pt x="15703" y="15162"/>
                  </a:moveTo>
                  <a:lnTo>
                    <a:pt x="15703" y="151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596018" y="287046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1913" y="0"/>
                  </a:moveTo>
                  <a:lnTo>
                    <a:pt x="3790" y="0"/>
                  </a:lnTo>
                  <a:lnTo>
                    <a:pt x="0" y="3790"/>
                  </a:lnTo>
                  <a:lnTo>
                    <a:pt x="0" y="12454"/>
                  </a:lnTo>
                  <a:lnTo>
                    <a:pt x="3790" y="15703"/>
                  </a:lnTo>
                  <a:lnTo>
                    <a:pt x="11913" y="15703"/>
                  </a:lnTo>
                  <a:lnTo>
                    <a:pt x="15703" y="12454"/>
                  </a:lnTo>
                  <a:lnTo>
                    <a:pt x="15703" y="379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596018" y="287046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7581" y="0"/>
                  </a:moveTo>
                  <a:lnTo>
                    <a:pt x="11913" y="0"/>
                  </a:lnTo>
                  <a:lnTo>
                    <a:pt x="15703" y="3790"/>
                  </a:lnTo>
                  <a:lnTo>
                    <a:pt x="15703" y="8122"/>
                  </a:lnTo>
                  <a:lnTo>
                    <a:pt x="15703" y="12454"/>
                  </a:lnTo>
                  <a:lnTo>
                    <a:pt x="11913" y="15703"/>
                  </a:lnTo>
                  <a:lnTo>
                    <a:pt x="7581" y="15703"/>
                  </a:lnTo>
                  <a:lnTo>
                    <a:pt x="3790" y="15703"/>
                  </a:lnTo>
                  <a:lnTo>
                    <a:pt x="0" y="12454"/>
                  </a:lnTo>
                  <a:lnTo>
                    <a:pt x="0" y="8122"/>
                  </a:lnTo>
                  <a:lnTo>
                    <a:pt x="0" y="3790"/>
                  </a:lnTo>
                  <a:lnTo>
                    <a:pt x="3790" y="0"/>
                  </a:lnTo>
                  <a:lnTo>
                    <a:pt x="7581" y="0"/>
                  </a:lnTo>
                  <a:close/>
                </a:path>
                <a:path w="15875" h="15875">
                  <a:moveTo>
                    <a:pt x="0" y="0"/>
                  </a:moveTo>
                  <a:lnTo>
                    <a:pt x="0" y="0"/>
                  </a:lnTo>
                </a:path>
                <a:path w="15875" h="15875">
                  <a:moveTo>
                    <a:pt x="15703" y="15703"/>
                  </a:moveTo>
                  <a:lnTo>
                    <a:pt x="15703" y="157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701611" y="2991760"/>
              <a:ext cx="86995" cy="50800"/>
            </a:xfrm>
            <a:custGeom>
              <a:avLst/>
              <a:gdLst/>
              <a:ahLst/>
              <a:cxnLst/>
              <a:rect l="l" t="t" r="r" b="b"/>
              <a:pathLst>
                <a:path w="86995" h="50800">
                  <a:moveTo>
                    <a:pt x="0" y="0"/>
                  </a:moveTo>
                  <a:lnTo>
                    <a:pt x="86640" y="50359"/>
                  </a:lnTo>
                </a:path>
              </a:pathLst>
            </a:custGeom>
            <a:ln w="231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768758" y="3013420"/>
              <a:ext cx="96520" cy="73660"/>
            </a:xfrm>
            <a:custGeom>
              <a:avLst/>
              <a:gdLst/>
              <a:ahLst/>
              <a:cxnLst/>
              <a:rect l="l" t="t" r="r" b="b"/>
              <a:pathLst>
                <a:path w="96520" h="73660">
                  <a:moveTo>
                    <a:pt x="31407" y="0"/>
                  </a:moveTo>
                  <a:lnTo>
                    <a:pt x="0" y="53608"/>
                  </a:lnTo>
                  <a:lnTo>
                    <a:pt x="96387" y="73644"/>
                  </a:lnTo>
                  <a:lnTo>
                    <a:pt x="31407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388623" y="2847179"/>
              <a:ext cx="107314" cy="215265"/>
            </a:xfrm>
            <a:custGeom>
              <a:avLst/>
              <a:gdLst/>
              <a:ahLst/>
              <a:cxnLst/>
              <a:rect l="l" t="t" r="r" b="b"/>
              <a:pathLst>
                <a:path w="107314" h="215264">
                  <a:moveTo>
                    <a:pt x="0" y="0"/>
                  </a:moveTo>
                  <a:lnTo>
                    <a:pt x="76893" y="76893"/>
                  </a:lnTo>
                </a:path>
                <a:path w="107314" h="215264">
                  <a:moveTo>
                    <a:pt x="76893" y="0"/>
                  </a:moveTo>
                  <a:lnTo>
                    <a:pt x="0" y="76893"/>
                  </a:lnTo>
                </a:path>
                <a:path w="107314" h="215264">
                  <a:moveTo>
                    <a:pt x="30865" y="138624"/>
                  </a:moveTo>
                  <a:lnTo>
                    <a:pt x="107217" y="214976"/>
                  </a:lnTo>
                </a:path>
                <a:path w="107314" h="215264">
                  <a:moveTo>
                    <a:pt x="107217" y="138624"/>
                  </a:moveTo>
                  <a:lnTo>
                    <a:pt x="30865" y="214976"/>
                  </a:lnTo>
                </a:path>
              </a:pathLst>
            </a:custGeom>
            <a:ln w="16090">
              <a:solidFill>
                <a:srgbClr val="203F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697962" y="3902862"/>
            <a:ext cx="756897" cy="306066"/>
          </a:xfrm>
          <a:prstGeom prst="rect">
            <a:avLst/>
          </a:prstGeom>
        </p:spPr>
        <p:txBody>
          <a:bodyPr vert="horz" wrap="square" lIns="0" tIns="32088" rIns="0" bIns="0" rtlCol="0">
            <a:spAutoFit/>
          </a:bodyPr>
          <a:lstStyle/>
          <a:p>
            <a:pPr marL="18875" marR="7550">
              <a:lnSpc>
                <a:spcPts val="1055"/>
              </a:lnSpc>
              <a:spcBef>
                <a:spcPts val="253"/>
              </a:spcBef>
            </a:pPr>
            <a:r>
              <a:rPr sz="892" spc="22" dirty="0">
                <a:latin typeface="Liberation Serif"/>
                <a:cs typeface="Liberation Serif"/>
              </a:rPr>
              <a:t>Environment</a:t>
            </a:r>
            <a:r>
              <a:rPr sz="892" spc="15" dirty="0">
                <a:latin typeface="Liberation Serif"/>
                <a:cs typeface="Liberation Serif"/>
              </a:rPr>
              <a:t>al  factors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822707" y="4747101"/>
            <a:ext cx="382223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30" dirty="0">
                <a:latin typeface="Liberation Serif"/>
                <a:cs typeface="Liberation Serif"/>
              </a:rPr>
              <a:t>C</a:t>
            </a:r>
            <a:r>
              <a:rPr sz="892" spc="22" dirty="0">
                <a:latin typeface="Liberation Serif"/>
                <a:cs typeface="Liberation Serif"/>
              </a:rPr>
              <a:t>louds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776462" y="4747101"/>
            <a:ext cx="468106" cy="163965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18875">
              <a:spcBef>
                <a:spcPts val="208"/>
              </a:spcBef>
            </a:pPr>
            <a:r>
              <a:rPr sz="892" spc="22" dirty="0">
                <a:latin typeface="Liberation Serif"/>
                <a:cs typeface="Liberation Serif"/>
              </a:rPr>
              <a:t>Aero</a:t>
            </a:r>
            <a:r>
              <a:rPr sz="892" spc="15" dirty="0">
                <a:latin typeface="Liberation Serif"/>
                <a:cs typeface="Liberation Serif"/>
              </a:rPr>
              <a:t>s</a:t>
            </a:r>
            <a:r>
              <a:rPr sz="892" spc="22" dirty="0">
                <a:latin typeface="Liberation Serif"/>
                <a:cs typeface="Liberation Serif"/>
              </a:rPr>
              <a:t>ols</a:t>
            </a:r>
            <a:endParaRPr sz="892">
              <a:latin typeface="Liberation Serif"/>
              <a:cs typeface="Liberation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710628" y="4810431"/>
            <a:ext cx="178369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24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2695822089"/>
      </p:ext>
    </p:extLst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67B3F-CF14-7248-AAFC-9A41B0BAD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25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56678"/>
            <a:ext cx="5808852" cy="1768018"/>
          </a:xfrm>
          <a:prstGeom prst="rect">
            <a:avLst/>
          </a:prstGeom>
        </p:spPr>
        <p:txBody>
          <a:bodyPr vert="horz" wrap="square" lIns="0" tIns="92489" rIns="0" bIns="0" rtlCol="0">
            <a:spAutoFit/>
          </a:bodyPr>
          <a:lstStyle/>
          <a:p>
            <a:pPr marL="18875">
              <a:spcBef>
                <a:spcPts val="728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General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formalism: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580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Formally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define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notion 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causal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15" dirty="0">
                <a:solidFill>
                  <a:srgbClr val="22373A"/>
                </a:solidFill>
                <a:latin typeface="LM Sans 10"/>
                <a:cs typeface="LM Sans 10"/>
              </a:rPr>
              <a:t>effect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699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Based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graph,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decide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endParaRPr sz="1486">
              <a:latin typeface="Arial"/>
              <a:cs typeface="Arial"/>
            </a:endParaRPr>
          </a:p>
          <a:p>
            <a:pPr marL="394482">
              <a:spcBef>
                <a:spcPts val="260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identified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>
              <a:latin typeface="Arial"/>
              <a:cs typeface="Arial"/>
            </a:endParaRPr>
          </a:p>
          <a:p>
            <a:pPr marL="394482" marR="506787" indent="-188747">
              <a:lnSpc>
                <a:spcPct val="114599"/>
              </a:lnSpc>
              <a:spcBef>
                <a:spcPts val="44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If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identified,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express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terms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5598214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7">
            <a:extLst>
              <a:ext uri="{FF2B5EF4-FFF2-40B4-BE49-F238E27FC236}">
                <a16:creationId xmlns:a16="http://schemas.microsoft.com/office/drawing/2014/main" id="{9C2522BF-B7F9-E541-8C1F-812A67A5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4338" name="TextBox 2">
            <a:extLst>
              <a:ext uri="{FF2B5EF4-FFF2-40B4-BE49-F238E27FC236}">
                <a16:creationId xmlns:a16="http://schemas.microsoft.com/office/drawing/2014/main" id="{12F876B2-11D5-424A-AAB4-DD128AE6B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73075"/>
            <a:ext cx="2846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Causality in human behavior</a:t>
            </a:r>
          </a:p>
        </p:txBody>
      </p:sp>
      <p:pic>
        <p:nvPicPr>
          <p:cNvPr id="14339" name="Picture 1">
            <a:extLst>
              <a:ext uri="{FF2B5EF4-FFF2-40B4-BE49-F238E27FC236}">
                <a16:creationId xmlns:a16="http://schemas.microsoft.com/office/drawing/2014/main" id="{E86ABB52-B72B-1B4C-B660-F4D94ED7B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87413"/>
            <a:ext cx="6851650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CDAA05-7B65-3949-81D8-6B664C673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25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56678"/>
            <a:ext cx="5808852" cy="2350677"/>
          </a:xfrm>
          <a:prstGeom prst="rect">
            <a:avLst/>
          </a:prstGeom>
        </p:spPr>
        <p:txBody>
          <a:bodyPr vert="horz" wrap="square" lIns="0" tIns="92489" rIns="0" bIns="0" rtlCol="0">
            <a:spAutoFit/>
          </a:bodyPr>
          <a:lstStyle/>
          <a:p>
            <a:pPr marL="18875">
              <a:spcBef>
                <a:spcPts val="728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General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formalism:</a:t>
            </a:r>
            <a:endParaRPr sz="1486" dirty="0">
              <a:latin typeface="LM Sans 10"/>
              <a:cs typeface="LM Sans 10"/>
            </a:endParaRPr>
          </a:p>
          <a:p>
            <a:pPr marL="394482" indent="-188747">
              <a:spcBef>
                <a:spcPts val="580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Formally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define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notion 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causal</a:t>
            </a:r>
            <a:r>
              <a:rPr sz="1486" i="1" spc="-7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15" dirty="0">
                <a:solidFill>
                  <a:srgbClr val="22373A"/>
                </a:solidFill>
                <a:latin typeface="LM Sans 10"/>
                <a:cs typeface="LM Sans 10"/>
              </a:rPr>
              <a:t>effect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486" dirty="0">
              <a:latin typeface="Arial"/>
              <a:cs typeface="Arial"/>
            </a:endParaRPr>
          </a:p>
          <a:p>
            <a:pPr marL="394482" indent="-188747">
              <a:spcBef>
                <a:spcPts val="699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Based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graph,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decide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endParaRPr sz="1486" dirty="0">
              <a:latin typeface="Arial"/>
              <a:cs typeface="Arial"/>
            </a:endParaRPr>
          </a:p>
          <a:p>
            <a:pPr marL="394482">
              <a:spcBef>
                <a:spcPts val="260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identified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 dirty="0">
              <a:latin typeface="Arial"/>
              <a:cs typeface="Arial"/>
            </a:endParaRPr>
          </a:p>
          <a:p>
            <a:pPr marL="394482" marR="506787" indent="-188747">
              <a:lnSpc>
                <a:spcPct val="114599"/>
              </a:lnSpc>
              <a:spcBef>
                <a:spcPts val="44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If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identified,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express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terms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55" dirty="0">
              <a:latin typeface="Arial"/>
              <a:cs typeface="Arial"/>
            </a:endParaRPr>
          </a:p>
          <a:p>
            <a:pPr marL="76443" algn="ctr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This lecture: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Convey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idea through</a:t>
            </a:r>
            <a:r>
              <a:rPr sz="1486" b="1" spc="178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examples.</a:t>
            </a:r>
            <a:endParaRPr sz="1486" dirty="0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696325496"/>
      </p:ext>
    </p:extLst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32B0B4-3AB5-6949-B0D2-4464480FA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8" y="697204"/>
            <a:ext cx="2526449" cy="1464980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1: No</a:t>
            </a:r>
            <a:r>
              <a:rPr sz="1486" b="1" spc="12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 dirty="0">
              <a:latin typeface="Arial"/>
              <a:cs typeface="Arial"/>
            </a:endParaRPr>
          </a:p>
          <a:p>
            <a:pPr marL="332195">
              <a:spcBef>
                <a:spcPts val="40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Z </a:t>
            </a:r>
            <a:r>
              <a:rPr sz="1561" i="1" spc="-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332195">
              <a:spcBef>
                <a:spcPts val="69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X </a:t>
            </a:r>
            <a:r>
              <a:rPr sz="1561" i="1" spc="-10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332195">
              <a:spcBef>
                <a:spcPts val="706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lang="en-US" sz="1486" i="1" spc="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sz="1486" i="1" spc="-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sz="1486" i="1" spc="-12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sz="1486" i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sz="1561" i="1" spc="166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4346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78527" y="1371762"/>
            <a:ext cx="110042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56949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Z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2849" y="1268857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208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16278" y="1669386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4068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7310" y="1687675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22859" y="1584772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208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6278" y="1985301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39503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2764" y="2003590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22992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208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26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680442108"/>
      </p:ext>
    </p:extLst>
  </p:cSld>
  <p:clrMapOvr>
    <a:masterClrMapping/>
  </p:clrMapOvr>
  <p:transition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A7AE713-6067-364A-B426-A2A2DB6A4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8" y="697204"/>
            <a:ext cx="2526449" cy="1464980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1: No</a:t>
            </a:r>
            <a:r>
              <a:rPr sz="1486" b="1" spc="12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 dirty="0">
              <a:latin typeface="Arial"/>
              <a:cs typeface="Arial"/>
            </a:endParaRPr>
          </a:p>
          <a:p>
            <a:pPr marL="332195">
              <a:spcBef>
                <a:spcPts val="409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 =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Z </a:t>
            </a:r>
            <a:r>
              <a:rPr lang="en-US" sz="1561" i="1" spc="-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332195">
              <a:spcBef>
                <a:spcPts val="699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 =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X </a:t>
            </a:r>
            <a:r>
              <a:rPr lang="en-US" sz="1561" i="1" spc="-10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332195">
              <a:spcBef>
                <a:spcPts val="706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lang="en-US" sz="1486" i="1" spc="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lang="en-US" sz="1486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lang="en-US" sz="1486" i="1" spc="-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lang="en-US"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lang="en-US" sz="1486" i="1" spc="-12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lang="en-US" sz="1486" i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lang="en-US" sz="1561" i="1" spc="166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4346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78527" y="1371762"/>
            <a:ext cx="110042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56949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Z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2849" y="1268857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16278" y="1669386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4068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7310" y="1687675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22859" y="1584772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9503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78527" y="2003590"/>
            <a:ext cx="112307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72993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Y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22992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62308" y="2309260"/>
            <a:ext cx="3737295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u="sng" spc="-8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Goal: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i="1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16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26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3088412288"/>
      </p:ext>
    </p:extLst>
  </p:cSld>
  <p:clrMapOvr>
    <a:masterClrMapping/>
  </p:clrMapOvr>
  <p:transition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3CB1E34-C17F-794F-B844-E81DB3CA4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558" y="697204"/>
            <a:ext cx="2526449" cy="1464980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1: No</a:t>
            </a:r>
            <a:r>
              <a:rPr sz="1486" b="1" spc="12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 dirty="0">
              <a:latin typeface="Arial"/>
              <a:cs typeface="Arial"/>
            </a:endParaRPr>
          </a:p>
          <a:p>
            <a:pPr marL="332195">
              <a:spcBef>
                <a:spcPts val="409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 =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Z </a:t>
            </a:r>
            <a:r>
              <a:rPr lang="en-US" sz="1561" i="1" spc="-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332195">
              <a:spcBef>
                <a:spcPts val="699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 =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X </a:t>
            </a:r>
            <a:r>
              <a:rPr lang="en-US" sz="1561" i="1" spc="-10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332195">
              <a:spcBef>
                <a:spcPts val="706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lang="en-US" sz="1486" i="1" spc="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lang="en-US" sz="1486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lang="en-US" sz="1486" i="1" spc="-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lang="en-US"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lang="en-US" sz="1486" i="1" spc="-12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lang="en-US" sz="1486" i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lang="en-US" sz="1561" i="1" spc="166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4346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78527" y="1371762"/>
            <a:ext cx="110042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56949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Z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2849" y="1268857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16278" y="1669386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4068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7310" y="1687675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22859" y="1584772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9503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78527" y="2003590"/>
            <a:ext cx="112307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72993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Y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22992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26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86807" y="2181401"/>
            <a:ext cx="5588955" cy="1063548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94374">
              <a:spcBef>
                <a:spcPts val="1144"/>
              </a:spcBef>
            </a:pPr>
            <a:r>
              <a:rPr sz="1486" u="sng" spc="-8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Goal: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i="1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 dirty="0">
              <a:latin typeface="LM Sans 10"/>
              <a:cs typeface="LM Sans 10"/>
            </a:endParaRPr>
          </a:p>
          <a:p>
            <a:pPr marL="94374">
              <a:spcBef>
                <a:spcPts val="1003"/>
              </a:spcBef>
            </a:pPr>
            <a:r>
              <a:rPr sz="1486" u="sng" spc="-74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Idea: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Use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covariance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endParaRPr sz="1486" dirty="0">
              <a:latin typeface="LM Sans 10"/>
              <a:cs typeface="LM Sans 10"/>
            </a:endParaRPr>
          </a:p>
          <a:p>
            <a:pPr marL="491687">
              <a:spcBef>
                <a:spcPts val="832"/>
              </a:spcBef>
            </a:pPr>
            <a:endParaRPr sz="1486" dirty="0">
              <a:latin typeface="Arial"/>
              <a:cs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B593D5-67D6-D244-BF68-0CD20096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056" y="3039298"/>
            <a:ext cx="4209343" cy="14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84659"/>
      </p:ext>
    </p:extLst>
  </p:cSld>
  <p:clrMapOvr>
    <a:masterClrMapping/>
  </p:clrMapOvr>
  <p:transition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A7F399B-F738-B542-BB3D-71CF46A3E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2993611" cy="5481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 Observed</a:t>
            </a:r>
            <a:r>
              <a:rPr sz="1486" b="1" spc="14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0362" y="1178598"/>
            <a:ext cx="2122520" cy="975086"/>
          </a:xfrm>
          <a:prstGeom prst="rect">
            <a:avLst/>
          </a:prstGeom>
        </p:spPr>
        <p:txBody>
          <a:bodyPr vert="horz" wrap="square" lIns="0" tIns="108533" rIns="0" bIns="0" rtlCol="0">
            <a:spAutoFit/>
          </a:bodyPr>
          <a:lstStyle/>
          <a:p>
            <a:pPr marL="56624">
              <a:spcBef>
                <a:spcPts val="855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111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 err="1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56624">
              <a:spcBef>
                <a:spcPts val="69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FF0000"/>
                </a:solidFill>
                <a:latin typeface="LM Sans 10"/>
                <a:cs typeface="LM Sans 10"/>
              </a:rPr>
              <a:t>c </a:t>
            </a:r>
            <a:r>
              <a:rPr sz="1486" i="1" spc="-67" dirty="0">
                <a:solidFill>
                  <a:srgbClr val="FF0000"/>
                </a:solidFill>
                <a:latin typeface="DejaVu Sans"/>
                <a:cs typeface="DejaVu Sans"/>
              </a:rPr>
              <a:t>· </a:t>
            </a:r>
            <a:r>
              <a:rPr sz="1486" i="1" spc="-7" dirty="0">
                <a:solidFill>
                  <a:srgbClr val="FF0000"/>
                </a:solidFill>
                <a:latin typeface="LM Sans 10"/>
                <a:cs typeface="LM Sans 10"/>
              </a:rPr>
              <a:t>Z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111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 err="1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56624">
              <a:spcBef>
                <a:spcPts val="706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sz="1486" i="1" spc="-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sz="1486" i="1" spc="-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49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sz="1486" i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111" dirty="0" err="1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 err="1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sz="1561" i="1" spc="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24346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8527" y="1371762"/>
            <a:ext cx="110042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56949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Z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2849" y="1268857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6278" y="1669386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4068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27310" y="1687675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22894" y="1584772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16278" y="1985301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9503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2764" y="2003590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22992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27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365549963"/>
      </p:ext>
    </p:extLst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CF8E4AC-74E6-FE40-A6E4-F36824D6D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2993611" cy="5481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 Observed</a:t>
            </a:r>
            <a:r>
              <a:rPr sz="1486" b="1" spc="14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0362" y="1178598"/>
            <a:ext cx="2122520" cy="975086"/>
          </a:xfrm>
          <a:prstGeom prst="rect">
            <a:avLst/>
          </a:prstGeom>
        </p:spPr>
        <p:txBody>
          <a:bodyPr vert="horz" wrap="square" lIns="0" tIns="108533" rIns="0" bIns="0" rtlCol="0">
            <a:spAutoFit/>
          </a:bodyPr>
          <a:lstStyle/>
          <a:p>
            <a:pPr marL="56624">
              <a:spcBef>
                <a:spcPts val="855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r>
              <a:rPr lang="en-US"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56624">
              <a:spcBef>
                <a:spcPts val="699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lang="en-US" sz="1486" i="1" spc="-7" dirty="0">
                <a:solidFill>
                  <a:srgbClr val="FF0000"/>
                </a:solidFill>
                <a:latin typeface="LM Sans 10"/>
                <a:cs typeface="LM Sans 10"/>
              </a:rPr>
              <a:t>c </a:t>
            </a:r>
            <a:r>
              <a:rPr lang="en-US" sz="1486" i="1" spc="-67" dirty="0">
                <a:solidFill>
                  <a:srgbClr val="FF0000"/>
                </a:solidFill>
                <a:latin typeface="DejaVu Sans"/>
                <a:cs typeface="DejaVu Sans"/>
              </a:rPr>
              <a:t>· </a:t>
            </a:r>
            <a:r>
              <a:rPr lang="en-US" sz="1486" i="1" spc="-7" dirty="0">
                <a:solidFill>
                  <a:srgbClr val="FF0000"/>
                </a:solidFill>
                <a:latin typeface="LM Sans 10"/>
                <a:cs typeface="LM Sans 10"/>
              </a:rPr>
              <a:t>Z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X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56624">
              <a:spcBef>
                <a:spcPts val="706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lang="en-US"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lang="en-US" sz="1486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lang="en-US" sz="1486" i="1" spc="-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lang="en-US"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lang="en-US" sz="1486" i="1" spc="-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49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lang="en-US" sz="1486" i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lang="en-US" sz="1561" i="1" spc="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24346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8527" y="1371762"/>
            <a:ext cx="110042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56949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Z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2849" y="1268857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6278" y="1669386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4068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27310" y="1687675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22894" y="1584772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39503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78527" y="2003590"/>
            <a:ext cx="112307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72993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Y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22992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662308" y="2309260"/>
            <a:ext cx="3737295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u="sng" spc="-8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Goal: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i="1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16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27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79149736"/>
      </p:ext>
    </p:extLst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C5D0B5A-767B-FE41-8504-C2C79E593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2993611" cy="5481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 Observed</a:t>
            </a:r>
            <a:r>
              <a:rPr sz="1486" b="1" spc="14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0362" y="1178598"/>
            <a:ext cx="2122520" cy="975086"/>
          </a:xfrm>
          <a:prstGeom prst="rect">
            <a:avLst/>
          </a:prstGeom>
        </p:spPr>
        <p:txBody>
          <a:bodyPr vert="horz" wrap="square" lIns="0" tIns="108533" rIns="0" bIns="0" rtlCol="0">
            <a:spAutoFit/>
          </a:bodyPr>
          <a:lstStyle/>
          <a:p>
            <a:pPr marL="56624">
              <a:spcBef>
                <a:spcPts val="855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r>
              <a:rPr lang="en-US"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56624">
              <a:spcBef>
                <a:spcPts val="699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lang="en-US" sz="1486" i="1" spc="-7" dirty="0">
                <a:solidFill>
                  <a:srgbClr val="FF0000"/>
                </a:solidFill>
                <a:latin typeface="LM Sans 10"/>
                <a:cs typeface="LM Sans 10"/>
              </a:rPr>
              <a:t>c </a:t>
            </a:r>
            <a:r>
              <a:rPr lang="en-US" sz="1486" i="1" spc="-67" dirty="0">
                <a:solidFill>
                  <a:srgbClr val="FF0000"/>
                </a:solidFill>
                <a:latin typeface="DejaVu Sans"/>
                <a:cs typeface="DejaVu Sans"/>
              </a:rPr>
              <a:t>· </a:t>
            </a:r>
            <a:r>
              <a:rPr lang="en-US" sz="1486" i="1" spc="-7" dirty="0">
                <a:solidFill>
                  <a:srgbClr val="FF0000"/>
                </a:solidFill>
                <a:latin typeface="LM Sans 10"/>
                <a:cs typeface="LM Sans 10"/>
              </a:rPr>
              <a:t>Z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X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  <a:p>
            <a:pPr marL="56624">
              <a:spcBef>
                <a:spcPts val="706"/>
              </a:spcBef>
            </a:pP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lang="en-US"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lang="en-US" sz="1486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lang="en-US" sz="1486" i="1" spc="-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lang="en-US"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lang="en-US" sz="1486" i="1" spc="-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lang="en-US" sz="1486" i="1" spc="-149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lang="en-US"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lang="en-US" sz="1486" i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lang="en-US"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lang="en-US"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l-GR"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lang="en-US"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lang="en-US" sz="1561" i="1" spc="1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lang="en-US"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lang="en-US" sz="1486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24346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8527" y="1371762"/>
            <a:ext cx="110042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56949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Z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2849" y="1268857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1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6278" y="1669386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4068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27310" y="1687675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22894" y="1584772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39503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78527" y="2003590"/>
            <a:ext cx="1123076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72993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Y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22992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81184" y="2932586"/>
            <a:ext cx="1095707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7006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24558" y="2181401"/>
            <a:ext cx="5471928" cy="732303"/>
          </a:xfrm>
          <a:prstGeom prst="rect">
            <a:avLst/>
          </a:prstGeom>
        </p:spPr>
        <p:txBody>
          <a:bodyPr vert="horz" wrap="square" lIns="0" tIns="145339" rIns="0" bIns="0" rtlCol="0">
            <a:spAutoFit/>
          </a:bodyPr>
          <a:lstStyle/>
          <a:p>
            <a:pPr marL="56624">
              <a:spcBef>
                <a:spcPts val="1144"/>
              </a:spcBef>
            </a:pPr>
            <a:r>
              <a:rPr sz="1486" u="sng" spc="-8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Goal: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i="1" dirty="0">
                <a:solidFill>
                  <a:srgbClr val="22373A"/>
                </a:solidFill>
                <a:latin typeface="LM Sans 10"/>
                <a:cs typeface="LM Sans 10"/>
              </a:rPr>
              <a:t>a</a:t>
            </a:r>
            <a:r>
              <a:rPr sz="1486" dirty="0">
                <a:solidFill>
                  <a:srgbClr val="22373A"/>
                </a:solidFill>
                <a:latin typeface="Arial"/>
                <a:cs typeface="Arial"/>
              </a:rPr>
              <a:t>,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1003"/>
              </a:spcBef>
            </a:pP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First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attempt: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Linearly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lang="en-US" sz="1486" spc="-8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20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endParaRPr sz="1486" dirty="0">
              <a:latin typeface="LM Sans 10"/>
              <a:cs typeface="LM Sans 1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27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11E63F-C850-FA4C-B235-31994AF66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530" y="3039298"/>
            <a:ext cx="4032470" cy="155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54357"/>
      </p:ext>
    </p:extLst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2BF3A1-2FF7-BA45-8F6C-E93791063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/>
          <p:nvPr/>
        </p:nvSpPr>
        <p:spPr>
          <a:xfrm>
            <a:off x="1681183" y="1260356"/>
            <a:ext cx="1299558" cy="0"/>
          </a:xfrm>
          <a:custGeom>
            <a:avLst/>
            <a:gdLst/>
            <a:ahLst/>
            <a:cxnLst/>
            <a:rect l="l" t="t" r="r" b="b"/>
            <a:pathLst>
              <a:path w="874394">
                <a:moveTo>
                  <a:pt x="0" y="0"/>
                </a:moveTo>
                <a:lnTo>
                  <a:pt x="874077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62308" y="697204"/>
            <a:ext cx="3937373" cy="145215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 Observed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Second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attempt: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Control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out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influence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sz="1486" i="1" spc="-11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endParaRPr sz="1486">
              <a:latin typeface="Arial"/>
              <a:cs typeface="Arial"/>
            </a:endParaRPr>
          </a:p>
          <a:p>
            <a:pPr marL="394482">
              <a:spcBef>
                <a:spcPts val="253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obtain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residuals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Linearly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149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49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-16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28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727377247"/>
      </p:ext>
    </p:extLst>
  </p:cSld>
  <p:clrMapOvr>
    <a:masterClrMapping/>
  </p:clrMapOvr>
  <p:transition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770AB54-2B11-1E44-8E0A-2EA3514EF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/>
          <p:nvPr/>
        </p:nvSpPr>
        <p:spPr>
          <a:xfrm>
            <a:off x="1681183" y="1260356"/>
            <a:ext cx="1299558" cy="0"/>
          </a:xfrm>
          <a:custGeom>
            <a:avLst/>
            <a:gdLst/>
            <a:ahLst/>
            <a:cxnLst/>
            <a:rect l="l" t="t" r="r" b="b"/>
            <a:pathLst>
              <a:path w="874394">
                <a:moveTo>
                  <a:pt x="0" y="0"/>
                </a:moveTo>
                <a:lnTo>
                  <a:pt x="874077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62308" y="697204"/>
            <a:ext cx="3937373" cy="145215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 Observed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Second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attempt: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Control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out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influence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sz="1486" i="1" spc="-11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endParaRPr sz="1486">
              <a:latin typeface="Arial"/>
              <a:cs typeface="Arial"/>
            </a:endParaRPr>
          </a:p>
          <a:p>
            <a:pPr marL="394482">
              <a:spcBef>
                <a:spcPts val="253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obtain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residuals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Linearly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149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49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-16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28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ACBAC2-F5C5-214A-8622-DC2586A26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722" y="2301772"/>
            <a:ext cx="3574037" cy="255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16257"/>
      </p:ext>
    </p:extLst>
  </p:cSld>
  <p:clrMapOvr>
    <a:masterClrMapping/>
  </p:clrMapOvr>
  <p:transition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DBB2F4-3A65-D34C-918E-19DD44689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/>
          <p:nvPr/>
        </p:nvSpPr>
        <p:spPr>
          <a:xfrm>
            <a:off x="1681183" y="1260356"/>
            <a:ext cx="1299558" cy="0"/>
          </a:xfrm>
          <a:custGeom>
            <a:avLst/>
            <a:gdLst/>
            <a:ahLst/>
            <a:cxnLst/>
            <a:rect l="l" t="t" r="r" b="b"/>
            <a:pathLst>
              <a:path w="874394">
                <a:moveTo>
                  <a:pt x="0" y="0"/>
                </a:moveTo>
                <a:lnTo>
                  <a:pt x="874077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62308" y="697204"/>
            <a:ext cx="3937373" cy="145215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2: Observed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confounding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60"/>
              </a:spcBef>
            </a:pP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Second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attempt: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Control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: 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out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influence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sz="1486" i="1" spc="-11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endParaRPr sz="1486">
              <a:latin typeface="Arial"/>
              <a:cs typeface="Arial"/>
            </a:endParaRPr>
          </a:p>
          <a:p>
            <a:pPr marL="394482">
              <a:spcBef>
                <a:spcPts val="253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obtain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residuals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706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Linearly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149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49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-16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41718" y="1197479"/>
            <a:ext cx="1609143" cy="1072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28</a:t>
            </a:r>
            <a:endParaRPr sz="1040">
              <a:latin typeface="LM Sans 8"/>
              <a:cs typeface="LM Sans 8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A539A7F-AD33-FE49-9192-43B265D66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80243"/>
            <a:ext cx="7197686" cy="24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8402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7">
            <a:extLst>
              <a:ext uri="{FF2B5EF4-FFF2-40B4-BE49-F238E27FC236}">
                <a16:creationId xmlns:a16="http://schemas.microsoft.com/office/drawing/2014/main" id="{BC1A96FD-D026-2049-84C5-E484E6EBA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Counterfactual reasoning</a:t>
            </a:r>
          </a:p>
        </p:txBody>
      </p:sp>
      <p:pic>
        <p:nvPicPr>
          <p:cNvPr id="16386" name="Picture 3">
            <a:extLst>
              <a:ext uri="{FF2B5EF4-FFF2-40B4-BE49-F238E27FC236}">
                <a16:creationId xmlns:a16="http://schemas.microsoft.com/office/drawing/2014/main" id="{A8AAA111-9F6A-3B41-99E4-89CA70261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571500"/>
            <a:ext cx="82169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A3D2C5C-1310-2E40-B825-F72D69F64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6407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0869" y="1371762"/>
            <a:ext cx="1118357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67330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X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5220" y="1268857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18619" y="1669386"/>
            <a:ext cx="1236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26706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19949" y="1687675"/>
            <a:ext cx="1236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25248" y="1584772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2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2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4558" y="697204"/>
            <a:ext cx="2635926" cy="1464980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3: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Partial</a:t>
            </a:r>
            <a:r>
              <a:rPr sz="1486" b="1" spc="14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mediation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 dirty="0">
              <a:latin typeface="Arial"/>
              <a:cs typeface="Arial"/>
            </a:endParaRPr>
          </a:p>
          <a:p>
            <a:pPr marL="329364">
              <a:spcBef>
                <a:spcPts val="40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r>
              <a:rPr sz="1561" i="1" spc="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329364">
              <a:spcBef>
                <a:spcPts val="69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19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Z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329364">
              <a:spcBef>
                <a:spcPts val="706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sz="1486" i="1" spc="-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sz="1486" i="1" spc="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</a:t>
            </a:r>
            <a:r>
              <a:rPr sz="1486" i="1" spc="-5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49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sz="1561" i="1" spc="166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8619" y="1985301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41844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5105" y="2003590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25229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41717" y="1197467"/>
            <a:ext cx="1616112" cy="459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29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871688635"/>
      </p:ext>
    </p:extLst>
  </p:cSld>
  <p:clrMapOvr>
    <a:masterClrMapping/>
  </p:clrMapOvr>
  <p:transition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3C1698-93E2-BB46-B041-9274B66BD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Identification of </a:t>
            </a:r>
            <a:r>
              <a:rPr spc="-15" dirty="0"/>
              <a:t>Causal</a:t>
            </a:r>
            <a:r>
              <a:rPr spc="-52" dirty="0"/>
              <a:t> </a:t>
            </a:r>
            <a:r>
              <a:rPr spc="-15" dirty="0"/>
              <a:t>Effects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6407" y="1247619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0869" y="1371762"/>
            <a:ext cx="1118357" cy="178215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  <a:tabLst>
                <a:tab pos="967330" algn="l"/>
              </a:tabLst>
            </a:pPr>
            <a:r>
              <a:rPr sz="1561" i="1" spc="-10" baseline="7936" dirty="0">
                <a:solidFill>
                  <a:srgbClr val="22373A"/>
                </a:solidFill>
                <a:latin typeface="LM Sans 8"/>
                <a:cs typeface="LM Sans 8"/>
              </a:rPr>
              <a:t>X	</a:t>
            </a: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5220" y="1268857"/>
            <a:ext cx="123538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141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141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18619" y="1669386"/>
            <a:ext cx="1236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26706" y="1563534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19949" y="1687675"/>
            <a:ext cx="1236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Z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25248" y="1584772"/>
            <a:ext cx="12165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2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2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4558" y="697204"/>
            <a:ext cx="2635926" cy="1464980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56624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 3: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Partial</a:t>
            </a:r>
            <a:r>
              <a:rPr sz="1486" b="1" spc="14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mediation</a:t>
            </a:r>
            <a:endParaRPr sz="1486" dirty="0">
              <a:latin typeface="LM Sans 10"/>
              <a:cs typeface="LM Sans 10"/>
            </a:endParaRPr>
          </a:p>
          <a:p>
            <a:pPr marL="56624">
              <a:spcBef>
                <a:spcPts val="260"/>
              </a:spcBef>
            </a:pP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Consider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sz="1486" spc="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SCM:</a:t>
            </a:r>
            <a:endParaRPr sz="1486" dirty="0">
              <a:latin typeface="Arial"/>
              <a:cs typeface="Arial"/>
            </a:endParaRPr>
          </a:p>
          <a:p>
            <a:pPr marL="329364">
              <a:spcBef>
                <a:spcPts val="40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X</a:t>
            </a:r>
            <a:r>
              <a:rPr sz="1561" i="1" spc="55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329364">
              <a:spcBef>
                <a:spcPts val="699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a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19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Z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  <a:p>
            <a:pPr marL="329364">
              <a:spcBef>
                <a:spcPts val="706"/>
              </a:spcBef>
            </a:pP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134" dirty="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</a:t>
            </a:r>
            <a:r>
              <a:rPr sz="1486" i="1" spc="-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56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r>
              <a:rPr sz="1486" i="1" spc="7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</a:t>
            </a:r>
            <a:r>
              <a:rPr sz="1486" i="1" spc="-5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</a:t>
            </a:r>
            <a:r>
              <a:rPr sz="1486" i="1" spc="-149" dirty="0">
                <a:solidFill>
                  <a:srgbClr val="22373A"/>
                </a:solidFill>
                <a:latin typeface="DejaVu Sans"/>
                <a:cs typeface="DejaVu Sans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22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111" dirty="0">
                <a:solidFill>
                  <a:srgbClr val="22373A"/>
                </a:solidFill>
                <a:latin typeface="Verdana"/>
                <a:cs typeface="Verdana"/>
              </a:rPr>
              <a:t>η</a:t>
            </a:r>
            <a:r>
              <a:rPr sz="1561" i="1" spc="-166" baseline="-11904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r>
              <a:rPr sz="1561" i="1" spc="166" baseline="-11904" dirty="0">
                <a:solidFill>
                  <a:srgbClr val="22373A"/>
                </a:solidFill>
                <a:latin typeface="LM Sans 8"/>
                <a:cs typeface="LM Sans 8"/>
              </a:rPr>
              <a:t> </a:t>
            </a:r>
            <a:r>
              <a:rPr sz="1486" i="1" spc="-134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endParaRPr sz="1486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8619" y="1985301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41844" y="1879467"/>
            <a:ext cx="10853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5105" y="2003590"/>
            <a:ext cx="131183" cy="17815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040" i="1" spc="-7" dirty="0">
                <a:solidFill>
                  <a:srgbClr val="22373A"/>
                </a:solidFill>
                <a:latin typeface="LM Sans 8"/>
                <a:cs typeface="LM Sans 8"/>
              </a:rPr>
              <a:t>Y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25229" y="1900687"/>
            <a:ext cx="124670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i="1" spc="-208" dirty="0">
                <a:solidFill>
                  <a:srgbClr val="22373A"/>
                </a:solidFill>
                <a:latin typeface="Verdana"/>
                <a:cs typeface="Verdana"/>
              </a:rPr>
              <a:t>η </a:t>
            </a:r>
            <a:r>
              <a:rPr sz="1486" i="1" spc="-97" dirty="0">
                <a:solidFill>
                  <a:srgbClr val="22373A"/>
                </a:solidFill>
                <a:latin typeface="DejaVu Sans"/>
                <a:cs typeface="DejaVu Sans"/>
              </a:rPr>
              <a:t>∼ </a:t>
            </a:r>
            <a:r>
              <a:rPr sz="1486" i="1" spc="97" dirty="0">
                <a:solidFill>
                  <a:srgbClr val="22373A"/>
                </a:solidFill>
                <a:latin typeface="DejaVu Sans"/>
                <a:cs typeface="DejaVu Sans"/>
              </a:rPr>
              <a:t>N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, </a:t>
            </a:r>
            <a:r>
              <a:rPr sz="1486" i="1" spc="-97" dirty="0" err="1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486" i="1" spc="-52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lang="en-US" sz="1486" i="1" spc="-52" dirty="0">
                <a:solidFill>
                  <a:srgbClr val="22373A"/>
                </a:solidFill>
                <a:latin typeface="Verdana"/>
                <a:cs typeface="Verdana"/>
              </a:rPr>
              <a:t> 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41717" y="1197467"/>
            <a:ext cx="1616112" cy="459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662308" y="2285649"/>
            <a:ext cx="5816400" cy="2373002"/>
          </a:xfrm>
          <a:prstGeom prst="rect">
            <a:avLst/>
          </a:prstGeom>
        </p:spPr>
        <p:txBody>
          <a:bodyPr vert="horz" wrap="square" lIns="0" tIns="125520" rIns="0" bIns="0" rtlCol="0">
            <a:spAutoFit/>
          </a:bodyPr>
          <a:lstStyle/>
          <a:p>
            <a:pPr marL="18875">
              <a:spcBef>
                <a:spcPts val="988"/>
              </a:spcBef>
            </a:pPr>
            <a:r>
              <a:rPr sz="1486" u="sng" spc="-2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Total </a:t>
            </a:r>
            <a:r>
              <a:rPr sz="1486" u="sng" spc="-89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causal </a:t>
            </a:r>
            <a:r>
              <a:rPr sz="1486" u="sng" spc="-4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effect </a:t>
            </a:r>
            <a:r>
              <a:rPr sz="1486" u="sng" spc="-3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of </a:t>
            </a:r>
            <a:r>
              <a:rPr sz="1486" i="1" u="sng" spc="-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Sans 10"/>
                <a:cs typeface="LM Sans 10"/>
              </a:rPr>
              <a:t>X </a:t>
            </a:r>
            <a:r>
              <a:rPr sz="1486" u="sng" spc="-8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on </a:t>
            </a:r>
            <a:r>
              <a:rPr sz="1486" i="1" u="sng" spc="-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Sans 10"/>
                <a:cs typeface="LM Sans 10"/>
              </a:rPr>
              <a:t>Y </a:t>
            </a:r>
            <a:r>
              <a:rPr sz="1486" u="sng" spc="-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:</a:t>
            </a:r>
            <a:r>
              <a:rPr sz="1486" spc="-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37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37" dirty="0">
                <a:solidFill>
                  <a:srgbClr val="22373A"/>
                </a:solidFill>
                <a:latin typeface="LM Sans 10"/>
                <a:cs typeface="LM Sans 10"/>
              </a:rPr>
              <a:t>a </a:t>
            </a:r>
            <a:r>
              <a:rPr sz="1486" i="1" spc="-67" dirty="0">
                <a:solidFill>
                  <a:srgbClr val="22373A"/>
                </a:solidFill>
                <a:latin typeface="DejaVu Sans"/>
                <a:cs typeface="DejaVu Sans"/>
              </a:rPr>
              <a:t>·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b </a:t>
            </a:r>
            <a:r>
              <a:rPr sz="1486" spc="282" dirty="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97" dirty="0">
                <a:solidFill>
                  <a:srgbClr val="22373A"/>
                </a:solidFill>
                <a:latin typeface="LM Sans 10"/>
                <a:cs typeface="LM Sans 10"/>
              </a:rPr>
              <a:t>c</a:t>
            </a:r>
            <a:r>
              <a:rPr sz="1486" spc="97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>
              <a:latin typeface="Arial"/>
              <a:cs typeface="Arial"/>
            </a:endParaRPr>
          </a:p>
          <a:p>
            <a:pPr marL="394482" indent="-188747">
              <a:spcBef>
                <a:spcPts val="832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Linearly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regress 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-18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endParaRPr sz="1486">
              <a:latin typeface="LM Sans 10"/>
              <a:cs typeface="LM Sans 10"/>
            </a:endParaRPr>
          </a:p>
          <a:p>
            <a:pPr marL="18875">
              <a:spcBef>
                <a:spcPts val="2103"/>
              </a:spcBef>
            </a:pPr>
            <a:r>
              <a:rPr sz="1486" u="sng" spc="-2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Direct </a:t>
            </a:r>
            <a:r>
              <a:rPr sz="1486" u="sng" spc="-89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causal  </a:t>
            </a:r>
            <a:r>
              <a:rPr sz="1486" u="sng" spc="-4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effect </a:t>
            </a:r>
            <a:r>
              <a:rPr sz="1486" u="sng" spc="-3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of </a:t>
            </a:r>
            <a:r>
              <a:rPr sz="1486" i="1" u="sng" spc="-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Sans 10"/>
                <a:cs typeface="LM Sans 10"/>
              </a:rPr>
              <a:t>X </a:t>
            </a:r>
            <a:r>
              <a:rPr sz="1486" u="sng" spc="-82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on  </a:t>
            </a:r>
            <a:r>
              <a:rPr sz="1486" i="1" u="sng" spc="-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LM Sans 10"/>
                <a:cs typeface="LM Sans 10"/>
              </a:rPr>
              <a:t>Y </a:t>
            </a:r>
            <a:r>
              <a:rPr sz="1486" u="sng" spc="-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: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c</a:t>
            </a:r>
            <a:endParaRPr sz="1486">
              <a:latin typeface="LM Sans 10"/>
              <a:cs typeface="LM Sans 10"/>
            </a:endParaRPr>
          </a:p>
          <a:p>
            <a:pPr marL="394482" marR="7550" indent="-188747">
              <a:lnSpc>
                <a:spcPct val="114599"/>
              </a:lnSpc>
              <a:spcBef>
                <a:spcPts val="580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Control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by regressing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out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influence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obtain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residuals </a:t>
            </a:r>
            <a:r>
              <a:rPr sz="1486" spc="149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49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Y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483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Linearly </a:t>
            </a:r>
            <a:r>
              <a:rPr sz="1486" spc="-111" dirty="0">
                <a:solidFill>
                  <a:srgbClr val="22373A"/>
                </a:solidFill>
                <a:latin typeface="Arial"/>
                <a:cs typeface="Arial"/>
              </a:rPr>
              <a:t>regress </a:t>
            </a:r>
            <a:r>
              <a:rPr sz="1486" spc="149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49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</a:t>
            </a:r>
            <a:r>
              <a:rPr sz="1486" spc="-163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∆</a:t>
            </a:r>
            <a:r>
              <a:rPr sz="1486" i="1" spc="156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endParaRPr sz="1486">
              <a:latin typeface="LM Sans 10"/>
              <a:cs typeface="LM Sans 10"/>
            </a:endParaRPr>
          </a:p>
          <a:p>
            <a:pPr marL="394482" indent="-188747">
              <a:spcBef>
                <a:spcPts val="483"/>
              </a:spcBef>
              <a:buFont typeface="DejaVu Sans"/>
              <a:buChar char="•"/>
              <a:tabLst>
                <a:tab pos="395426" algn="l"/>
              </a:tabLst>
            </a:pPr>
            <a:r>
              <a:rPr sz="1486" spc="-134" dirty="0">
                <a:solidFill>
                  <a:srgbClr val="22373A"/>
                </a:solidFill>
                <a:latin typeface="Arial"/>
                <a:cs typeface="Arial"/>
              </a:rPr>
              <a:t>Same </a:t>
            </a:r>
            <a:r>
              <a:rPr sz="1486" spc="-149" dirty="0">
                <a:solidFill>
                  <a:srgbClr val="22373A"/>
                </a:solidFill>
                <a:latin typeface="Arial"/>
                <a:cs typeface="Arial"/>
              </a:rPr>
              <a:t>as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multivariate regression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on </a:t>
            </a:r>
            <a:r>
              <a:rPr sz="1486" spc="-15" dirty="0">
                <a:solidFill>
                  <a:srgbClr val="22373A"/>
                </a:solidFill>
                <a:latin typeface="Arial"/>
                <a:cs typeface="Arial"/>
              </a:rPr>
              <a:t>its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parents </a:t>
            </a:r>
            <a:r>
              <a:rPr sz="1486" spc="37" dirty="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sz="1486" i="1" spc="3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486" i="1" spc="37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486" i="1" spc="-416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 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486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29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3913548227"/>
      </p:ext>
    </p:extLst>
  </p:cSld>
  <p:clrMapOvr>
    <a:masterClrMapping/>
  </p:clrMapOvr>
  <p:transition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F2032-6A8C-EE40-95AD-B982DD738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15" dirty="0"/>
              <a:t>Conceptual</a:t>
            </a:r>
            <a:r>
              <a:rPr spc="-67" dirty="0"/>
              <a:t> </a:t>
            </a:r>
            <a:r>
              <a:rPr spc="-7" dirty="0"/>
              <a:t>Findings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5972175" y="7218363"/>
            <a:ext cx="3171825" cy="1412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6624">
              <a:lnSpc>
                <a:spcPts val="1144"/>
              </a:lnSpc>
            </a:pPr>
            <a:r>
              <a:rPr spc="-7" dirty="0"/>
              <a:t>30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8235" y="791222"/>
            <a:ext cx="5794695" cy="1782824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338802" indent="-188747">
              <a:spcBef>
                <a:spcPts val="409"/>
              </a:spcBef>
              <a:buFont typeface="DejaVu Sans"/>
              <a:buChar char="•"/>
              <a:tabLst>
                <a:tab pos="339745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Interventions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model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notion of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‘experimentally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manipulate</a:t>
            </a:r>
            <a:r>
              <a:rPr sz="1486" spc="7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</a:t>
            </a:r>
            <a:r>
              <a:rPr sz="1561" i="1" spc="-10" baseline="-11904" dirty="0">
                <a:solidFill>
                  <a:srgbClr val="22373A"/>
                </a:solidFill>
                <a:latin typeface="LM Sans 8"/>
                <a:cs typeface="LM Sans 8"/>
              </a:rPr>
              <a:t>i</a:t>
            </a:r>
            <a:endParaRPr sz="1561" baseline="-11904">
              <a:latin typeface="LM Sans 8"/>
              <a:cs typeface="LM Sans 8"/>
            </a:endParaRPr>
          </a:p>
          <a:p>
            <a:pPr marL="338802">
              <a:spcBef>
                <a:spcPts val="260"/>
              </a:spcBef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while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keeping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all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other </a:t>
            </a: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conditions exactly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486" spc="15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same’.</a:t>
            </a:r>
            <a:endParaRPr sz="1486">
              <a:latin typeface="Arial"/>
              <a:cs typeface="Arial"/>
            </a:endParaRPr>
          </a:p>
          <a:p>
            <a:pPr marL="338802" marR="83049" indent="-188747">
              <a:lnSpc>
                <a:spcPct val="114599"/>
              </a:lnSpc>
              <a:spcBef>
                <a:spcPts val="840"/>
              </a:spcBef>
              <a:buFont typeface="DejaVu Sans"/>
              <a:buChar char="•"/>
              <a:tabLst>
                <a:tab pos="339745" algn="l"/>
              </a:tabLst>
            </a:pP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allows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us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decide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certain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identifiable.</a:t>
            </a:r>
            <a:endParaRPr sz="1486">
              <a:latin typeface="Arial"/>
              <a:cs typeface="Arial"/>
            </a:endParaRPr>
          </a:p>
          <a:p>
            <a:pPr marL="338802" marR="126461" indent="-188747">
              <a:lnSpc>
                <a:spcPct val="114599"/>
              </a:lnSpc>
              <a:spcBef>
                <a:spcPts val="840"/>
              </a:spcBef>
              <a:buFont typeface="DejaVu Sans"/>
              <a:buChar char="•"/>
              <a:tabLst>
                <a:tab pos="339745" algn="l"/>
              </a:tabLst>
            </a:pP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If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is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identifiable, 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22" dirty="0">
                <a:solidFill>
                  <a:srgbClr val="22373A"/>
                </a:solidFill>
                <a:latin typeface="Arial"/>
                <a:cs typeface="Arial"/>
              </a:rPr>
              <a:t>further </a:t>
            </a:r>
            <a:r>
              <a:rPr sz="1486" spc="-74" dirty="0">
                <a:solidFill>
                  <a:srgbClr val="22373A"/>
                </a:solidFill>
                <a:latin typeface="Arial"/>
                <a:cs typeface="Arial"/>
              </a:rPr>
              <a:t>allows </a:t>
            </a:r>
            <a:r>
              <a:rPr sz="1486" spc="-126" dirty="0">
                <a:solidFill>
                  <a:srgbClr val="22373A"/>
                </a:solidFill>
                <a:latin typeface="Arial"/>
                <a:cs typeface="Arial"/>
              </a:rPr>
              <a:t>us 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estimate 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it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22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data.</a:t>
            </a:r>
            <a:endParaRPr sz="148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8387424"/>
      </p:ext>
    </p:extLst>
  </p:cSld>
  <p:clrMapOvr>
    <a:masterClrMapping/>
  </p:clrMapOvr>
  <p:transition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4245983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Overview: Identification of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</a:t>
            </a:r>
            <a:r>
              <a:rPr sz="1783" b="1" spc="186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Effect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273124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Observed</a:t>
            </a:r>
            <a:r>
              <a:rPr sz="1486" b="1" spc="14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confounder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59088" y="1514728"/>
            <a:ext cx="1962080" cy="1300503"/>
            <a:chOff x="1623522" y="1019169"/>
            <a:chExt cx="1320165" cy="875030"/>
          </a:xfrm>
        </p:grpSpPr>
        <p:sp>
          <p:nvSpPr>
            <p:cNvPr id="5" name="object 5"/>
            <p:cNvSpPr/>
            <p:nvPr/>
          </p:nvSpPr>
          <p:spPr>
            <a:xfrm>
              <a:off x="1623522" y="1651084"/>
              <a:ext cx="251222" cy="24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3887" y="1775409"/>
              <a:ext cx="678815" cy="1270"/>
            </a:xfrm>
            <a:custGeom>
              <a:avLst/>
              <a:gdLst/>
              <a:ahLst/>
              <a:cxnLst/>
              <a:rect l="l" t="t" r="r" b="b"/>
              <a:pathLst>
                <a:path w="678814" h="1269">
                  <a:moveTo>
                    <a:pt x="0" y="0"/>
                  </a:moveTo>
                  <a:lnTo>
                    <a:pt x="678215" y="857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719" y="1659658"/>
              <a:ext cx="250365" cy="2340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44386" y="1727394"/>
              <a:ext cx="149225" cy="99060"/>
            </a:xfrm>
            <a:custGeom>
              <a:avLst/>
              <a:gdLst/>
              <a:ahLst/>
              <a:cxnLst/>
              <a:rect l="l" t="t" r="r" b="b"/>
              <a:pathLst>
                <a:path w="149225" h="99060">
                  <a:moveTo>
                    <a:pt x="0" y="0"/>
                  </a:moveTo>
                  <a:lnTo>
                    <a:pt x="0" y="98602"/>
                  </a:lnTo>
                  <a:lnTo>
                    <a:pt x="149190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57692" y="1019169"/>
              <a:ext cx="251222" cy="2349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91893" y="1213802"/>
              <a:ext cx="266700" cy="339725"/>
            </a:xfrm>
            <a:custGeom>
              <a:avLst/>
              <a:gdLst/>
              <a:ahLst/>
              <a:cxnLst/>
              <a:rect l="l" t="t" r="r" b="b"/>
              <a:pathLst>
                <a:path w="266700" h="339725">
                  <a:moveTo>
                    <a:pt x="266656" y="0"/>
                  </a:moveTo>
                  <a:lnTo>
                    <a:pt x="0" y="33953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05294" y="1517327"/>
              <a:ext cx="131445" cy="147955"/>
            </a:xfrm>
            <a:custGeom>
              <a:avLst/>
              <a:gdLst/>
              <a:ahLst/>
              <a:cxnLst/>
              <a:rect l="l" t="t" r="r" b="b"/>
              <a:pathLst>
                <a:path w="131444" h="147955">
                  <a:moveTo>
                    <a:pt x="53159" y="0"/>
                  </a:moveTo>
                  <a:lnTo>
                    <a:pt x="0" y="147475"/>
                  </a:lnTo>
                  <a:lnTo>
                    <a:pt x="131184" y="60876"/>
                  </a:lnTo>
                  <a:lnTo>
                    <a:pt x="53159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02055" y="1213802"/>
              <a:ext cx="265430" cy="339725"/>
            </a:xfrm>
            <a:custGeom>
              <a:avLst/>
              <a:gdLst/>
              <a:ahLst/>
              <a:cxnLst/>
              <a:rect l="l" t="t" r="r" b="b"/>
              <a:pathLst>
                <a:path w="265430" h="339725">
                  <a:moveTo>
                    <a:pt x="0" y="0"/>
                  </a:moveTo>
                  <a:lnTo>
                    <a:pt x="264941" y="33953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24125" y="1517327"/>
              <a:ext cx="130810" cy="147955"/>
            </a:xfrm>
            <a:custGeom>
              <a:avLst/>
              <a:gdLst/>
              <a:ahLst/>
              <a:cxnLst/>
              <a:rect l="l" t="t" r="r" b="b"/>
              <a:pathLst>
                <a:path w="130810" h="147955">
                  <a:moveTo>
                    <a:pt x="78024" y="0"/>
                  </a:moveTo>
                  <a:lnTo>
                    <a:pt x="0" y="60876"/>
                  </a:lnTo>
                  <a:lnTo>
                    <a:pt x="130327" y="147475"/>
                  </a:lnTo>
                  <a:lnTo>
                    <a:pt x="7802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48529" y="247071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7611" y="247071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3706" y="1531535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Z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5907000-39F2-6D4A-827A-34588A1E9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05AF3DB8-E19E-A24C-8227-A36FD8C5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55248"/>
      </p:ext>
    </p:extLst>
  </p:cSld>
  <p:clrMapOvr>
    <a:masterClrMapping/>
  </p:clrMapOvr>
  <p:transition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56C3987-6C1A-924E-9E3D-62B143952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273124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Observed</a:t>
            </a:r>
            <a:r>
              <a:rPr sz="1486" b="1" spc="14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confounder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59088" y="1514728"/>
            <a:ext cx="1962080" cy="1300503"/>
            <a:chOff x="1623522" y="1019169"/>
            <a:chExt cx="1320165" cy="875030"/>
          </a:xfrm>
        </p:grpSpPr>
        <p:sp>
          <p:nvSpPr>
            <p:cNvPr id="5" name="object 5"/>
            <p:cNvSpPr/>
            <p:nvPr/>
          </p:nvSpPr>
          <p:spPr>
            <a:xfrm>
              <a:off x="1623522" y="1651084"/>
              <a:ext cx="251222" cy="24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3887" y="1775409"/>
              <a:ext cx="678815" cy="1270"/>
            </a:xfrm>
            <a:custGeom>
              <a:avLst/>
              <a:gdLst/>
              <a:ahLst/>
              <a:cxnLst/>
              <a:rect l="l" t="t" r="r" b="b"/>
              <a:pathLst>
                <a:path w="678814" h="1269">
                  <a:moveTo>
                    <a:pt x="0" y="0"/>
                  </a:moveTo>
                  <a:lnTo>
                    <a:pt x="678215" y="857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719" y="1659658"/>
              <a:ext cx="250365" cy="2340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44386" y="1727394"/>
              <a:ext cx="149225" cy="99060"/>
            </a:xfrm>
            <a:custGeom>
              <a:avLst/>
              <a:gdLst/>
              <a:ahLst/>
              <a:cxnLst/>
              <a:rect l="l" t="t" r="r" b="b"/>
              <a:pathLst>
                <a:path w="149225" h="99060">
                  <a:moveTo>
                    <a:pt x="0" y="0"/>
                  </a:moveTo>
                  <a:lnTo>
                    <a:pt x="0" y="98602"/>
                  </a:lnTo>
                  <a:lnTo>
                    <a:pt x="149190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57692" y="1019169"/>
              <a:ext cx="251222" cy="2349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91893" y="1213802"/>
              <a:ext cx="266700" cy="339725"/>
            </a:xfrm>
            <a:custGeom>
              <a:avLst/>
              <a:gdLst/>
              <a:ahLst/>
              <a:cxnLst/>
              <a:rect l="l" t="t" r="r" b="b"/>
              <a:pathLst>
                <a:path w="266700" h="339725">
                  <a:moveTo>
                    <a:pt x="266656" y="0"/>
                  </a:moveTo>
                  <a:lnTo>
                    <a:pt x="0" y="33953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05294" y="1517327"/>
              <a:ext cx="131445" cy="147955"/>
            </a:xfrm>
            <a:custGeom>
              <a:avLst/>
              <a:gdLst/>
              <a:ahLst/>
              <a:cxnLst/>
              <a:rect l="l" t="t" r="r" b="b"/>
              <a:pathLst>
                <a:path w="131444" h="147955">
                  <a:moveTo>
                    <a:pt x="53159" y="0"/>
                  </a:moveTo>
                  <a:lnTo>
                    <a:pt x="0" y="147475"/>
                  </a:lnTo>
                  <a:lnTo>
                    <a:pt x="131184" y="60876"/>
                  </a:lnTo>
                  <a:lnTo>
                    <a:pt x="53159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02055" y="1213802"/>
              <a:ext cx="265430" cy="339725"/>
            </a:xfrm>
            <a:custGeom>
              <a:avLst/>
              <a:gdLst/>
              <a:ahLst/>
              <a:cxnLst/>
              <a:rect l="l" t="t" r="r" b="b"/>
              <a:pathLst>
                <a:path w="265430" h="339725">
                  <a:moveTo>
                    <a:pt x="0" y="0"/>
                  </a:moveTo>
                  <a:lnTo>
                    <a:pt x="264941" y="33953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24125" y="1517327"/>
              <a:ext cx="130810" cy="147955"/>
            </a:xfrm>
            <a:custGeom>
              <a:avLst/>
              <a:gdLst/>
              <a:ahLst/>
              <a:cxnLst/>
              <a:rect l="l" t="t" r="r" b="b"/>
              <a:pathLst>
                <a:path w="130810" h="147955">
                  <a:moveTo>
                    <a:pt x="78024" y="0"/>
                  </a:moveTo>
                  <a:lnTo>
                    <a:pt x="0" y="60876"/>
                  </a:lnTo>
                  <a:lnTo>
                    <a:pt x="130327" y="147475"/>
                  </a:lnTo>
                  <a:lnTo>
                    <a:pt x="7802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48529" y="247071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7611" y="247071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3706" y="1531535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Z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69592" y="3509818"/>
            <a:ext cx="2179145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Control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for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confounder</a:t>
            </a:r>
            <a:r>
              <a:rPr sz="1486" b="1" spc="-4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endParaRPr sz="1486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1124893356"/>
      </p:ext>
    </p:extLst>
  </p:cSld>
  <p:clrMapOvr>
    <a:masterClrMapping/>
  </p:clrMapOvr>
  <p:transition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4245983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Overview: Identification of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</a:t>
            </a:r>
            <a:r>
              <a:rPr sz="1783" b="1" spc="186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Effect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1780878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r>
              <a:rPr sz="1486" b="1" spc="11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Mediation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79407" y="1983680"/>
            <a:ext cx="2430186" cy="361459"/>
            <a:chOff x="1502626" y="1334698"/>
            <a:chExt cx="1635125" cy="243204"/>
          </a:xfrm>
        </p:grpSpPr>
        <p:sp>
          <p:nvSpPr>
            <p:cNvPr id="5" name="object 5"/>
            <p:cNvSpPr/>
            <p:nvPr/>
          </p:nvSpPr>
          <p:spPr>
            <a:xfrm>
              <a:off x="1502626" y="1334698"/>
              <a:ext cx="250365" cy="24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52992" y="1459023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59089" y="1334698"/>
              <a:ext cx="397840" cy="2349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7352" y="1343272"/>
              <a:ext cx="250365" cy="2340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67575" y="2000485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26882" y="2000485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16343" y="2000485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Z</a:t>
            </a:r>
            <a:endParaRPr sz="1561">
              <a:latin typeface="Liberation Serif"/>
              <a:cs typeface="Liberation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767954" y="2097095"/>
            <a:ext cx="682340" cy="148171"/>
            <a:chOff x="2436895" y="1411008"/>
            <a:chExt cx="459105" cy="99695"/>
          </a:xfrm>
        </p:grpSpPr>
        <p:sp>
          <p:nvSpPr>
            <p:cNvPr id="13" name="object 13"/>
            <p:cNvSpPr/>
            <p:nvPr/>
          </p:nvSpPr>
          <p:spPr>
            <a:xfrm>
              <a:off x="2455215" y="1459023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6736" y="1411008"/>
              <a:ext cx="149225" cy="99695"/>
            </a:xfrm>
            <a:custGeom>
              <a:avLst/>
              <a:gdLst/>
              <a:ahLst/>
              <a:cxnLst/>
              <a:rect l="l" t="t" r="r" b="b"/>
              <a:pathLst>
                <a:path w="149225" h="99694">
                  <a:moveTo>
                    <a:pt x="0" y="0"/>
                  </a:moveTo>
                  <a:lnTo>
                    <a:pt x="0" y="99460"/>
                  </a:lnTo>
                  <a:lnTo>
                    <a:pt x="149190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786E789-AD22-084C-84E6-078F001A4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AB091EC-4491-734A-9C87-EA1009FC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12681"/>
      </p:ext>
    </p:extLst>
  </p:cSld>
  <p:clrMapOvr>
    <a:masterClrMapping/>
  </p:clrMapOvr>
  <p:transition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4245983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Overview: Identification of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</a:t>
            </a:r>
            <a:r>
              <a:rPr sz="1783" b="1" spc="186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Effect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1780878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r>
              <a:rPr sz="1486" b="1" spc="11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Mediation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79407" y="1503544"/>
            <a:ext cx="2466049" cy="1321266"/>
            <a:chOff x="1502626" y="1011644"/>
            <a:chExt cx="1659255" cy="889000"/>
          </a:xfrm>
        </p:grpSpPr>
        <p:sp>
          <p:nvSpPr>
            <p:cNvPr id="5" name="object 5"/>
            <p:cNvSpPr/>
            <p:nvPr/>
          </p:nvSpPr>
          <p:spPr>
            <a:xfrm>
              <a:off x="2194560" y="1317549"/>
              <a:ext cx="267970" cy="267970"/>
            </a:xfrm>
            <a:custGeom>
              <a:avLst/>
              <a:gdLst/>
              <a:ahLst/>
              <a:cxnLst/>
              <a:rect l="l" t="t" r="r" b="b"/>
              <a:pathLst>
                <a:path w="267969" h="267969">
                  <a:moveTo>
                    <a:pt x="59161" y="0"/>
                  </a:moveTo>
                  <a:lnTo>
                    <a:pt x="37257" y="5010"/>
                  </a:lnTo>
                  <a:lnTo>
                    <a:pt x="18327" y="18220"/>
                  </a:lnTo>
                  <a:lnTo>
                    <a:pt x="5023" y="36895"/>
                  </a:lnTo>
                  <a:lnTo>
                    <a:pt x="0" y="58304"/>
                  </a:lnTo>
                  <a:lnTo>
                    <a:pt x="0" y="209209"/>
                  </a:lnTo>
                  <a:lnTo>
                    <a:pt x="5023" y="230617"/>
                  </a:lnTo>
                  <a:lnTo>
                    <a:pt x="18327" y="249293"/>
                  </a:lnTo>
                  <a:lnTo>
                    <a:pt x="37257" y="262502"/>
                  </a:lnTo>
                  <a:lnTo>
                    <a:pt x="59161" y="267513"/>
                  </a:lnTo>
                  <a:lnTo>
                    <a:pt x="209209" y="267513"/>
                  </a:lnTo>
                  <a:lnTo>
                    <a:pt x="230617" y="262502"/>
                  </a:lnTo>
                  <a:lnTo>
                    <a:pt x="249293" y="249293"/>
                  </a:lnTo>
                  <a:lnTo>
                    <a:pt x="262502" y="230617"/>
                  </a:lnTo>
                  <a:lnTo>
                    <a:pt x="267513" y="209209"/>
                  </a:lnTo>
                  <a:lnTo>
                    <a:pt x="267513" y="58304"/>
                  </a:lnTo>
                  <a:lnTo>
                    <a:pt x="262502" y="36895"/>
                  </a:lnTo>
                  <a:lnTo>
                    <a:pt x="249293" y="18220"/>
                  </a:lnTo>
                  <a:lnTo>
                    <a:pt x="230617" y="5010"/>
                  </a:lnTo>
                  <a:lnTo>
                    <a:pt x="209209" y="0"/>
                  </a:lnTo>
                  <a:lnTo>
                    <a:pt x="59161" y="0"/>
                  </a:lnTo>
                  <a:close/>
                </a:path>
              </a:pathLst>
            </a:custGeom>
            <a:ln w="24750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6634" y="1018312"/>
              <a:ext cx="1628775" cy="875665"/>
            </a:xfrm>
            <a:custGeom>
              <a:avLst/>
              <a:gdLst/>
              <a:ahLst/>
              <a:cxnLst/>
              <a:rect l="l" t="t" r="r" b="b"/>
              <a:pathLst>
                <a:path w="1628775" h="875664">
                  <a:moveTo>
                    <a:pt x="0" y="0"/>
                  </a:moveTo>
                  <a:lnTo>
                    <a:pt x="1628231" y="875420"/>
                  </a:lnTo>
                </a:path>
                <a:path w="1628775" h="875664">
                  <a:moveTo>
                    <a:pt x="1628231" y="0"/>
                  </a:moveTo>
                  <a:lnTo>
                    <a:pt x="0" y="875420"/>
                  </a:lnTo>
                </a:path>
              </a:pathLst>
            </a:custGeom>
            <a:ln w="12860">
              <a:solidFill>
                <a:srgbClr val="EE40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02626" y="1334698"/>
              <a:ext cx="250365" cy="2426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7352" y="1343272"/>
              <a:ext cx="250365" cy="2340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52992" y="1459023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59089" y="1334698"/>
              <a:ext cx="398698" cy="2357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68851" y="2000485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26882" y="2000485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16343" y="2000485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Z</a:t>
            </a:r>
            <a:endParaRPr sz="1561">
              <a:latin typeface="Liberation Serif"/>
              <a:cs typeface="Liberation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405533" y="1503897"/>
            <a:ext cx="2439623" cy="1320322"/>
            <a:chOff x="1520204" y="1011881"/>
            <a:chExt cx="1641475" cy="888365"/>
          </a:xfrm>
        </p:grpSpPr>
        <p:sp>
          <p:nvSpPr>
            <p:cNvPr id="15" name="object 15"/>
            <p:cNvSpPr/>
            <p:nvPr/>
          </p:nvSpPr>
          <p:spPr>
            <a:xfrm>
              <a:off x="2455215" y="1459880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47593" y="1411008"/>
              <a:ext cx="148590" cy="99695"/>
            </a:xfrm>
            <a:custGeom>
              <a:avLst/>
              <a:gdLst/>
              <a:ahLst/>
              <a:cxnLst/>
              <a:rect l="l" t="t" r="r" b="b"/>
              <a:pathLst>
                <a:path w="148589" h="99694">
                  <a:moveTo>
                    <a:pt x="0" y="0"/>
                  </a:moveTo>
                  <a:lnTo>
                    <a:pt x="0" y="99460"/>
                  </a:lnTo>
                  <a:lnTo>
                    <a:pt x="148332" y="49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95418" y="1317550"/>
              <a:ext cx="267970" cy="267970"/>
            </a:xfrm>
            <a:custGeom>
              <a:avLst/>
              <a:gdLst/>
              <a:ahLst/>
              <a:cxnLst/>
              <a:rect l="l" t="t" r="r" b="b"/>
              <a:pathLst>
                <a:path w="267969" h="267969">
                  <a:moveTo>
                    <a:pt x="58304" y="0"/>
                  </a:moveTo>
                  <a:lnTo>
                    <a:pt x="36895" y="5010"/>
                  </a:lnTo>
                  <a:lnTo>
                    <a:pt x="18220" y="18220"/>
                  </a:lnTo>
                  <a:lnTo>
                    <a:pt x="5010" y="36895"/>
                  </a:lnTo>
                  <a:lnTo>
                    <a:pt x="0" y="58304"/>
                  </a:lnTo>
                  <a:lnTo>
                    <a:pt x="0" y="209209"/>
                  </a:lnTo>
                  <a:lnTo>
                    <a:pt x="5010" y="230617"/>
                  </a:lnTo>
                  <a:lnTo>
                    <a:pt x="18220" y="249293"/>
                  </a:lnTo>
                  <a:lnTo>
                    <a:pt x="36895" y="262502"/>
                  </a:lnTo>
                  <a:lnTo>
                    <a:pt x="58304" y="267513"/>
                  </a:lnTo>
                  <a:lnTo>
                    <a:pt x="208351" y="267513"/>
                  </a:lnTo>
                  <a:lnTo>
                    <a:pt x="229894" y="262502"/>
                  </a:lnTo>
                  <a:lnTo>
                    <a:pt x="248864" y="249293"/>
                  </a:lnTo>
                  <a:lnTo>
                    <a:pt x="262369" y="230617"/>
                  </a:lnTo>
                  <a:lnTo>
                    <a:pt x="267513" y="209209"/>
                  </a:lnTo>
                  <a:lnTo>
                    <a:pt x="267513" y="58304"/>
                  </a:lnTo>
                  <a:lnTo>
                    <a:pt x="262369" y="36895"/>
                  </a:lnTo>
                  <a:lnTo>
                    <a:pt x="248864" y="18220"/>
                  </a:lnTo>
                  <a:lnTo>
                    <a:pt x="229894" y="5010"/>
                  </a:lnTo>
                  <a:lnTo>
                    <a:pt x="208351" y="0"/>
                  </a:lnTo>
                  <a:lnTo>
                    <a:pt x="58304" y="0"/>
                  </a:lnTo>
                  <a:close/>
                </a:path>
              </a:pathLst>
            </a:custGeom>
            <a:ln w="24750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26634" y="1018312"/>
              <a:ext cx="1628775" cy="875665"/>
            </a:xfrm>
            <a:custGeom>
              <a:avLst/>
              <a:gdLst/>
              <a:ahLst/>
              <a:cxnLst/>
              <a:rect l="l" t="t" r="r" b="b"/>
              <a:pathLst>
                <a:path w="1628775" h="875664">
                  <a:moveTo>
                    <a:pt x="1628231" y="0"/>
                  </a:moveTo>
                  <a:lnTo>
                    <a:pt x="0" y="875420"/>
                  </a:lnTo>
                </a:path>
                <a:path w="1628775" h="875664">
                  <a:moveTo>
                    <a:pt x="0" y="0"/>
                  </a:moveTo>
                  <a:lnTo>
                    <a:pt x="1628231" y="875420"/>
                  </a:lnTo>
                </a:path>
              </a:pathLst>
            </a:custGeom>
            <a:ln w="12860">
              <a:solidFill>
                <a:srgbClr val="EE40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670E354-1642-3041-98D5-9A1FC4083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1CE400D-A65F-C940-89B6-F5CA5705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91238"/>
      </p:ext>
    </p:extLst>
  </p:cSld>
  <p:clrMapOvr>
    <a:masterClrMapping/>
  </p:clrMapOvr>
  <p:transition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8A7731-57A3-5D4E-B8F4-80B394969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1780878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</a:t>
            </a:r>
            <a:r>
              <a:rPr sz="1486" b="1" spc="11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Mediation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79407" y="1983680"/>
            <a:ext cx="2430186" cy="361459"/>
            <a:chOff x="1502626" y="1334698"/>
            <a:chExt cx="1635125" cy="243204"/>
          </a:xfrm>
        </p:grpSpPr>
        <p:sp>
          <p:nvSpPr>
            <p:cNvPr id="5" name="object 5"/>
            <p:cNvSpPr/>
            <p:nvPr/>
          </p:nvSpPr>
          <p:spPr>
            <a:xfrm>
              <a:off x="1502626" y="1334698"/>
              <a:ext cx="250365" cy="24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52992" y="1459023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59089" y="1334698"/>
              <a:ext cx="397840" cy="2349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7352" y="1343272"/>
              <a:ext cx="250365" cy="2340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67575" y="2000485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26882" y="2000485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16343" y="2000485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Z</a:t>
            </a:r>
            <a:endParaRPr sz="1561">
              <a:latin typeface="Liberation Serif"/>
              <a:cs typeface="Liberation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767954" y="2097095"/>
            <a:ext cx="682340" cy="148171"/>
            <a:chOff x="2436895" y="1411008"/>
            <a:chExt cx="459105" cy="99695"/>
          </a:xfrm>
        </p:grpSpPr>
        <p:sp>
          <p:nvSpPr>
            <p:cNvPr id="13" name="object 13"/>
            <p:cNvSpPr/>
            <p:nvPr/>
          </p:nvSpPr>
          <p:spPr>
            <a:xfrm>
              <a:off x="2455215" y="1459023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6736" y="1411008"/>
              <a:ext cx="149225" cy="99695"/>
            </a:xfrm>
            <a:custGeom>
              <a:avLst/>
              <a:gdLst/>
              <a:ahLst/>
              <a:cxnLst/>
              <a:rect l="l" t="t" r="r" b="b"/>
              <a:pathLst>
                <a:path w="149225" h="99694">
                  <a:moveTo>
                    <a:pt x="0" y="0"/>
                  </a:moveTo>
                  <a:lnTo>
                    <a:pt x="0" y="99460"/>
                  </a:lnTo>
                  <a:lnTo>
                    <a:pt x="149190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249430" y="3509818"/>
            <a:ext cx="2619882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Do not control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for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mediator</a:t>
            </a:r>
            <a:r>
              <a:rPr sz="1486" b="1" spc="-4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Z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562711037"/>
      </p:ext>
    </p:extLst>
  </p:cSld>
  <p:clrMapOvr>
    <a:masterClrMapping/>
  </p:clrMapOvr>
  <p:transition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7823EF0-3EED-AC44-9B48-7302AB39B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2935098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Unobserved</a:t>
            </a:r>
            <a:r>
              <a:rPr sz="1486" b="1" spc="14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confounder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59088" y="1513455"/>
            <a:ext cx="1962080" cy="1301447"/>
            <a:chOff x="1623522" y="1018312"/>
            <a:chExt cx="1320165" cy="875665"/>
          </a:xfrm>
        </p:grpSpPr>
        <p:sp>
          <p:nvSpPr>
            <p:cNvPr id="5" name="object 5"/>
            <p:cNvSpPr/>
            <p:nvPr/>
          </p:nvSpPr>
          <p:spPr>
            <a:xfrm>
              <a:off x="1623522" y="1650226"/>
              <a:ext cx="250365" cy="2426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3887" y="1775409"/>
              <a:ext cx="677545" cy="1270"/>
            </a:xfrm>
            <a:custGeom>
              <a:avLst/>
              <a:gdLst/>
              <a:ahLst/>
              <a:cxnLst/>
              <a:rect l="l" t="t" r="r" b="b"/>
              <a:pathLst>
                <a:path w="677544" h="1269">
                  <a:moveTo>
                    <a:pt x="0" y="0"/>
                  </a:moveTo>
                  <a:lnTo>
                    <a:pt x="677357" y="857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719" y="1658801"/>
              <a:ext cx="250365" cy="2349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44386" y="1726536"/>
              <a:ext cx="148590" cy="99695"/>
            </a:xfrm>
            <a:custGeom>
              <a:avLst/>
              <a:gdLst/>
              <a:ahLst/>
              <a:cxnLst/>
              <a:rect l="l" t="t" r="r" b="b"/>
              <a:pathLst>
                <a:path w="148589" h="99694">
                  <a:moveTo>
                    <a:pt x="0" y="0"/>
                  </a:moveTo>
                  <a:lnTo>
                    <a:pt x="0" y="99460"/>
                  </a:lnTo>
                  <a:lnTo>
                    <a:pt x="148332" y="49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57692" y="1018312"/>
              <a:ext cx="250365" cy="2357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91893" y="1212945"/>
              <a:ext cx="266065" cy="340995"/>
            </a:xfrm>
            <a:custGeom>
              <a:avLst/>
              <a:gdLst/>
              <a:ahLst/>
              <a:cxnLst/>
              <a:rect l="l" t="t" r="r" b="b"/>
              <a:pathLst>
                <a:path w="266064" h="340994">
                  <a:moveTo>
                    <a:pt x="265798" y="0"/>
                  </a:moveTo>
                  <a:lnTo>
                    <a:pt x="0" y="340393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05294" y="1516470"/>
              <a:ext cx="130810" cy="148590"/>
            </a:xfrm>
            <a:custGeom>
              <a:avLst/>
              <a:gdLst/>
              <a:ahLst/>
              <a:cxnLst/>
              <a:rect l="l" t="t" r="r" b="b"/>
              <a:pathLst>
                <a:path w="130810" h="148589">
                  <a:moveTo>
                    <a:pt x="52302" y="0"/>
                  </a:moveTo>
                  <a:lnTo>
                    <a:pt x="0" y="148332"/>
                  </a:lnTo>
                  <a:lnTo>
                    <a:pt x="130327" y="61733"/>
                  </a:lnTo>
                  <a:lnTo>
                    <a:pt x="5230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01198" y="1212945"/>
              <a:ext cx="266065" cy="340995"/>
            </a:xfrm>
            <a:custGeom>
              <a:avLst/>
              <a:gdLst/>
              <a:ahLst/>
              <a:cxnLst/>
              <a:rect l="l" t="t" r="r" b="b"/>
              <a:pathLst>
                <a:path w="266064" h="340994">
                  <a:moveTo>
                    <a:pt x="0" y="0"/>
                  </a:moveTo>
                  <a:lnTo>
                    <a:pt x="265798" y="340393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23268" y="1516470"/>
              <a:ext cx="131445" cy="148590"/>
            </a:xfrm>
            <a:custGeom>
              <a:avLst/>
              <a:gdLst/>
              <a:ahLst/>
              <a:cxnLst/>
              <a:rect l="l" t="t" r="r" b="b"/>
              <a:pathLst>
                <a:path w="131444" h="148589">
                  <a:moveTo>
                    <a:pt x="78024" y="0"/>
                  </a:moveTo>
                  <a:lnTo>
                    <a:pt x="0" y="61733"/>
                  </a:lnTo>
                  <a:lnTo>
                    <a:pt x="131184" y="148332"/>
                  </a:lnTo>
                  <a:lnTo>
                    <a:pt x="7802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48529" y="2469436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7611" y="2469436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3706" y="1530260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L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86501" y="1513694"/>
            <a:ext cx="741795" cy="203965"/>
          </a:xfrm>
          <a:prstGeom prst="rect">
            <a:avLst/>
          </a:prstGeom>
        </p:spPr>
        <p:txBody>
          <a:bodyPr vert="horz" wrap="square" lIns="0" tIns="20763" rIns="0" bIns="0" rtlCol="0">
            <a:spAutoFit/>
          </a:bodyPr>
          <a:lstStyle/>
          <a:p>
            <a:pPr marL="18875">
              <a:spcBef>
                <a:spcPts val="163"/>
              </a:spcBef>
            </a:pPr>
            <a:r>
              <a:rPr sz="1189" dirty="0">
                <a:latin typeface="Liberation Serif"/>
                <a:cs typeface="Liberation Serif"/>
              </a:rPr>
              <a:t>unobserved</a:t>
            </a:r>
            <a:endParaRPr sz="1189">
              <a:latin typeface="Liberation Serif"/>
              <a:cs typeface="Liberation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02205" y="3509818"/>
            <a:ext cx="2937929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Causal effect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cannot </a:t>
            </a:r>
            <a:r>
              <a:rPr sz="1486" b="1" spc="15" dirty="0">
                <a:solidFill>
                  <a:srgbClr val="22373A"/>
                </a:solidFill>
                <a:latin typeface="LM Sans 10"/>
                <a:cs typeface="LM Sans 10"/>
              </a:rPr>
              <a:t>be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 identified</a:t>
            </a:r>
            <a:endParaRPr sz="1486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11117287"/>
      </p:ext>
    </p:extLst>
  </p:cSld>
  <p:clrMapOvr>
    <a:masterClrMapping/>
  </p:clrMapOvr>
  <p:transition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4245983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Overview: Identification of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</a:t>
            </a:r>
            <a:r>
              <a:rPr sz="1783" b="1" spc="186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Effect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9" y="731046"/>
            <a:ext cx="2233883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Common</a:t>
            </a:r>
            <a:r>
              <a:rPr sz="1486" b="1" spc="11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59088" y="1670196"/>
            <a:ext cx="1962080" cy="1253315"/>
            <a:chOff x="1623522" y="1123774"/>
            <a:chExt cx="1320165" cy="843280"/>
          </a:xfrm>
        </p:grpSpPr>
        <p:sp>
          <p:nvSpPr>
            <p:cNvPr id="5" name="object 5"/>
            <p:cNvSpPr/>
            <p:nvPr/>
          </p:nvSpPr>
          <p:spPr>
            <a:xfrm>
              <a:off x="1623522" y="1123774"/>
              <a:ext cx="250365" cy="24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3887" y="1248099"/>
              <a:ext cx="677545" cy="1270"/>
            </a:xfrm>
            <a:custGeom>
              <a:avLst/>
              <a:gdLst/>
              <a:ahLst/>
              <a:cxnLst/>
              <a:rect l="l" t="t" r="r" b="b"/>
              <a:pathLst>
                <a:path w="677544" h="1269">
                  <a:moveTo>
                    <a:pt x="0" y="0"/>
                  </a:moveTo>
                  <a:lnTo>
                    <a:pt x="677357" y="857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719" y="1132348"/>
              <a:ext cx="250365" cy="2340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44386" y="1200084"/>
              <a:ext cx="148590" cy="99060"/>
            </a:xfrm>
            <a:custGeom>
              <a:avLst/>
              <a:gdLst/>
              <a:ahLst/>
              <a:cxnLst/>
              <a:rect l="l" t="t" r="r" b="b"/>
              <a:pathLst>
                <a:path w="148589" h="99059">
                  <a:moveTo>
                    <a:pt x="0" y="0"/>
                  </a:moveTo>
                  <a:lnTo>
                    <a:pt x="0" y="98602"/>
                  </a:lnTo>
                  <a:lnTo>
                    <a:pt x="148332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17298" y="1342414"/>
              <a:ext cx="266700" cy="339725"/>
            </a:xfrm>
            <a:custGeom>
              <a:avLst/>
              <a:gdLst/>
              <a:ahLst/>
              <a:cxnLst/>
              <a:rect l="l" t="t" r="r" b="b"/>
              <a:pathLst>
                <a:path w="266700" h="339725">
                  <a:moveTo>
                    <a:pt x="0" y="0"/>
                  </a:moveTo>
                  <a:lnTo>
                    <a:pt x="266656" y="33953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57692" y="1731681"/>
              <a:ext cx="250365" cy="2349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39368" y="1645939"/>
              <a:ext cx="131445" cy="147955"/>
            </a:xfrm>
            <a:custGeom>
              <a:avLst/>
              <a:gdLst/>
              <a:ahLst/>
              <a:cxnLst/>
              <a:rect l="l" t="t" r="r" b="b"/>
              <a:pathLst>
                <a:path w="131444" h="147955">
                  <a:moveTo>
                    <a:pt x="78024" y="0"/>
                  </a:moveTo>
                  <a:lnTo>
                    <a:pt x="0" y="60876"/>
                  </a:lnTo>
                  <a:lnTo>
                    <a:pt x="131184" y="147475"/>
                  </a:lnTo>
                  <a:lnTo>
                    <a:pt x="7802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79222" y="1342414"/>
              <a:ext cx="265430" cy="340995"/>
            </a:xfrm>
            <a:custGeom>
              <a:avLst/>
              <a:gdLst/>
              <a:ahLst/>
              <a:cxnLst/>
              <a:rect l="l" t="t" r="r" b="b"/>
              <a:pathLst>
                <a:path w="265430" h="340994">
                  <a:moveTo>
                    <a:pt x="264941" y="0"/>
                  </a:moveTo>
                  <a:lnTo>
                    <a:pt x="0" y="340393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91766" y="1645939"/>
              <a:ext cx="130810" cy="148590"/>
            </a:xfrm>
            <a:custGeom>
              <a:avLst/>
              <a:gdLst/>
              <a:ahLst/>
              <a:cxnLst/>
              <a:rect l="l" t="t" r="r" b="b"/>
              <a:pathLst>
                <a:path w="130810" h="148589">
                  <a:moveTo>
                    <a:pt x="52302" y="0"/>
                  </a:moveTo>
                  <a:lnTo>
                    <a:pt x="0" y="148332"/>
                  </a:lnTo>
                  <a:lnTo>
                    <a:pt x="130327" y="60876"/>
                  </a:lnTo>
                  <a:lnTo>
                    <a:pt x="5230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48529" y="168700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7611" y="168700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3707" y="2589223"/>
            <a:ext cx="151946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S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B8B7123-0D57-2843-9424-BBF85AB46BB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B9BFC026-2DFE-5E47-8495-A5FD9A17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48779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7">
            <a:extLst>
              <a:ext uri="{FF2B5EF4-FFF2-40B4-BE49-F238E27FC236}">
                <a16:creationId xmlns:a16="http://schemas.microsoft.com/office/drawing/2014/main" id="{04078F4C-B5A7-D541-AE55-474495FBF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15875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Counterfactual reasoning</a:t>
            </a:r>
          </a:p>
        </p:txBody>
      </p:sp>
      <p:pic>
        <p:nvPicPr>
          <p:cNvPr id="18434" name="Picture 4">
            <a:extLst>
              <a:ext uri="{FF2B5EF4-FFF2-40B4-BE49-F238E27FC236}">
                <a16:creationId xmlns:a16="http://schemas.microsoft.com/office/drawing/2014/main" id="{B4721F28-A438-0040-AEB6-6AACDA4FA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603250"/>
            <a:ext cx="821690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134" y="96034"/>
            <a:ext cx="4245983" cy="292477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783" b="1" spc="-7" dirty="0">
                <a:solidFill>
                  <a:srgbClr val="F9F9F9"/>
                </a:solidFill>
                <a:latin typeface="LM Sans 10"/>
                <a:cs typeface="LM Sans 10"/>
              </a:rPr>
              <a:t>Overview: Identification of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Causal</a:t>
            </a:r>
            <a:r>
              <a:rPr sz="1783" b="1" spc="186" dirty="0">
                <a:solidFill>
                  <a:srgbClr val="F9F9F9"/>
                </a:solidFill>
                <a:latin typeface="LM Sans 10"/>
                <a:cs typeface="LM Sans 10"/>
              </a:rPr>
              <a:t> </a:t>
            </a:r>
            <a:r>
              <a:rPr sz="1783" b="1" spc="-15" dirty="0">
                <a:solidFill>
                  <a:srgbClr val="F9F9F9"/>
                </a:solidFill>
                <a:latin typeface="LM Sans 10"/>
                <a:cs typeface="LM Sans 10"/>
              </a:rPr>
              <a:t>Effect</a:t>
            </a:r>
            <a:endParaRPr sz="1783">
              <a:latin typeface="LM Sans 10"/>
              <a:cs typeface="LM Sans 1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9" y="731046"/>
            <a:ext cx="2233883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Common</a:t>
            </a:r>
            <a:r>
              <a:rPr sz="1486" b="1" spc="11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05179" y="1540500"/>
            <a:ext cx="2440567" cy="1426966"/>
            <a:chOff x="1519967" y="1036509"/>
            <a:chExt cx="1642110" cy="960119"/>
          </a:xfrm>
        </p:grpSpPr>
        <p:sp>
          <p:nvSpPr>
            <p:cNvPr id="5" name="object 5"/>
            <p:cNvSpPr/>
            <p:nvPr/>
          </p:nvSpPr>
          <p:spPr>
            <a:xfrm>
              <a:off x="2148260" y="1716247"/>
              <a:ext cx="268605" cy="267970"/>
            </a:xfrm>
            <a:custGeom>
              <a:avLst/>
              <a:gdLst/>
              <a:ahLst/>
              <a:cxnLst/>
              <a:rect l="l" t="t" r="r" b="b"/>
              <a:pathLst>
                <a:path w="268605" h="267969">
                  <a:moveTo>
                    <a:pt x="59161" y="0"/>
                  </a:moveTo>
                  <a:lnTo>
                    <a:pt x="37257" y="5010"/>
                  </a:lnTo>
                  <a:lnTo>
                    <a:pt x="18327" y="18220"/>
                  </a:lnTo>
                  <a:lnTo>
                    <a:pt x="5023" y="36895"/>
                  </a:lnTo>
                  <a:lnTo>
                    <a:pt x="0" y="58304"/>
                  </a:lnTo>
                  <a:lnTo>
                    <a:pt x="0" y="208351"/>
                  </a:lnTo>
                  <a:lnTo>
                    <a:pt x="5023" y="230256"/>
                  </a:lnTo>
                  <a:lnTo>
                    <a:pt x="18327" y="249186"/>
                  </a:lnTo>
                  <a:lnTo>
                    <a:pt x="37257" y="262489"/>
                  </a:lnTo>
                  <a:lnTo>
                    <a:pt x="59161" y="267513"/>
                  </a:lnTo>
                  <a:lnTo>
                    <a:pt x="209209" y="267513"/>
                  </a:lnTo>
                  <a:lnTo>
                    <a:pt x="230751" y="262489"/>
                  </a:lnTo>
                  <a:lnTo>
                    <a:pt x="249722" y="249186"/>
                  </a:lnTo>
                  <a:lnTo>
                    <a:pt x="263226" y="230256"/>
                  </a:lnTo>
                  <a:lnTo>
                    <a:pt x="268370" y="208351"/>
                  </a:lnTo>
                  <a:lnTo>
                    <a:pt x="268370" y="58304"/>
                  </a:lnTo>
                  <a:lnTo>
                    <a:pt x="263226" y="36895"/>
                  </a:lnTo>
                  <a:lnTo>
                    <a:pt x="249722" y="18220"/>
                  </a:lnTo>
                  <a:lnTo>
                    <a:pt x="230751" y="5010"/>
                  </a:lnTo>
                  <a:lnTo>
                    <a:pt x="209209" y="0"/>
                  </a:lnTo>
                  <a:lnTo>
                    <a:pt x="59161" y="0"/>
                  </a:lnTo>
                  <a:close/>
                </a:path>
                <a:path w="268605" h="26796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24750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16631" y="1971386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750"/>
                  </a:moveTo>
                  <a:lnTo>
                    <a:pt x="0" y="0"/>
                  </a:lnTo>
                  <a:lnTo>
                    <a:pt x="0" y="24750"/>
                  </a:lnTo>
                  <a:close/>
                </a:path>
              </a:pathLst>
            </a:custGeom>
            <a:solidFill>
              <a:srgbClr val="3364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634" y="1043177"/>
              <a:ext cx="1628775" cy="875030"/>
            </a:xfrm>
            <a:custGeom>
              <a:avLst/>
              <a:gdLst/>
              <a:ahLst/>
              <a:cxnLst/>
              <a:rect l="l" t="t" r="r" b="b"/>
              <a:pathLst>
                <a:path w="1628775" h="875030">
                  <a:moveTo>
                    <a:pt x="1628231" y="0"/>
                  </a:moveTo>
                  <a:lnTo>
                    <a:pt x="0" y="874563"/>
                  </a:lnTo>
                </a:path>
                <a:path w="1628775" h="875030">
                  <a:moveTo>
                    <a:pt x="0" y="0"/>
                  </a:moveTo>
                  <a:lnTo>
                    <a:pt x="1628231" y="874563"/>
                  </a:lnTo>
                </a:path>
              </a:pathLst>
            </a:custGeom>
            <a:ln w="12860">
              <a:solidFill>
                <a:srgbClr val="EE40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23522" y="1123774"/>
              <a:ext cx="251222" cy="24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92719" y="1132348"/>
              <a:ext cx="250365" cy="2340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3887" y="1248099"/>
              <a:ext cx="678815" cy="1270"/>
            </a:xfrm>
            <a:custGeom>
              <a:avLst/>
              <a:gdLst/>
              <a:ahLst/>
              <a:cxnLst/>
              <a:rect l="l" t="t" r="r" b="b"/>
              <a:pathLst>
                <a:path w="678814" h="1269">
                  <a:moveTo>
                    <a:pt x="0" y="0"/>
                  </a:moveTo>
                  <a:lnTo>
                    <a:pt x="678215" y="857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44386" y="1200084"/>
              <a:ext cx="149225" cy="99060"/>
            </a:xfrm>
            <a:custGeom>
              <a:avLst/>
              <a:gdLst/>
              <a:ahLst/>
              <a:cxnLst/>
              <a:rect l="l" t="t" r="r" b="b"/>
              <a:pathLst>
                <a:path w="149225" h="99059">
                  <a:moveTo>
                    <a:pt x="0" y="0"/>
                  </a:moveTo>
                  <a:lnTo>
                    <a:pt x="0" y="98602"/>
                  </a:lnTo>
                  <a:lnTo>
                    <a:pt x="149190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57692" y="1731681"/>
              <a:ext cx="251222" cy="2349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18155" y="1342414"/>
              <a:ext cx="266065" cy="339725"/>
            </a:xfrm>
            <a:custGeom>
              <a:avLst/>
              <a:gdLst/>
              <a:ahLst/>
              <a:cxnLst/>
              <a:rect l="l" t="t" r="r" b="b"/>
              <a:pathLst>
                <a:path w="266064" h="339725">
                  <a:moveTo>
                    <a:pt x="0" y="0"/>
                  </a:moveTo>
                  <a:lnTo>
                    <a:pt x="265798" y="33953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40226" y="1645939"/>
              <a:ext cx="130810" cy="147955"/>
            </a:xfrm>
            <a:custGeom>
              <a:avLst/>
              <a:gdLst/>
              <a:ahLst/>
              <a:cxnLst/>
              <a:rect l="l" t="t" r="r" b="b"/>
              <a:pathLst>
                <a:path w="130810" h="147955">
                  <a:moveTo>
                    <a:pt x="78024" y="0"/>
                  </a:moveTo>
                  <a:lnTo>
                    <a:pt x="0" y="60876"/>
                  </a:lnTo>
                  <a:lnTo>
                    <a:pt x="130327" y="147475"/>
                  </a:lnTo>
                  <a:lnTo>
                    <a:pt x="7802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79222" y="1342414"/>
              <a:ext cx="265430" cy="340995"/>
            </a:xfrm>
            <a:custGeom>
              <a:avLst/>
              <a:gdLst/>
              <a:ahLst/>
              <a:cxnLst/>
              <a:rect l="l" t="t" r="r" b="b"/>
              <a:pathLst>
                <a:path w="265430" h="340994">
                  <a:moveTo>
                    <a:pt x="264941" y="0"/>
                  </a:moveTo>
                  <a:lnTo>
                    <a:pt x="0" y="340393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91766" y="1645939"/>
              <a:ext cx="130810" cy="148590"/>
            </a:xfrm>
            <a:custGeom>
              <a:avLst/>
              <a:gdLst/>
              <a:ahLst/>
              <a:cxnLst/>
              <a:rect l="l" t="t" r="r" b="b"/>
              <a:pathLst>
                <a:path w="130810" h="148589">
                  <a:moveTo>
                    <a:pt x="52302" y="0"/>
                  </a:moveTo>
                  <a:lnTo>
                    <a:pt x="0" y="148332"/>
                  </a:lnTo>
                  <a:lnTo>
                    <a:pt x="130327" y="60876"/>
                  </a:lnTo>
                  <a:lnTo>
                    <a:pt x="5230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48529" y="168700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37611" y="168700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43707" y="2589223"/>
            <a:ext cx="151946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S</a:t>
            </a:r>
            <a:endParaRPr sz="1561">
              <a:latin typeface="Liberation Serif"/>
              <a:cs typeface="Liberation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05533" y="1540852"/>
            <a:ext cx="2439623" cy="1426024"/>
            <a:chOff x="1520204" y="1036746"/>
            <a:chExt cx="1641475" cy="959485"/>
          </a:xfrm>
        </p:grpSpPr>
        <p:sp>
          <p:nvSpPr>
            <p:cNvPr id="21" name="object 21"/>
            <p:cNvSpPr/>
            <p:nvPr/>
          </p:nvSpPr>
          <p:spPr>
            <a:xfrm>
              <a:off x="2148260" y="1716247"/>
              <a:ext cx="268605" cy="267970"/>
            </a:xfrm>
            <a:custGeom>
              <a:avLst/>
              <a:gdLst/>
              <a:ahLst/>
              <a:cxnLst/>
              <a:rect l="l" t="t" r="r" b="b"/>
              <a:pathLst>
                <a:path w="268605" h="267969">
                  <a:moveTo>
                    <a:pt x="59161" y="0"/>
                  </a:moveTo>
                  <a:lnTo>
                    <a:pt x="37257" y="5023"/>
                  </a:lnTo>
                  <a:lnTo>
                    <a:pt x="18327" y="18327"/>
                  </a:lnTo>
                  <a:lnTo>
                    <a:pt x="5023" y="37257"/>
                  </a:lnTo>
                  <a:lnTo>
                    <a:pt x="0" y="59161"/>
                  </a:lnTo>
                  <a:lnTo>
                    <a:pt x="0" y="209209"/>
                  </a:lnTo>
                  <a:lnTo>
                    <a:pt x="5023" y="230617"/>
                  </a:lnTo>
                  <a:lnTo>
                    <a:pt x="18327" y="249293"/>
                  </a:lnTo>
                  <a:lnTo>
                    <a:pt x="37257" y="262502"/>
                  </a:lnTo>
                  <a:lnTo>
                    <a:pt x="59161" y="267513"/>
                  </a:lnTo>
                  <a:lnTo>
                    <a:pt x="209209" y="267513"/>
                  </a:lnTo>
                  <a:lnTo>
                    <a:pt x="230751" y="262502"/>
                  </a:lnTo>
                  <a:lnTo>
                    <a:pt x="249722" y="249293"/>
                  </a:lnTo>
                  <a:lnTo>
                    <a:pt x="263226" y="230617"/>
                  </a:lnTo>
                  <a:lnTo>
                    <a:pt x="268370" y="209209"/>
                  </a:lnTo>
                  <a:lnTo>
                    <a:pt x="268370" y="59161"/>
                  </a:lnTo>
                  <a:lnTo>
                    <a:pt x="263226" y="37257"/>
                  </a:lnTo>
                  <a:lnTo>
                    <a:pt x="249722" y="18327"/>
                  </a:lnTo>
                  <a:lnTo>
                    <a:pt x="230751" y="5023"/>
                  </a:lnTo>
                  <a:lnTo>
                    <a:pt x="209209" y="0"/>
                  </a:lnTo>
                  <a:lnTo>
                    <a:pt x="59161" y="0"/>
                  </a:lnTo>
                  <a:close/>
                </a:path>
                <a:path w="268605" h="26796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24750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16631" y="1971386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750"/>
                  </a:moveTo>
                  <a:lnTo>
                    <a:pt x="0" y="0"/>
                  </a:lnTo>
                  <a:lnTo>
                    <a:pt x="0" y="24750"/>
                  </a:lnTo>
                  <a:close/>
                </a:path>
              </a:pathLst>
            </a:custGeom>
            <a:solidFill>
              <a:srgbClr val="3364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26634" y="1043177"/>
              <a:ext cx="1628775" cy="875030"/>
            </a:xfrm>
            <a:custGeom>
              <a:avLst/>
              <a:gdLst/>
              <a:ahLst/>
              <a:cxnLst/>
              <a:rect l="l" t="t" r="r" b="b"/>
              <a:pathLst>
                <a:path w="1628775" h="875030">
                  <a:moveTo>
                    <a:pt x="1628231" y="0"/>
                  </a:moveTo>
                  <a:lnTo>
                    <a:pt x="0" y="874563"/>
                  </a:lnTo>
                </a:path>
                <a:path w="1628775" h="875030">
                  <a:moveTo>
                    <a:pt x="0" y="0"/>
                  </a:moveTo>
                  <a:lnTo>
                    <a:pt x="1628231" y="874563"/>
                  </a:lnTo>
                </a:path>
              </a:pathLst>
            </a:custGeom>
            <a:ln w="12860">
              <a:solidFill>
                <a:srgbClr val="EE40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2CFECF-D492-BA49-80A7-B077A00E8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80CEFE06-4C13-0B43-AA88-AA2BE287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14010"/>
      </p:ext>
    </p:extLst>
  </p:cSld>
  <p:clrMapOvr>
    <a:masterClrMapping/>
  </p:clrMapOvr>
  <p:transition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EE5606-65A7-944F-A6D3-19C244AC6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9" y="731046"/>
            <a:ext cx="2233883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Common</a:t>
            </a:r>
            <a:r>
              <a:rPr sz="1486" b="1" spc="11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59088" y="1651415"/>
            <a:ext cx="1962080" cy="1253315"/>
            <a:chOff x="1623522" y="1111137"/>
            <a:chExt cx="1320165" cy="843280"/>
          </a:xfrm>
        </p:grpSpPr>
        <p:sp>
          <p:nvSpPr>
            <p:cNvPr id="5" name="object 5"/>
            <p:cNvSpPr/>
            <p:nvPr/>
          </p:nvSpPr>
          <p:spPr>
            <a:xfrm>
              <a:off x="1623522" y="1111137"/>
              <a:ext cx="250365" cy="241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3887" y="1235462"/>
              <a:ext cx="677545" cy="1270"/>
            </a:xfrm>
            <a:custGeom>
              <a:avLst/>
              <a:gdLst/>
              <a:ahLst/>
              <a:cxnLst/>
              <a:rect l="l" t="t" r="r" b="b"/>
              <a:pathLst>
                <a:path w="677544" h="1269">
                  <a:moveTo>
                    <a:pt x="0" y="0"/>
                  </a:moveTo>
                  <a:lnTo>
                    <a:pt x="677357" y="857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2719" y="1119711"/>
              <a:ext cx="250365" cy="2340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44386" y="1187447"/>
              <a:ext cx="148590" cy="99060"/>
            </a:xfrm>
            <a:custGeom>
              <a:avLst/>
              <a:gdLst/>
              <a:ahLst/>
              <a:cxnLst/>
              <a:rect l="l" t="t" r="r" b="b"/>
              <a:pathLst>
                <a:path w="148589" h="99059">
                  <a:moveTo>
                    <a:pt x="0" y="0"/>
                  </a:moveTo>
                  <a:lnTo>
                    <a:pt x="0" y="98602"/>
                  </a:lnTo>
                  <a:lnTo>
                    <a:pt x="148332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17298" y="1329778"/>
              <a:ext cx="266700" cy="339725"/>
            </a:xfrm>
            <a:custGeom>
              <a:avLst/>
              <a:gdLst/>
              <a:ahLst/>
              <a:cxnLst/>
              <a:rect l="l" t="t" r="r" b="b"/>
              <a:pathLst>
                <a:path w="266700" h="339725">
                  <a:moveTo>
                    <a:pt x="0" y="0"/>
                  </a:moveTo>
                  <a:lnTo>
                    <a:pt x="266656" y="33953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57692" y="1719044"/>
              <a:ext cx="250365" cy="2349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39368" y="1633303"/>
              <a:ext cx="131445" cy="147955"/>
            </a:xfrm>
            <a:custGeom>
              <a:avLst/>
              <a:gdLst/>
              <a:ahLst/>
              <a:cxnLst/>
              <a:rect l="l" t="t" r="r" b="b"/>
              <a:pathLst>
                <a:path w="131444" h="147955">
                  <a:moveTo>
                    <a:pt x="78024" y="0"/>
                  </a:moveTo>
                  <a:lnTo>
                    <a:pt x="0" y="60876"/>
                  </a:lnTo>
                  <a:lnTo>
                    <a:pt x="131184" y="147475"/>
                  </a:lnTo>
                  <a:lnTo>
                    <a:pt x="78024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79222" y="1329778"/>
              <a:ext cx="265430" cy="340995"/>
            </a:xfrm>
            <a:custGeom>
              <a:avLst/>
              <a:gdLst/>
              <a:ahLst/>
              <a:cxnLst/>
              <a:rect l="l" t="t" r="r" b="b"/>
              <a:pathLst>
                <a:path w="265430" h="340994">
                  <a:moveTo>
                    <a:pt x="264941" y="0"/>
                  </a:moveTo>
                  <a:lnTo>
                    <a:pt x="0" y="340393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91766" y="1633303"/>
              <a:ext cx="130810" cy="148590"/>
            </a:xfrm>
            <a:custGeom>
              <a:avLst/>
              <a:gdLst/>
              <a:ahLst/>
              <a:cxnLst/>
              <a:rect l="l" t="t" r="r" b="b"/>
              <a:pathLst>
                <a:path w="130810" h="148589">
                  <a:moveTo>
                    <a:pt x="52302" y="0"/>
                  </a:moveTo>
                  <a:lnTo>
                    <a:pt x="0" y="148332"/>
                  </a:lnTo>
                  <a:lnTo>
                    <a:pt x="130327" y="60876"/>
                  </a:lnTo>
                  <a:lnTo>
                    <a:pt x="5230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48529" y="166822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7611" y="1668222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3707" y="2570443"/>
            <a:ext cx="151946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S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63458" y="3438417"/>
            <a:ext cx="5813571" cy="1055497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374664" marR="362395" algn="ctr">
              <a:lnSpc>
                <a:spcPct val="114599"/>
              </a:lnSpc>
              <a:spcBef>
                <a:spcPts val="14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Do not control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for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common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of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X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and </a:t>
            </a:r>
            <a:r>
              <a:rPr sz="1486" i="1" spc="-7" dirty="0">
                <a:solidFill>
                  <a:srgbClr val="22373A"/>
                </a:solidFill>
                <a:latin typeface="LM Sans 10"/>
                <a:cs typeface="LM Sans 10"/>
              </a:rPr>
              <a:t>Y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, this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would  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introduce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bias.</a:t>
            </a:r>
            <a:endParaRPr sz="1486">
              <a:latin typeface="LM Sans 10"/>
              <a:cs typeface="LM Sans 10"/>
            </a:endParaRPr>
          </a:p>
          <a:p>
            <a:pPr marL="18875" marR="7550" algn="ctr">
              <a:lnSpc>
                <a:spcPct val="114599"/>
              </a:lnSpc>
            </a:pP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However,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sometimes the available dataset is already biased, e.g., if  samples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are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missing (selection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bias).</a:t>
            </a:r>
            <a:endParaRPr sz="1486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2491252481"/>
      </p:ext>
    </p:extLst>
  </p:cSld>
  <p:clrMapOvr>
    <a:masterClrMapping/>
  </p:clrMapOvr>
  <p:transition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BAB08BF-F154-4940-B82A-BF4A96842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2416973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Complicated</a:t>
            </a:r>
            <a:r>
              <a:rPr sz="1486" b="1" spc="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case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98454" y="2377445"/>
            <a:ext cx="1651583" cy="762559"/>
            <a:chOff x="1380874" y="1599639"/>
            <a:chExt cx="1111250" cy="513080"/>
          </a:xfrm>
        </p:grpSpPr>
        <p:sp>
          <p:nvSpPr>
            <p:cNvPr id="5" name="object 5"/>
            <p:cNvSpPr/>
            <p:nvPr/>
          </p:nvSpPr>
          <p:spPr>
            <a:xfrm>
              <a:off x="2246005" y="1599639"/>
              <a:ext cx="246078" cy="2006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80874" y="1911738"/>
              <a:ext cx="245220" cy="200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39952" y="2795665"/>
            <a:ext cx="280297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1</a:t>
            </a:r>
            <a:endParaRPr sz="817">
              <a:latin typeface="Liberation Sans"/>
              <a:cs typeface="Liberation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81834" y="1369457"/>
            <a:ext cx="365731" cy="298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86569" y="1383712"/>
            <a:ext cx="157608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12" b="1" spc="-7" dirty="0">
                <a:latin typeface="Liberation Sans"/>
                <a:cs typeface="Liberation Sans"/>
              </a:rPr>
              <a:t>Y</a:t>
            </a:r>
            <a:endParaRPr sz="1412">
              <a:latin typeface="Liberation Sans"/>
              <a:cs typeface="Liberation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95302" y="1493066"/>
            <a:ext cx="365731" cy="298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98763" y="1506047"/>
            <a:ext cx="157608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12" b="1" spc="-7" dirty="0">
                <a:latin typeface="Liberation Sans"/>
                <a:cs typeface="Liberation Sans"/>
              </a:rPr>
              <a:t>X</a:t>
            </a:r>
            <a:endParaRPr sz="1412">
              <a:latin typeface="Liberation Sans"/>
              <a:cs typeface="Liberation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66336" y="2841300"/>
            <a:ext cx="365731" cy="298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309108" y="2795665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L</a:t>
            </a:r>
            <a:r>
              <a:rPr sz="817" b="1" spc="-7" dirty="0">
                <a:latin typeface="Liberation Sans"/>
                <a:cs typeface="Liberation Sans"/>
              </a:rPr>
              <a:t>1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535069" y="1467579"/>
            <a:ext cx="2481147" cy="1595901"/>
            <a:chOff x="1607362" y="987445"/>
            <a:chExt cx="1669414" cy="1073785"/>
          </a:xfrm>
        </p:grpSpPr>
        <p:sp>
          <p:nvSpPr>
            <p:cNvPr id="15" name="object 15"/>
            <p:cNvSpPr/>
            <p:nvPr/>
          </p:nvSpPr>
          <p:spPr>
            <a:xfrm>
              <a:off x="1626094" y="2012056"/>
              <a:ext cx="332105" cy="0"/>
            </a:xfrm>
            <a:custGeom>
              <a:avLst/>
              <a:gdLst/>
              <a:ahLst/>
              <a:cxnLst/>
              <a:rect l="l" t="t" r="r" b="b"/>
              <a:pathLst>
                <a:path w="332105">
                  <a:moveTo>
                    <a:pt x="0" y="0"/>
                  </a:moveTo>
                  <a:lnTo>
                    <a:pt x="331819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51912" y="1962326"/>
              <a:ext cx="147955" cy="99060"/>
            </a:xfrm>
            <a:custGeom>
              <a:avLst/>
              <a:gdLst/>
              <a:ahLst/>
              <a:cxnLst/>
              <a:rect l="l" t="t" r="r" b="b"/>
              <a:pathLst>
                <a:path w="147955" h="99060">
                  <a:moveTo>
                    <a:pt x="0" y="0"/>
                  </a:moveTo>
                  <a:lnTo>
                    <a:pt x="0" y="98602"/>
                  </a:lnTo>
                  <a:lnTo>
                    <a:pt x="147475" y="49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45466" y="1928029"/>
              <a:ext cx="273050" cy="84455"/>
            </a:xfrm>
            <a:custGeom>
              <a:avLst/>
              <a:gdLst/>
              <a:ahLst/>
              <a:cxnLst/>
              <a:rect l="l" t="t" r="r" b="b"/>
              <a:pathLst>
                <a:path w="273050" h="84455">
                  <a:moveTo>
                    <a:pt x="0" y="84026"/>
                  </a:moveTo>
                  <a:lnTo>
                    <a:pt x="272658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97546" y="1883443"/>
              <a:ext cx="156210" cy="94615"/>
            </a:xfrm>
            <a:custGeom>
              <a:avLst/>
              <a:gdLst/>
              <a:ahLst/>
              <a:cxnLst/>
              <a:rect l="l" t="t" r="r" b="b"/>
              <a:pathLst>
                <a:path w="156210" h="94614">
                  <a:moveTo>
                    <a:pt x="0" y="0"/>
                  </a:moveTo>
                  <a:lnTo>
                    <a:pt x="28294" y="94315"/>
                  </a:lnTo>
                  <a:lnTo>
                    <a:pt x="156049" y="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92115" y="1036317"/>
              <a:ext cx="681355" cy="69215"/>
            </a:xfrm>
            <a:custGeom>
              <a:avLst/>
              <a:gdLst/>
              <a:ahLst/>
              <a:cxnLst/>
              <a:rect l="l" t="t" r="r" b="b"/>
              <a:pathLst>
                <a:path w="681355" h="69215">
                  <a:moveTo>
                    <a:pt x="0" y="68593"/>
                  </a:moveTo>
                  <a:lnTo>
                    <a:pt x="680787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1756" y="987445"/>
              <a:ext cx="151765" cy="97790"/>
            </a:xfrm>
            <a:custGeom>
              <a:avLst/>
              <a:gdLst/>
              <a:ahLst/>
              <a:cxnLst/>
              <a:rect l="l" t="t" r="r" b="b"/>
              <a:pathLst>
                <a:path w="151764" h="97790">
                  <a:moveTo>
                    <a:pt x="0" y="0"/>
                  </a:moveTo>
                  <a:lnTo>
                    <a:pt x="9431" y="97745"/>
                  </a:lnTo>
                  <a:lnTo>
                    <a:pt x="151762" y="34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30540" y="1420439"/>
              <a:ext cx="246078" cy="2006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93024" y="2065477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4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64063" y="1490711"/>
            <a:ext cx="769166" cy="1462830"/>
            <a:chOff x="2636129" y="1003009"/>
            <a:chExt cx="517525" cy="984250"/>
          </a:xfrm>
        </p:grpSpPr>
        <p:sp>
          <p:nvSpPr>
            <p:cNvPr id="24" name="object 24"/>
            <p:cNvSpPr/>
            <p:nvPr/>
          </p:nvSpPr>
          <p:spPr>
            <a:xfrm>
              <a:off x="2759597" y="1021741"/>
              <a:ext cx="294640" cy="297815"/>
            </a:xfrm>
            <a:custGeom>
              <a:avLst/>
              <a:gdLst/>
              <a:ahLst/>
              <a:cxnLst/>
              <a:rect l="l" t="t" r="r" b="b"/>
              <a:pathLst>
                <a:path w="294639" h="297815">
                  <a:moveTo>
                    <a:pt x="0" y="0"/>
                  </a:moveTo>
                  <a:lnTo>
                    <a:pt x="294093" y="297523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14249" y="1279823"/>
              <a:ext cx="139065" cy="140970"/>
            </a:xfrm>
            <a:custGeom>
              <a:avLst/>
              <a:gdLst/>
              <a:ahLst/>
              <a:cxnLst/>
              <a:rect l="l" t="t" r="r" b="b"/>
              <a:pathLst>
                <a:path w="139064" h="140969">
                  <a:moveTo>
                    <a:pt x="70308" y="0"/>
                  </a:moveTo>
                  <a:lnTo>
                    <a:pt x="0" y="69450"/>
                  </a:lnTo>
                  <a:lnTo>
                    <a:pt x="138901" y="140616"/>
                  </a:lnTo>
                  <a:lnTo>
                    <a:pt x="7030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84145" y="1254958"/>
              <a:ext cx="192405" cy="532130"/>
            </a:xfrm>
            <a:custGeom>
              <a:avLst/>
              <a:gdLst/>
              <a:ahLst/>
              <a:cxnLst/>
              <a:rect l="l" t="t" r="r" b="b"/>
              <a:pathLst>
                <a:path w="192405" h="532130">
                  <a:moveTo>
                    <a:pt x="192060" y="531597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36129" y="1122059"/>
              <a:ext cx="97155" cy="156210"/>
            </a:xfrm>
            <a:custGeom>
              <a:avLst/>
              <a:gdLst/>
              <a:ahLst/>
              <a:cxnLst/>
              <a:rect l="l" t="t" r="r" b="b"/>
              <a:pathLst>
                <a:path w="97155" h="156209">
                  <a:moveTo>
                    <a:pt x="0" y="0"/>
                  </a:moveTo>
                  <a:lnTo>
                    <a:pt x="4287" y="156049"/>
                  </a:lnTo>
                  <a:lnTo>
                    <a:pt x="96887" y="122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53595" y="1786556"/>
              <a:ext cx="246078" cy="2006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508143" y="2266819"/>
            <a:ext cx="1071169" cy="582587"/>
          </a:xfrm>
          <a:prstGeom prst="rect">
            <a:avLst/>
          </a:prstGeom>
        </p:spPr>
        <p:txBody>
          <a:bodyPr vert="horz" wrap="square" lIns="0" tIns="83050" rIns="0" bIns="0" rtlCol="0">
            <a:spAutoFit/>
          </a:bodyPr>
          <a:lstStyle/>
          <a:p>
            <a:pPr marL="75499">
              <a:spcBef>
                <a:spcPts val="652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2</a:t>
            </a:r>
            <a:endParaRPr sz="817">
              <a:latin typeface="Liberation Sans"/>
              <a:cs typeface="Liberation Sans"/>
            </a:endParaRPr>
          </a:p>
          <a:p>
            <a:pPr marL="829545">
              <a:spcBef>
                <a:spcPts val="498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3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352840" y="1791257"/>
            <a:ext cx="2480205" cy="1078719"/>
            <a:chOff x="1484751" y="1205228"/>
            <a:chExt cx="1668780" cy="725805"/>
          </a:xfrm>
        </p:grpSpPr>
        <p:sp>
          <p:nvSpPr>
            <p:cNvPr id="31" name="object 31"/>
            <p:cNvSpPr/>
            <p:nvPr/>
          </p:nvSpPr>
          <p:spPr>
            <a:xfrm>
              <a:off x="1503484" y="1345844"/>
              <a:ext cx="52705" cy="566420"/>
            </a:xfrm>
            <a:custGeom>
              <a:avLst/>
              <a:gdLst/>
              <a:ahLst/>
              <a:cxnLst/>
              <a:rect l="l" t="t" r="r" b="b"/>
              <a:pathLst>
                <a:path w="52705" h="566419">
                  <a:moveTo>
                    <a:pt x="0" y="565893"/>
                  </a:moveTo>
                  <a:lnTo>
                    <a:pt x="52302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06056" y="1205228"/>
              <a:ext cx="97790" cy="151765"/>
            </a:xfrm>
            <a:custGeom>
              <a:avLst/>
              <a:gdLst/>
              <a:ahLst/>
              <a:cxnLst/>
              <a:rect l="l" t="t" r="r" b="b"/>
              <a:pathLst>
                <a:path w="97790" h="151765">
                  <a:moveTo>
                    <a:pt x="62591" y="0"/>
                  </a:moveTo>
                  <a:lnTo>
                    <a:pt x="0" y="142330"/>
                  </a:lnTo>
                  <a:lnTo>
                    <a:pt x="97745" y="151762"/>
                  </a:lnTo>
                  <a:lnTo>
                    <a:pt x="6259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99673" y="1742827"/>
              <a:ext cx="83185" cy="144145"/>
            </a:xfrm>
            <a:custGeom>
              <a:avLst/>
              <a:gdLst/>
              <a:ahLst/>
              <a:cxnLst/>
              <a:rect l="l" t="t" r="r" b="b"/>
              <a:pathLst>
                <a:path w="83185" h="144144">
                  <a:moveTo>
                    <a:pt x="0" y="144045"/>
                  </a:moveTo>
                  <a:lnTo>
                    <a:pt x="83169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36542" y="1621074"/>
              <a:ext cx="116839" cy="153035"/>
            </a:xfrm>
            <a:custGeom>
              <a:avLst/>
              <a:gdLst/>
              <a:ahLst/>
              <a:cxnLst/>
              <a:rect l="l" t="t" r="r" b="b"/>
              <a:pathLst>
                <a:path w="116839" h="153035">
                  <a:moveTo>
                    <a:pt x="116608" y="0"/>
                  </a:moveTo>
                  <a:lnTo>
                    <a:pt x="0" y="102889"/>
                  </a:lnTo>
                  <a:lnTo>
                    <a:pt x="85741" y="152619"/>
                  </a:lnTo>
                  <a:lnTo>
                    <a:pt x="11660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66710" y="1403291"/>
              <a:ext cx="246379" cy="200660"/>
            </a:xfrm>
            <a:custGeom>
              <a:avLst/>
              <a:gdLst/>
              <a:ahLst/>
              <a:cxnLst/>
              <a:rect l="l" t="t" r="r" b="b"/>
              <a:pathLst>
                <a:path w="246380" h="200659">
                  <a:moveTo>
                    <a:pt x="122610" y="0"/>
                  </a:moveTo>
                  <a:lnTo>
                    <a:pt x="76430" y="7596"/>
                  </a:lnTo>
                  <a:lnTo>
                    <a:pt x="35797" y="29580"/>
                  </a:lnTo>
                  <a:lnTo>
                    <a:pt x="9043" y="62336"/>
                  </a:lnTo>
                  <a:lnTo>
                    <a:pt x="0" y="100317"/>
                  </a:lnTo>
                  <a:lnTo>
                    <a:pt x="977" y="113888"/>
                  </a:lnTo>
                  <a:lnTo>
                    <a:pt x="16290" y="150905"/>
                  </a:lnTo>
                  <a:lnTo>
                    <a:pt x="47881" y="180325"/>
                  </a:lnTo>
                  <a:lnTo>
                    <a:pt x="91314" y="197419"/>
                  </a:lnTo>
                  <a:lnTo>
                    <a:pt x="123467" y="200635"/>
                  </a:lnTo>
                  <a:lnTo>
                    <a:pt x="139611" y="199831"/>
                  </a:lnTo>
                  <a:lnTo>
                    <a:pt x="184344" y="187773"/>
                  </a:lnTo>
                  <a:lnTo>
                    <a:pt x="220034" y="162212"/>
                  </a:lnTo>
                  <a:lnTo>
                    <a:pt x="242005" y="126575"/>
                  </a:lnTo>
                  <a:lnTo>
                    <a:pt x="246078" y="100317"/>
                  </a:lnTo>
                  <a:lnTo>
                    <a:pt x="245086" y="87121"/>
                  </a:lnTo>
                  <a:lnTo>
                    <a:pt x="228929" y="50587"/>
                  </a:lnTo>
                  <a:lnTo>
                    <a:pt x="198062" y="21167"/>
                  </a:lnTo>
                  <a:lnTo>
                    <a:pt x="154763" y="3322"/>
                  </a:lnTo>
                  <a:lnTo>
                    <a:pt x="12261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814671" y="2041265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L</a:t>
            </a:r>
            <a:r>
              <a:rPr sz="817" b="1" spc="-7" dirty="0">
                <a:latin typeface="Liberation Sans"/>
                <a:cs typeface="Liberation Sans"/>
              </a:rPr>
              <a:t>2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477529" y="1791256"/>
            <a:ext cx="1944149" cy="889023"/>
            <a:chOff x="1568647" y="1205228"/>
            <a:chExt cx="1308100" cy="598170"/>
          </a:xfrm>
        </p:grpSpPr>
        <p:sp>
          <p:nvSpPr>
            <p:cNvPr id="38" name="object 38"/>
            <p:cNvSpPr/>
            <p:nvPr/>
          </p:nvSpPr>
          <p:spPr>
            <a:xfrm>
              <a:off x="1646672" y="1322694"/>
              <a:ext cx="120650" cy="180975"/>
            </a:xfrm>
            <a:custGeom>
              <a:avLst/>
              <a:gdLst/>
              <a:ahLst/>
              <a:cxnLst/>
              <a:rect l="l" t="t" r="r" b="b"/>
              <a:pathLst>
                <a:path w="120650" h="180975">
                  <a:moveTo>
                    <a:pt x="120038" y="180914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68647" y="1205228"/>
              <a:ext cx="123825" cy="151130"/>
            </a:xfrm>
            <a:custGeom>
              <a:avLst/>
              <a:gdLst/>
              <a:ahLst/>
              <a:cxnLst/>
              <a:rect l="l" t="t" r="r" b="b"/>
              <a:pathLst>
                <a:path w="123825" h="151130">
                  <a:moveTo>
                    <a:pt x="0" y="0"/>
                  </a:moveTo>
                  <a:lnTo>
                    <a:pt x="40298" y="150905"/>
                  </a:lnTo>
                  <a:lnTo>
                    <a:pt x="123467" y="96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0823" y="1594495"/>
              <a:ext cx="125730" cy="106045"/>
            </a:xfrm>
            <a:custGeom>
              <a:avLst/>
              <a:gdLst/>
              <a:ahLst/>
              <a:cxnLst/>
              <a:rect l="l" t="t" r="r" b="b"/>
              <a:pathLst>
                <a:path w="125730" h="106044">
                  <a:moveTo>
                    <a:pt x="125182" y="105462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12788" y="1503609"/>
              <a:ext cx="145415" cy="133350"/>
            </a:xfrm>
            <a:custGeom>
              <a:avLst/>
              <a:gdLst/>
              <a:ahLst/>
              <a:cxnLst/>
              <a:rect l="l" t="t" r="r" b="b"/>
              <a:pathLst>
                <a:path w="145414" h="133350">
                  <a:moveTo>
                    <a:pt x="0" y="0"/>
                  </a:moveTo>
                  <a:lnTo>
                    <a:pt x="81454" y="132899"/>
                  </a:lnTo>
                  <a:lnTo>
                    <a:pt x="144903" y="57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92084" y="1699957"/>
              <a:ext cx="246379" cy="55880"/>
            </a:xfrm>
            <a:custGeom>
              <a:avLst/>
              <a:gdLst/>
              <a:ahLst/>
              <a:cxnLst/>
              <a:rect l="l" t="t" r="r" b="b"/>
              <a:pathLst>
                <a:path w="246380" h="55880">
                  <a:moveTo>
                    <a:pt x="0" y="0"/>
                  </a:moveTo>
                  <a:lnTo>
                    <a:pt x="246078" y="55731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721013" y="1705959"/>
              <a:ext cx="155575" cy="97155"/>
            </a:xfrm>
            <a:custGeom>
              <a:avLst/>
              <a:gdLst/>
              <a:ahLst/>
              <a:cxnLst/>
              <a:rect l="l" t="t" r="r" b="b"/>
              <a:pathLst>
                <a:path w="155575" h="97155">
                  <a:moveTo>
                    <a:pt x="22292" y="0"/>
                  </a:moveTo>
                  <a:lnTo>
                    <a:pt x="0" y="96887"/>
                  </a:lnTo>
                  <a:lnTo>
                    <a:pt x="155192" y="80597"/>
                  </a:lnTo>
                  <a:lnTo>
                    <a:pt x="2229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728031" y="3475959"/>
            <a:ext cx="5686163" cy="7915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algn="ctr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Back-door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criterion:</a:t>
            </a:r>
            <a:endParaRPr sz="1486">
              <a:latin typeface="LM Sans 10"/>
              <a:cs typeface="LM Sans 10"/>
            </a:endParaRPr>
          </a:p>
          <a:p>
            <a:pPr marL="17931" marR="7550" algn="ctr">
              <a:lnSpc>
                <a:spcPct val="114599"/>
              </a:lnSpc>
            </a:pP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Block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all non-causal 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dependence </a:t>
            </a:r>
            <a:r>
              <a:rPr sz="1486" b="1" spc="-30" dirty="0">
                <a:solidFill>
                  <a:srgbClr val="22373A"/>
                </a:solidFill>
                <a:latin typeface="LM Sans 10"/>
                <a:cs typeface="LM Sans 10"/>
              </a:rPr>
              <a:t>by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controlling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for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an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appropriate 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set of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variables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31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1326130141"/>
      </p:ext>
    </p:extLst>
  </p:cSld>
  <p:clrMapOvr>
    <a:masterClrMapping/>
  </p:clrMapOvr>
  <p:transition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272CB358-0E63-5847-B304-0EE60E9C7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2416973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Complicated</a:t>
            </a:r>
            <a:r>
              <a:rPr sz="1486" b="1" spc="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case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98454" y="2377445"/>
            <a:ext cx="1651583" cy="762559"/>
            <a:chOff x="1380874" y="1599639"/>
            <a:chExt cx="1111250" cy="513080"/>
          </a:xfrm>
        </p:grpSpPr>
        <p:sp>
          <p:nvSpPr>
            <p:cNvPr id="5" name="object 5"/>
            <p:cNvSpPr/>
            <p:nvPr/>
          </p:nvSpPr>
          <p:spPr>
            <a:xfrm>
              <a:off x="2246005" y="1599639"/>
              <a:ext cx="246078" cy="2014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80874" y="1911738"/>
              <a:ext cx="245220" cy="200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39952" y="2795665"/>
            <a:ext cx="280297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1</a:t>
            </a:r>
            <a:endParaRPr sz="817">
              <a:latin typeface="Liberation Sans"/>
              <a:cs typeface="Liberation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81834" y="1369457"/>
            <a:ext cx="365731" cy="298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86569" y="1383712"/>
            <a:ext cx="157608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12" b="1" spc="-7" dirty="0">
                <a:latin typeface="Liberation Sans"/>
                <a:cs typeface="Liberation Sans"/>
              </a:rPr>
              <a:t>Y</a:t>
            </a:r>
            <a:endParaRPr sz="1412">
              <a:latin typeface="Liberation Sans"/>
              <a:cs typeface="Liberation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95302" y="1493066"/>
            <a:ext cx="365731" cy="298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98763" y="1507322"/>
            <a:ext cx="157608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12" b="1" spc="-7" dirty="0">
                <a:latin typeface="Liberation Sans"/>
                <a:cs typeface="Liberation Sans"/>
              </a:rPr>
              <a:t>X</a:t>
            </a:r>
            <a:endParaRPr sz="1412">
              <a:latin typeface="Liberation Sans"/>
              <a:cs typeface="Liberation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66336" y="2841300"/>
            <a:ext cx="365731" cy="298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309108" y="2795665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L</a:t>
            </a:r>
            <a:r>
              <a:rPr sz="817" b="1" spc="-7" dirty="0">
                <a:latin typeface="Liberation Sans"/>
                <a:cs typeface="Liberation Sans"/>
              </a:rPr>
              <a:t>1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535069" y="1467579"/>
            <a:ext cx="2481147" cy="1595901"/>
            <a:chOff x="1607362" y="987445"/>
            <a:chExt cx="1669414" cy="1073785"/>
          </a:xfrm>
        </p:grpSpPr>
        <p:sp>
          <p:nvSpPr>
            <p:cNvPr id="15" name="object 15"/>
            <p:cNvSpPr/>
            <p:nvPr/>
          </p:nvSpPr>
          <p:spPr>
            <a:xfrm>
              <a:off x="1626094" y="2012056"/>
              <a:ext cx="332105" cy="0"/>
            </a:xfrm>
            <a:custGeom>
              <a:avLst/>
              <a:gdLst/>
              <a:ahLst/>
              <a:cxnLst/>
              <a:rect l="l" t="t" r="r" b="b"/>
              <a:pathLst>
                <a:path w="332105">
                  <a:moveTo>
                    <a:pt x="0" y="0"/>
                  </a:moveTo>
                  <a:lnTo>
                    <a:pt x="331819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51912" y="1962326"/>
              <a:ext cx="147955" cy="99060"/>
            </a:xfrm>
            <a:custGeom>
              <a:avLst/>
              <a:gdLst/>
              <a:ahLst/>
              <a:cxnLst/>
              <a:rect l="l" t="t" r="r" b="b"/>
              <a:pathLst>
                <a:path w="147955" h="99060">
                  <a:moveTo>
                    <a:pt x="0" y="0"/>
                  </a:moveTo>
                  <a:lnTo>
                    <a:pt x="0" y="98602"/>
                  </a:lnTo>
                  <a:lnTo>
                    <a:pt x="147475" y="49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45466" y="1928886"/>
              <a:ext cx="273050" cy="83185"/>
            </a:xfrm>
            <a:custGeom>
              <a:avLst/>
              <a:gdLst/>
              <a:ahLst/>
              <a:cxnLst/>
              <a:rect l="l" t="t" r="r" b="b"/>
              <a:pathLst>
                <a:path w="273050" h="83185">
                  <a:moveTo>
                    <a:pt x="0" y="83169"/>
                  </a:moveTo>
                  <a:lnTo>
                    <a:pt x="272658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97546" y="1883443"/>
              <a:ext cx="156210" cy="94615"/>
            </a:xfrm>
            <a:custGeom>
              <a:avLst/>
              <a:gdLst/>
              <a:ahLst/>
              <a:cxnLst/>
              <a:rect l="l" t="t" r="r" b="b"/>
              <a:pathLst>
                <a:path w="156210" h="94614">
                  <a:moveTo>
                    <a:pt x="0" y="0"/>
                  </a:moveTo>
                  <a:lnTo>
                    <a:pt x="28294" y="94315"/>
                  </a:lnTo>
                  <a:lnTo>
                    <a:pt x="156049" y="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92115" y="1036317"/>
              <a:ext cx="681355" cy="69215"/>
            </a:xfrm>
            <a:custGeom>
              <a:avLst/>
              <a:gdLst/>
              <a:ahLst/>
              <a:cxnLst/>
              <a:rect l="l" t="t" r="r" b="b"/>
              <a:pathLst>
                <a:path w="681355" h="69215">
                  <a:moveTo>
                    <a:pt x="0" y="68593"/>
                  </a:moveTo>
                  <a:lnTo>
                    <a:pt x="680787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1756" y="987445"/>
              <a:ext cx="151765" cy="99060"/>
            </a:xfrm>
            <a:custGeom>
              <a:avLst/>
              <a:gdLst/>
              <a:ahLst/>
              <a:cxnLst/>
              <a:rect l="l" t="t" r="r" b="b"/>
              <a:pathLst>
                <a:path w="151764" h="99059">
                  <a:moveTo>
                    <a:pt x="0" y="0"/>
                  </a:moveTo>
                  <a:lnTo>
                    <a:pt x="9431" y="98602"/>
                  </a:lnTo>
                  <a:lnTo>
                    <a:pt x="151762" y="34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30540" y="1420439"/>
              <a:ext cx="246078" cy="2006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93024" y="2065477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4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64063" y="1490712"/>
            <a:ext cx="769166" cy="1464716"/>
            <a:chOff x="2636129" y="1003009"/>
            <a:chExt cx="517525" cy="985519"/>
          </a:xfrm>
        </p:grpSpPr>
        <p:sp>
          <p:nvSpPr>
            <p:cNvPr id="24" name="object 24"/>
            <p:cNvSpPr/>
            <p:nvPr/>
          </p:nvSpPr>
          <p:spPr>
            <a:xfrm>
              <a:off x="2759597" y="1021741"/>
              <a:ext cx="294640" cy="298450"/>
            </a:xfrm>
            <a:custGeom>
              <a:avLst/>
              <a:gdLst/>
              <a:ahLst/>
              <a:cxnLst/>
              <a:rect l="l" t="t" r="r" b="b"/>
              <a:pathLst>
                <a:path w="294639" h="298450">
                  <a:moveTo>
                    <a:pt x="0" y="0"/>
                  </a:moveTo>
                  <a:lnTo>
                    <a:pt x="294093" y="29838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14249" y="1280681"/>
              <a:ext cx="139065" cy="140335"/>
            </a:xfrm>
            <a:custGeom>
              <a:avLst/>
              <a:gdLst/>
              <a:ahLst/>
              <a:cxnLst/>
              <a:rect l="l" t="t" r="r" b="b"/>
              <a:pathLst>
                <a:path w="139064" h="140334">
                  <a:moveTo>
                    <a:pt x="70308" y="0"/>
                  </a:moveTo>
                  <a:lnTo>
                    <a:pt x="0" y="69450"/>
                  </a:lnTo>
                  <a:lnTo>
                    <a:pt x="138901" y="139758"/>
                  </a:lnTo>
                  <a:lnTo>
                    <a:pt x="7030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84145" y="1254958"/>
              <a:ext cx="192405" cy="532765"/>
            </a:xfrm>
            <a:custGeom>
              <a:avLst/>
              <a:gdLst/>
              <a:ahLst/>
              <a:cxnLst/>
              <a:rect l="l" t="t" r="r" b="b"/>
              <a:pathLst>
                <a:path w="192405" h="532764">
                  <a:moveTo>
                    <a:pt x="192060" y="532454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36129" y="1122059"/>
              <a:ext cx="97155" cy="156210"/>
            </a:xfrm>
            <a:custGeom>
              <a:avLst/>
              <a:gdLst/>
              <a:ahLst/>
              <a:cxnLst/>
              <a:rect l="l" t="t" r="r" b="b"/>
              <a:pathLst>
                <a:path w="97155" h="156209">
                  <a:moveTo>
                    <a:pt x="0" y="0"/>
                  </a:moveTo>
                  <a:lnTo>
                    <a:pt x="4287" y="156049"/>
                  </a:lnTo>
                  <a:lnTo>
                    <a:pt x="96887" y="122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53595" y="1787413"/>
              <a:ext cx="246078" cy="2006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508143" y="2269367"/>
            <a:ext cx="1071169" cy="580682"/>
          </a:xfrm>
          <a:prstGeom prst="rect">
            <a:avLst/>
          </a:prstGeom>
        </p:spPr>
        <p:txBody>
          <a:bodyPr vert="horz" wrap="square" lIns="0" tIns="81163" rIns="0" bIns="0" rtlCol="0">
            <a:spAutoFit/>
          </a:bodyPr>
          <a:lstStyle/>
          <a:p>
            <a:pPr marL="75499">
              <a:spcBef>
                <a:spcPts val="639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2</a:t>
            </a:r>
            <a:endParaRPr sz="817">
              <a:latin typeface="Liberation Sans"/>
              <a:cs typeface="Liberation Sans"/>
            </a:endParaRPr>
          </a:p>
          <a:p>
            <a:pPr marL="829545">
              <a:spcBef>
                <a:spcPts val="496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3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352840" y="1791257"/>
            <a:ext cx="2480205" cy="1078719"/>
            <a:chOff x="1484751" y="1205228"/>
            <a:chExt cx="1668780" cy="725805"/>
          </a:xfrm>
        </p:grpSpPr>
        <p:sp>
          <p:nvSpPr>
            <p:cNvPr id="31" name="object 31"/>
            <p:cNvSpPr/>
            <p:nvPr/>
          </p:nvSpPr>
          <p:spPr>
            <a:xfrm>
              <a:off x="1503484" y="1345844"/>
              <a:ext cx="52705" cy="566420"/>
            </a:xfrm>
            <a:custGeom>
              <a:avLst/>
              <a:gdLst/>
              <a:ahLst/>
              <a:cxnLst/>
              <a:rect l="l" t="t" r="r" b="b"/>
              <a:pathLst>
                <a:path w="52705" h="566419">
                  <a:moveTo>
                    <a:pt x="0" y="565893"/>
                  </a:moveTo>
                  <a:lnTo>
                    <a:pt x="52302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06056" y="1205228"/>
              <a:ext cx="97790" cy="151765"/>
            </a:xfrm>
            <a:custGeom>
              <a:avLst/>
              <a:gdLst/>
              <a:ahLst/>
              <a:cxnLst/>
              <a:rect l="l" t="t" r="r" b="b"/>
              <a:pathLst>
                <a:path w="97790" h="151765">
                  <a:moveTo>
                    <a:pt x="62591" y="0"/>
                  </a:moveTo>
                  <a:lnTo>
                    <a:pt x="0" y="143188"/>
                  </a:lnTo>
                  <a:lnTo>
                    <a:pt x="97745" y="151762"/>
                  </a:lnTo>
                  <a:lnTo>
                    <a:pt x="6259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99673" y="1743685"/>
              <a:ext cx="83185" cy="143510"/>
            </a:xfrm>
            <a:custGeom>
              <a:avLst/>
              <a:gdLst/>
              <a:ahLst/>
              <a:cxnLst/>
              <a:rect l="l" t="t" r="r" b="b"/>
              <a:pathLst>
                <a:path w="83185" h="143510">
                  <a:moveTo>
                    <a:pt x="0" y="143188"/>
                  </a:moveTo>
                  <a:lnTo>
                    <a:pt x="83169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36542" y="1621074"/>
              <a:ext cx="116839" cy="153035"/>
            </a:xfrm>
            <a:custGeom>
              <a:avLst/>
              <a:gdLst/>
              <a:ahLst/>
              <a:cxnLst/>
              <a:rect l="l" t="t" r="r" b="b"/>
              <a:pathLst>
                <a:path w="116839" h="153035">
                  <a:moveTo>
                    <a:pt x="116608" y="0"/>
                  </a:moveTo>
                  <a:lnTo>
                    <a:pt x="0" y="103747"/>
                  </a:lnTo>
                  <a:lnTo>
                    <a:pt x="85741" y="152619"/>
                  </a:lnTo>
                  <a:lnTo>
                    <a:pt x="11660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66710" y="1404148"/>
              <a:ext cx="246379" cy="200660"/>
            </a:xfrm>
            <a:custGeom>
              <a:avLst/>
              <a:gdLst/>
              <a:ahLst/>
              <a:cxnLst/>
              <a:rect l="l" t="t" r="r" b="b"/>
              <a:pathLst>
                <a:path w="246380" h="200659">
                  <a:moveTo>
                    <a:pt x="122610" y="0"/>
                  </a:moveTo>
                  <a:lnTo>
                    <a:pt x="76430" y="6872"/>
                  </a:lnTo>
                  <a:lnTo>
                    <a:pt x="35797" y="28723"/>
                  </a:lnTo>
                  <a:lnTo>
                    <a:pt x="9043" y="61854"/>
                  </a:lnTo>
                  <a:lnTo>
                    <a:pt x="0" y="100317"/>
                  </a:lnTo>
                  <a:lnTo>
                    <a:pt x="977" y="113393"/>
                  </a:lnTo>
                  <a:lnTo>
                    <a:pt x="16290" y="150047"/>
                  </a:lnTo>
                  <a:lnTo>
                    <a:pt x="47881" y="179467"/>
                  </a:lnTo>
                  <a:lnTo>
                    <a:pt x="91314" y="197312"/>
                  </a:lnTo>
                  <a:lnTo>
                    <a:pt x="123467" y="200635"/>
                  </a:lnTo>
                  <a:lnTo>
                    <a:pt x="139611" y="199817"/>
                  </a:lnTo>
                  <a:lnTo>
                    <a:pt x="184344" y="186916"/>
                  </a:lnTo>
                  <a:lnTo>
                    <a:pt x="220034" y="161354"/>
                  </a:lnTo>
                  <a:lnTo>
                    <a:pt x="242005" y="125825"/>
                  </a:lnTo>
                  <a:lnTo>
                    <a:pt x="246078" y="100317"/>
                  </a:lnTo>
                  <a:lnTo>
                    <a:pt x="245086" y="86384"/>
                  </a:lnTo>
                  <a:lnTo>
                    <a:pt x="228929" y="49730"/>
                  </a:lnTo>
                  <a:lnTo>
                    <a:pt x="198062" y="20310"/>
                  </a:lnTo>
                  <a:lnTo>
                    <a:pt x="154763" y="2893"/>
                  </a:lnTo>
                  <a:lnTo>
                    <a:pt x="12261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814671" y="2041265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L</a:t>
            </a:r>
            <a:r>
              <a:rPr sz="817" b="1" spc="-7" dirty="0">
                <a:latin typeface="Liberation Sans"/>
                <a:cs typeface="Liberation Sans"/>
              </a:rPr>
              <a:t>2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477530" y="1791257"/>
            <a:ext cx="2124407" cy="1201408"/>
            <a:chOff x="1568647" y="1205228"/>
            <a:chExt cx="1429385" cy="808355"/>
          </a:xfrm>
        </p:grpSpPr>
        <p:sp>
          <p:nvSpPr>
            <p:cNvPr id="38" name="object 38"/>
            <p:cNvSpPr/>
            <p:nvPr/>
          </p:nvSpPr>
          <p:spPr>
            <a:xfrm>
              <a:off x="1646672" y="1323551"/>
              <a:ext cx="120650" cy="180340"/>
            </a:xfrm>
            <a:custGeom>
              <a:avLst/>
              <a:gdLst/>
              <a:ahLst/>
              <a:cxnLst/>
              <a:rect l="l" t="t" r="r" b="b"/>
              <a:pathLst>
                <a:path w="120650" h="180340">
                  <a:moveTo>
                    <a:pt x="120038" y="180057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68647" y="1205228"/>
              <a:ext cx="123825" cy="151130"/>
            </a:xfrm>
            <a:custGeom>
              <a:avLst/>
              <a:gdLst/>
              <a:ahLst/>
              <a:cxnLst/>
              <a:rect l="l" t="t" r="r" b="b"/>
              <a:pathLst>
                <a:path w="123825" h="151130">
                  <a:moveTo>
                    <a:pt x="0" y="0"/>
                  </a:moveTo>
                  <a:lnTo>
                    <a:pt x="40298" y="150905"/>
                  </a:lnTo>
                  <a:lnTo>
                    <a:pt x="123467" y="96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0823" y="1595352"/>
              <a:ext cx="125730" cy="106045"/>
            </a:xfrm>
            <a:custGeom>
              <a:avLst/>
              <a:gdLst/>
              <a:ahLst/>
              <a:cxnLst/>
              <a:rect l="l" t="t" r="r" b="b"/>
              <a:pathLst>
                <a:path w="125730" h="106044">
                  <a:moveTo>
                    <a:pt x="125182" y="105462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12788" y="1503609"/>
              <a:ext cx="145415" cy="133985"/>
            </a:xfrm>
            <a:custGeom>
              <a:avLst/>
              <a:gdLst/>
              <a:ahLst/>
              <a:cxnLst/>
              <a:rect l="l" t="t" r="r" b="b"/>
              <a:pathLst>
                <a:path w="145414" h="133985">
                  <a:moveTo>
                    <a:pt x="0" y="0"/>
                  </a:moveTo>
                  <a:lnTo>
                    <a:pt x="81454" y="133756"/>
                  </a:lnTo>
                  <a:lnTo>
                    <a:pt x="144903" y="58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92084" y="1700814"/>
              <a:ext cx="246379" cy="55244"/>
            </a:xfrm>
            <a:custGeom>
              <a:avLst/>
              <a:gdLst/>
              <a:ahLst/>
              <a:cxnLst/>
              <a:rect l="l" t="t" r="r" b="b"/>
              <a:pathLst>
                <a:path w="246380" h="55244">
                  <a:moveTo>
                    <a:pt x="0" y="0"/>
                  </a:moveTo>
                  <a:lnTo>
                    <a:pt x="246078" y="54874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721013" y="1706816"/>
              <a:ext cx="155575" cy="96520"/>
            </a:xfrm>
            <a:custGeom>
              <a:avLst/>
              <a:gdLst/>
              <a:ahLst/>
              <a:cxnLst/>
              <a:rect l="l" t="t" r="r" b="b"/>
              <a:pathLst>
                <a:path w="155575" h="96519">
                  <a:moveTo>
                    <a:pt x="22292" y="0"/>
                  </a:moveTo>
                  <a:lnTo>
                    <a:pt x="0" y="96030"/>
                  </a:lnTo>
                  <a:lnTo>
                    <a:pt x="155192" y="80597"/>
                  </a:lnTo>
                  <a:lnTo>
                    <a:pt x="2229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745021" y="1771979"/>
              <a:ext cx="240665" cy="229235"/>
            </a:xfrm>
            <a:custGeom>
              <a:avLst/>
              <a:gdLst/>
              <a:ahLst/>
              <a:cxnLst/>
              <a:rect l="l" t="t" r="r" b="b"/>
              <a:pathLst>
                <a:path w="240664" h="229235">
                  <a:moveTo>
                    <a:pt x="50587" y="0"/>
                  </a:moveTo>
                  <a:lnTo>
                    <a:pt x="31831" y="4287"/>
                  </a:lnTo>
                  <a:lnTo>
                    <a:pt x="15647" y="15647"/>
                  </a:lnTo>
                  <a:lnTo>
                    <a:pt x="4287" y="31831"/>
                  </a:lnTo>
                  <a:lnTo>
                    <a:pt x="0" y="50587"/>
                  </a:lnTo>
                  <a:lnTo>
                    <a:pt x="0" y="178342"/>
                  </a:lnTo>
                  <a:lnTo>
                    <a:pt x="4287" y="196736"/>
                  </a:lnTo>
                  <a:lnTo>
                    <a:pt x="15647" y="212960"/>
                  </a:lnTo>
                  <a:lnTo>
                    <a:pt x="31831" y="224522"/>
                  </a:lnTo>
                  <a:lnTo>
                    <a:pt x="50587" y="228929"/>
                  </a:lnTo>
                  <a:lnTo>
                    <a:pt x="189488" y="228929"/>
                  </a:lnTo>
                  <a:lnTo>
                    <a:pt x="207882" y="224522"/>
                  </a:lnTo>
                  <a:lnTo>
                    <a:pt x="224106" y="212960"/>
                  </a:lnTo>
                  <a:lnTo>
                    <a:pt x="235668" y="196736"/>
                  </a:lnTo>
                  <a:lnTo>
                    <a:pt x="240076" y="178342"/>
                  </a:lnTo>
                  <a:lnTo>
                    <a:pt x="240076" y="50587"/>
                  </a:lnTo>
                  <a:lnTo>
                    <a:pt x="235668" y="31831"/>
                  </a:lnTo>
                  <a:lnTo>
                    <a:pt x="224106" y="15647"/>
                  </a:lnTo>
                  <a:lnTo>
                    <a:pt x="207882" y="4287"/>
                  </a:lnTo>
                  <a:lnTo>
                    <a:pt x="189488" y="0"/>
                  </a:lnTo>
                  <a:lnTo>
                    <a:pt x="50587" y="0"/>
                  </a:lnTo>
                  <a:close/>
                </a:path>
                <a:path w="240664" h="229235">
                  <a:moveTo>
                    <a:pt x="0" y="0"/>
                  </a:moveTo>
                  <a:lnTo>
                    <a:pt x="0" y="0"/>
                  </a:lnTo>
                </a:path>
                <a:path w="240664" h="229235">
                  <a:moveTo>
                    <a:pt x="240076" y="228929"/>
                  </a:moveTo>
                  <a:lnTo>
                    <a:pt x="240076" y="228929"/>
                  </a:lnTo>
                </a:path>
              </a:pathLst>
            </a:custGeom>
            <a:ln w="24750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728031" y="3475959"/>
            <a:ext cx="5686163" cy="7915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algn="ctr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Back-door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criterion:</a:t>
            </a:r>
            <a:endParaRPr sz="1486">
              <a:latin typeface="LM Sans 10"/>
              <a:cs typeface="LM Sans 10"/>
            </a:endParaRPr>
          </a:p>
          <a:p>
            <a:pPr marL="17931" marR="7550" algn="ctr">
              <a:lnSpc>
                <a:spcPct val="114599"/>
              </a:lnSpc>
            </a:pP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Block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all non-causal 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dependence </a:t>
            </a:r>
            <a:r>
              <a:rPr sz="1486" b="1" spc="-30" dirty="0">
                <a:solidFill>
                  <a:srgbClr val="22373A"/>
                </a:solidFill>
                <a:latin typeface="LM Sans 10"/>
                <a:cs typeface="LM Sans 10"/>
              </a:rPr>
              <a:t>by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controlling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for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an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appropriate 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set of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variables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30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4096067478"/>
      </p:ext>
    </p:extLst>
  </p:cSld>
  <p:clrMapOvr>
    <a:masterClrMapping/>
  </p:clrMapOvr>
  <p:transition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FDD8DE51-7B02-EC47-8B72-A2E035EDA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2416973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Complicated</a:t>
            </a:r>
            <a:r>
              <a:rPr sz="1486" b="1" spc="134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case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98454" y="2377445"/>
            <a:ext cx="1651583" cy="762559"/>
            <a:chOff x="1380874" y="1599639"/>
            <a:chExt cx="1111250" cy="513080"/>
          </a:xfrm>
        </p:grpSpPr>
        <p:sp>
          <p:nvSpPr>
            <p:cNvPr id="5" name="object 5"/>
            <p:cNvSpPr/>
            <p:nvPr/>
          </p:nvSpPr>
          <p:spPr>
            <a:xfrm>
              <a:off x="2246005" y="1599639"/>
              <a:ext cx="246078" cy="2014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80874" y="1911738"/>
              <a:ext cx="245220" cy="200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39952" y="2795665"/>
            <a:ext cx="280297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1</a:t>
            </a:r>
            <a:endParaRPr sz="817">
              <a:latin typeface="Liberation Sans"/>
              <a:cs typeface="Liberation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81834" y="1369457"/>
            <a:ext cx="365731" cy="298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86569" y="1383712"/>
            <a:ext cx="157608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12" b="1" spc="-7" dirty="0">
                <a:latin typeface="Liberation Sans"/>
                <a:cs typeface="Liberation Sans"/>
              </a:rPr>
              <a:t>Y</a:t>
            </a:r>
            <a:endParaRPr sz="1412">
              <a:latin typeface="Liberation Sans"/>
              <a:cs typeface="Liberation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95302" y="1493066"/>
            <a:ext cx="365731" cy="298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98763" y="1507322"/>
            <a:ext cx="157608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12" b="1" spc="-7" dirty="0">
                <a:latin typeface="Liberation Sans"/>
                <a:cs typeface="Liberation Sans"/>
              </a:rPr>
              <a:t>X</a:t>
            </a:r>
            <a:endParaRPr sz="1412">
              <a:latin typeface="Liberation Sans"/>
              <a:cs typeface="Liberation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66336" y="2841300"/>
            <a:ext cx="365731" cy="298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309108" y="2795665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L</a:t>
            </a:r>
            <a:r>
              <a:rPr sz="817" b="1" spc="-7" dirty="0">
                <a:latin typeface="Liberation Sans"/>
                <a:cs typeface="Liberation Sans"/>
              </a:rPr>
              <a:t>1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535069" y="1467579"/>
            <a:ext cx="2481147" cy="1595901"/>
            <a:chOff x="1607362" y="987445"/>
            <a:chExt cx="1669414" cy="1073785"/>
          </a:xfrm>
        </p:grpSpPr>
        <p:sp>
          <p:nvSpPr>
            <p:cNvPr id="15" name="object 15"/>
            <p:cNvSpPr/>
            <p:nvPr/>
          </p:nvSpPr>
          <p:spPr>
            <a:xfrm>
              <a:off x="1626094" y="2012056"/>
              <a:ext cx="332105" cy="0"/>
            </a:xfrm>
            <a:custGeom>
              <a:avLst/>
              <a:gdLst/>
              <a:ahLst/>
              <a:cxnLst/>
              <a:rect l="l" t="t" r="r" b="b"/>
              <a:pathLst>
                <a:path w="332105">
                  <a:moveTo>
                    <a:pt x="0" y="0"/>
                  </a:moveTo>
                  <a:lnTo>
                    <a:pt x="331819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51912" y="1962326"/>
              <a:ext cx="147955" cy="99060"/>
            </a:xfrm>
            <a:custGeom>
              <a:avLst/>
              <a:gdLst/>
              <a:ahLst/>
              <a:cxnLst/>
              <a:rect l="l" t="t" r="r" b="b"/>
              <a:pathLst>
                <a:path w="147955" h="99060">
                  <a:moveTo>
                    <a:pt x="0" y="0"/>
                  </a:moveTo>
                  <a:lnTo>
                    <a:pt x="0" y="98602"/>
                  </a:lnTo>
                  <a:lnTo>
                    <a:pt x="147475" y="49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45466" y="1928886"/>
              <a:ext cx="273050" cy="83185"/>
            </a:xfrm>
            <a:custGeom>
              <a:avLst/>
              <a:gdLst/>
              <a:ahLst/>
              <a:cxnLst/>
              <a:rect l="l" t="t" r="r" b="b"/>
              <a:pathLst>
                <a:path w="273050" h="83185">
                  <a:moveTo>
                    <a:pt x="0" y="83169"/>
                  </a:moveTo>
                  <a:lnTo>
                    <a:pt x="272658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97546" y="1883443"/>
              <a:ext cx="156210" cy="94615"/>
            </a:xfrm>
            <a:custGeom>
              <a:avLst/>
              <a:gdLst/>
              <a:ahLst/>
              <a:cxnLst/>
              <a:rect l="l" t="t" r="r" b="b"/>
              <a:pathLst>
                <a:path w="156210" h="94614">
                  <a:moveTo>
                    <a:pt x="0" y="0"/>
                  </a:moveTo>
                  <a:lnTo>
                    <a:pt x="28294" y="94315"/>
                  </a:lnTo>
                  <a:lnTo>
                    <a:pt x="156049" y="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92115" y="1036317"/>
              <a:ext cx="681355" cy="69215"/>
            </a:xfrm>
            <a:custGeom>
              <a:avLst/>
              <a:gdLst/>
              <a:ahLst/>
              <a:cxnLst/>
              <a:rect l="l" t="t" r="r" b="b"/>
              <a:pathLst>
                <a:path w="681355" h="69215">
                  <a:moveTo>
                    <a:pt x="0" y="68593"/>
                  </a:moveTo>
                  <a:lnTo>
                    <a:pt x="680787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1756" y="987445"/>
              <a:ext cx="151765" cy="99060"/>
            </a:xfrm>
            <a:custGeom>
              <a:avLst/>
              <a:gdLst/>
              <a:ahLst/>
              <a:cxnLst/>
              <a:rect l="l" t="t" r="r" b="b"/>
              <a:pathLst>
                <a:path w="151764" h="99059">
                  <a:moveTo>
                    <a:pt x="0" y="0"/>
                  </a:moveTo>
                  <a:lnTo>
                    <a:pt x="9431" y="98602"/>
                  </a:lnTo>
                  <a:lnTo>
                    <a:pt x="151762" y="34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30540" y="1420439"/>
              <a:ext cx="246078" cy="2006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93024" y="2065477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4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64063" y="1490712"/>
            <a:ext cx="769166" cy="1464716"/>
            <a:chOff x="2636129" y="1003009"/>
            <a:chExt cx="517525" cy="985519"/>
          </a:xfrm>
        </p:grpSpPr>
        <p:sp>
          <p:nvSpPr>
            <p:cNvPr id="24" name="object 24"/>
            <p:cNvSpPr/>
            <p:nvPr/>
          </p:nvSpPr>
          <p:spPr>
            <a:xfrm>
              <a:off x="2759597" y="1021741"/>
              <a:ext cx="294640" cy="298450"/>
            </a:xfrm>
            <a:custGeom>
              <a:avLst/>
              <a:gdLst/>
              <a:ahLst/>
              <a:cxnLst/>
              <a:rect l="l" t="t" r="r" b="b"/>
              <a:pathLst>
                <a:path w="294639" h="298450">
                  <a:moveTo>
                    <a:pt x="0" y="0"/>
                  </a:moveTo>
                  <a:lnTo>
                    <a:pt x="294093" y="29838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14249" y="1280681"/>
              <a:ext cx="139065" cy="140335"/>
            </a:xfrm>
            <a:custGeom>
              <a:avLst/>
              <a:gdLst/>
              <a:ahLst/>
              <a:cxnLst/>
              <a:rect l="l" t="t" r="r" b="b"/>
              <a:pathLst>
                <a:path w="139064" h="140334">
                  <a:moveTo>
                    <a:pt x="70308" y="0"/>
                  </a:moveTo>
                  <a:lnTo>
                    <a:pt x="0" y="69450"/>
                  </a:lnTo>
                  <a:lnTo>
                    <a:pt x="138901" y="139758"/>
                  </a:lnTo>
                  <a:lnTo>
                    <a:pt x="7030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84145" y="1254958"/>
              <a:ext cx="192405" cy="532765"/>
            </a:xfrm>
            <a:custGeom>
              <a:avLst/>
              <a:gdLst/>
              <a:ahLst/>
              <a:cxnLst/>
              <a:rect l="l" t="t" r="r" b="b"/>
              <a:pathLst>
                <a:path w="192405" h="532764">
                  <a:moveTo>
                    <a:pt x="192060" y="532454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36129" y="1122059"/>
              <a:ext cx="97155" cy="156210"/>
            </a:xfrm>
            <a:custGeom>
              <a:avLst/>
              <a:gdLst/>
              <a:ahLst/>
              <a:cxnLst/>
              <a:rect l="l" t="t" r="r" b="b"/>
              <a:pathLst>
                <a:path w="97155" h="156209">
                  <a:moveTo>
                    <a:pt x="0" y="0"/>
                  </a:moveTo>
                  <a:lnTo>
                    <a:pt x="4287" y="156049"/>
                  </a:lnTo>
                  <a:lnTo>
                    <a:pt x="96887" y="1226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53595" y="1787413"/>
              <a:ext cx="246078" cy="2006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508143" y="2269367"/>
            <a:ext cx="1071169" cy="580682"/>
          </a:xfrm>
          <a:prstGeom prst="rect">
            <a:avLst/>
          </a:prstGeom>
        </p:spPr>
        <p:txBody>
          <a:bodyPr vert="horz" wrap="square" lIns="0" tIns="81163" rIns="0" bIns="0" rtlCol="0">
            <a:spAutoFit/>
          </a:bodyPr>
          <a:lstStyle/>
          <a:p>
            <a:pPr marL="75499">
              <a:spcBef>
                <a:spcPts val="639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2</a:t>
            </a:r>
            <a:endParaRPr sz="817">
              <a:latin typeface="Liberation Sans"/>
              <a:cs typeface="Liberation Sans"/>
            </a:endParaRPr>
          </a:p>
          <a:p>
            <a:pPr marL="829545">
              <a:spcBef>
                <a:spcPts val="496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Z</a:t>
            </a:r>
            <a:r>
              <a:rPr sz="817" b="1" spc="-7" dirty="0">
                <a:latin typeface="Liberation Sans"/>
                <a:cs typeface="Liberation Sans"/>
              </a:rPr>
              <a:t>3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352840" y="1791257"/>
            <a:ext cx="2480205" cy="1078719"/>
            <a:chOff x="1484751" y="1205228"/>
            <a:chExt cx="1668780" cy="725805"/>
          </a:xfrm>
        </p:grpSpPr>
        <p:sp>
          <p:nvSpPr>
            <p:cNvPr id="31" name="object 31"/>
            <p:cNvSpPr/>
            <p:nvPr/>
          </p:nvSpPr>
          <p:spPr>
            <a:xfrm>
              <a:off x="1503484" y="1345844"/>
              <a:ext cx="52705" cy="566420"/>
            </a:xfrm>
            <a:custGeom>
              <a:avLst/>
              <a:gdLst/>
              <a:ahLst/>
              <a:cxnLst/>
              <a:rect l="l" t="t" r="r" b="b"/>
              <a:pathLst>
                <a:path w="52705" h="566419">
                  <a:moveTo>
                    <a:pt x="0" y="565893"/>
                  </a:moveTo>
                  <a:lnTo>
                    <a:pt x="52302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06056" y="1205228"/>
              <a:ext cx="97790" cy="151765"/>
            </a:xfrm>
            <a:custGeom>
              <a:avLst/>
              <a:gdLst/>
              <a:ahLst/>
              <a:cxnLst/>
              <a:rect l="l" t="t" r="r" b="b"/>
              <a:pathLst>
                <a:path w="97790" h="151765">
                  <a:moveTo>
                    <a:pt x="62591" y="0"/>
                  </a:moveTo>
                  <a:lnTo>
                    <a:pt x="0" y="143188"/>
                  </a:lnTo>
                  <a:lnTo>
                    <a:pt x="97745" y="151762"/>
                  </a:lnTo>
                  <a:lnTo>
                    <a:pt x="62591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99673" y="1743685"/>
              <a:ext cx="83185" cy="143510"/>
            </a:xfrm>
            <a:custGeom>
              <a:avLst/>
              <a:gdLst/>
              <a:ahLst/>
              <a:cxnLst/>
              <a:rect l="l" t="t" r="r" b="b"/>
              <a:pathLst>
                <a:path w="83185" h="143510">
                  <a:moveTo>
                    <a:pt x="0" y="143188"/>
                  </a:moveTo>
                  <a:lnTo>
                    <a:pt x="83169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36542" y="1621074"/>
              <a:ext cx="116839" cy="153035"/>
            </a:xfrm>
            <a:custGeom>
              <a:avLst/>
              <a:gdLst/>
              <a:ahLst/>
              <a:cxnLst/>
              <a:rect l="l" t="t" r="r" b="b"/>
              <a:pathLst>
                <a:path w="116839" h="153035">
                  <a:moveTo>
                    <a:pt x="116608" y="0"/>
                  </a:moveTo>
                  <a:lnTo>
                    <a:pt x="0" y="103747"/>
                  </a:lnTo>
                  <a:lnTo>
                    <a:pt x="85741" y="152619"/>
                  </a:lnTo>
                  <a:lnTo>
                    <a:pt x="116608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66710" y="1404148"/>
              <a:ext cx="246379" cy="200660"/>
            </a:xfrm>
            <a:custGeom>
              <a:avLst/>
              <a:gdLst/>
              <a:ahLst/>
              <a:cxnLst/>
              <a:rect l="l" t="t" r="r" b="b"/>
              <a:pathLst>
                <a:path w="246380" h="200659">
                  <a:moveTo>
                    <a:pt x="122610" y="0"/>
                  </a:moveTo>
                  <a:lnTo>
                    <a:pt x="76430" y="6872"/>
                  </a:lnTo>
                  <a:lnTo>
                    <a:pt x="35797" y="28723"/>
                  </a:lnTo>
                  <a:lnTo>
                    <a:pt x="9043" y="61854"/>
                  </a:lnTo>
                  <a:lnTo>
                    <a:pt x="0" y="100317"/>
                  </a:lnTo>
                  <a:lnTo>
                    <a:pt x="977" y="113393"/>
                  </a:lnTo>
                  <a:lnTo>
                    <a:pt x="16290" y="150047"/>
                  </a:lnTo>
                  <a:lnTo>
                    <a:pt x="47881" y="179467"/>
                  </a:lnTo>
                  <a:lnTo>
                    <a:pt x="91314" y="197312"/>
                  </a:lnTo>
                  <a:lnTo>
                    <a:pt x="123467" y="200635"/>
                  </a:lnTo>
                  <a:lnTo>
                    <a:pt x="139611" y="199817"/>
                  </a:lnTo>
                  <a:lnTo>
                    <a:pt x="184344" y="186916"/>
                  </a:lnTo>
                  <a:lnTo>
                    <a:pt x="220034" y="161354"/>
                  </a:lnTo>
                  <a:lnTo>
                    <a:pt x="242005" y="125825"/>
                  </a:lnTo>
                  <a:lnTo>
                    <a:pt x="246078" y="100317"/>
                  </a:lnTo>
                  <a:lnTo>
                    <a:pt x="245086" y="86384"/>
                  </a:lnTo>
                  <a:lnTo>
                    <a:pt x="228929" y="49730"/>
                  </a:lnTo>
                  <a:lnTo>
                    <a:pt x="198062" y="20310"/>
                  </a:lnTo>
                  <a:lnTo>
                    <a:pt x="154763" y="2893"/>
                  </a:lnTo>
                  <a:lnTo>
                    <a:pt x="12261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814671" y="2041265"/>
            <a:ext cx="279353" cy="235410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56624">
              <a:spcBef>
                <a:spcPts val="141"/>
              </a:spcBef>
            </a:pPr>
            <a:r>
              <a:rPr sz="2118" b="1" spc="-10" baseline="-17543" dirty="0">
                <a:latin typeface="Liberation Sans"/>
                <a:cs typeface="Liberation Sans"/>
              </a:rPr>
              <a:t>L</a:t>
            </a:r>
            <a:r>
              <a:rPr sz="817" b="1" spc="-7" dirty="0">
                <a:latin typeface="Liberation Sans"/>
                <a:cs typeface="Liberation Sans"/>
              </a:rPr>
              <a:t>2</a:t>
            </a:r>
            <a:endParaRPr sz="817">
              <a:latin typeface="Liberation Sans"/>
              <a:cs typeface="Liberation San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180063" y="1791257"/>
            <a:ext cx="2241433" cy="1389215"/>
            <a:chOff x="1368499" y="1205228"/>
            <a:chExt cx="1508125" cy="934719"/>
          </a:xfrm>
        </p:grpSpPr>
        <p:sp>
          <p:nvSpPr>
            <p:cNvPr id="38" name="object 38"/>
            <p:cNvSpPr/>
            <p:nvPr/>
          </p:nvSpPr>
          <p:spPr>
            <a:xfrm>
              <a:off x="1646672" y="1323551"/>
              <a:ext cx="120650" cy="180340"/>
            </a:xfrm>
            <a:custGeom>
              <a:avLst/>
              <a:gdLst/>
              <a:ahLst/>
              <a:cxnLst/>
              <a:rect l="l" t="t" r="r" b="b"/>
              <a:pathLst>
                <a:path w="120650" h="180340">
                  <a:moveTo>
                    <a:pt x="120038" y="180057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68648" y="1205228"/>
              <a:ext cx="123825" cy="151130"/>
            </a:xfrm>
            <a:custGeom>
              <a:avLst/>
              <a:gdLst/>
              <a:ahLst/>
              <a:cxnLst/>
              <a:rect l="l" t="t" r="r" b="b"/>
              <a:pathLst>
                <a:path w="123825" h="151130">
                  <a:moveTo>
                    <a:pt x="0" y="0"/>
                  </a:moveTo>
                  <a:lnTo>
                    <a:pt x="40298" y="150905"/>
                  </a:lnTo>
                  <a:lnTo>
                    <a:pt x="123467" y="96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0823" y="1595352"/>
              <a:ext cx="125730" cy="106045"/>
            </a:xfrm>
            <a:custGeom>
              <a:avLst/>
              <a:gdLst/>
              <a:ahLst/>
              <a:cxnLst/>
              <a:rect l="l" t="t" r="r" b="b"/>
              <a:pathLst>
                <a:path w="125730" h="106044">
                  <a:moveTo>
                    <a:pt x="125182" y="105462"/>
                  </a:moveTo>
                  <a:lnTo>
                    <a:pt x="0" y="0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12789" y="1503609"/>
              <a:ext cx="145415" cy="133985"/>
            </a:xfrm>
            <a:custGeom>
              <a:avLst/>
              <a:gdLst/>
              <a:ahLst/>
              <a:cxnLst/>
              <a:rect l="l" t="t" r="r" b="b"/>
              <a:pathLst>
                <a:path w="145414" h="133985">
                  <a:moveTo>
                    <a:pt x="0" y="0"/>
                  </a:moveTo>
                  <a:lnTo>
                    <a:pt x="81454" y="133756"/>
                  </a:lnTo>
                  <a:lnTo>
                    <a:pt x="144903" y="58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92084" y="1700814"/>
              <a:ext cx="246379" cy="55244"/>
            </a:xfrm>
            <a:custGeom>
              <a:avLst/>
              <a:gdLst/>
              <a:ahLst/>
              <a:cxnLst/>
              <a:rect l="l" t="t" r="r" b="b"/>
              <a:pathLst>
                <a:path w="246380" h="55244">
                  <a:moveTo>
                    <a:pt x="0" y="0"/>
                  </a:moveTo>
                  <a:lnTo>
                    <a:pt x="246078" y="54874"/>
                  </a:lnTo>
                </a:path>
              </a:pathLst>
            </a:custGeom>
            <a:ln w="36882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721013" y="1706816"/>
              <a:ext cx="155575" cy="96520"/>
            </a:xfrm>
            <a:custGeom>
              <a:avLst/>
              <a:gdLst/>
              <a:ahLst/>
              <a:cxnLst/>
              <a:rect l="l" t="t" r="r" b="b"/>
              <a:pathLst>
                <a:path w="155575" h="96519">
                  <a:moveTo>
                    <a:pt x="22292" y="0"/>
                  </a:moveTo>
                  <a:lnTo>
                    <a:pt x="0" y="96030"/>
                  </a:lnTo>
                  <a:lnTo>
                    <a:pt x="155192" y="80597"/>
                  </a:lnTo>
                  <a:lnTo>
                    <a:pt x="22292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80874" y="1585063"/>
              <a:ext cx="1102995" cy="542290"/>
            </a:xfrm>
            <a:custGeom>
              <a:avLst/>
              <a:gdLst/>
              <a:ahLst/>
              <a:cxnLst/>
              <a:rect l="l" t="t" r="r" b="b"/>
              <a:pathLst>
                <a:path w="1102995" h="542289">
                  <a:moveTo>
                    <a:pt x="913147" y="0"/>
                  </a:moveTo>
                  <a:lnTo>
                    <a:pt x="894391" y="4273"/>
                  </a:lnTo>
                  <a:lnTo>
                    <a:pt x="878207" y="15540"/>
                  </a:lnTo>
                  <a:lnTo>
                    <a:pt x="866846" y="31469"/>
                  </a:lnTo>
                  <a:lnTo>
                    <a:pt x="862559" y="49730"/>
                  </a:lnTo>
                  <a:lnTo>
                    <a:pt x="862559" y="178342"/>
                  </a:lnTo>
                  <a:lnTo>
                    <a:pt x="866846" y="196736"/>
                  </a:lnTo>
                  <a:lnTo>
                    <a:pt x="878207" y="212960"/>
                  </a:lnTo>
                  <a:lnTo>
                    <a:pt x="894391" y="224522"/>
                  </a:lnTo>
                  <a:lnTo>
                    <a:pt x="913147" y="228929"/>
                  </a:lnTo>
                  <a:lnTo>
                    <a:pt x="1052048" y="228929"/>
                  </a:lnTo>
                  <a:lnTo>
                    <a:pt x="1070442" y="224522"/>
                  </a:lnTo>
                  <a:lnTo>
                    <a:pt x="1086666" y="212960"/>
                  </a:lnTo>
                  <a:lnTo>
                    <a:pt x="1098228" y="196736"/>
                  </a:lnTo>
                  <a:lnTo>
                    <a:pt x="1102635" y="178342"/>
                  </a:lnTo>
                  <a:lnTo>
                    <a:pt x="1102635" y="49730"/>
                  </a:lnTo>
                  <a:lnTo>
                    <a:pt x="1098228" y="31469"/>
                  </a:lnTo>
                  <a:lnTo>
                    <a:pt x="1086666" y="15540"/>
                  </a:lnTo>
                  <a:lnTo>
                    <a:pt x="1070442" y="4273"/>
                  </a:lnTo>
                  <a:lnTo>
                    <a:pt x="1052048" y="0"/>
                  </a:lnTo>
                  <a:lnTo>
                    <a:pt x="913147" y="0"/>
                  </a:lnTo>
                  <a:close/>
                </a:path>
                <a:path w="1102995" h="542289">
                  <a:moveTo>
                    <a:pt x="862559" y="0"/>
                  </a:moveTo>
                  <a:lnTo>
                    <a:pt x="862559" y="0"/>
                  </a:lnTo>
                </a:path>
                <a:path w="1102995" h="542289">
                  <a:moveTo>
                    <a:pt x="1102635" y="228929"/>
                  </a:moveTo>
                  <a:lnTo>
                    <a:pt x="1102635" y="228929"/>
                  </a:lnTo>
                </a:path>
                <a:path w="1102995" h="542289">
                  <a:moveTo>
                    <a:pt x="49730" y="312956"/>
                  </a:moveTo>
                  <a:lnTo>
                    <a:pt x="31469" y="317243"/>
                  </a:lnTo>
                  <a:lnTo>
                    <a:pt x="15540" y="328604"/>
                  </a:lnTo>
                  <a:lnTo>
                    <a:pt x="4273" y="344788"/>
                  </a:lnTo>
                  <a:lnTo>
                    <a:pt x="0" y="363544"/>
                  </a:lnTo>
                  <a:lnTo>
                    <a:pt x="0" y="491298"/>
                  </a:lnTo>
                  <a:lnTo>
                    <a:pt x="4273" y="510054"/>
                  </a:lnTo>
                  <a:lnTo>
                    <a:pt x="15540" y="526238"/>
                  </a:lnTo>
                  <a:lnTo>
                    <a:pt x="31469" y="537599"/>
                  </a:lnTo>
                  <a:lnTo>
                    <a:pt x="49730" y="541886"/>
                  </a:lnTo>
                  <a:lnTo>
                    <a:pt x="189488" y="541886"/>
                  </a:lnTo>
                  <a:lnTo>
                    <a:pt x="207749" y="537599"/>
                  </a:lnTo>
                  <a:lnTo>
                    <a:pt x="223678" y="526238"/>
                  </a:lnTo>
                  <a:lnTo>
                    <a:pt x="234945" y="510054"/>
                  </a:lnTo>
                  <a:lnTo>
                    <a:pt x="239218" y="491298"/>
                  </a:lnTo>
                  <a:lnTo>
                    <a:pt x="239218" y="363544"/>
                  </a:lnTo>
                  <a:lnTo>
                    <a:pt x="234945" y="344788"/>
                  </a:lnTo>
                  <a:lnTo>
                    <a:pt x="223678" y="328604"/>
                  </a:lnTo>
                  <a:lnTo>
                    <a:pt x="207749" y="317243"/>
                  </a:lnTo>
                  <a:lnTo>
                    <a:pt x="189488" y="312956"/>
                  </a:lnTo>
                  <a:lnTo>
                    <a:pt x="49730" y="312956"/>
                  </a:lnTo>
                  <a:close/>
                </a:path>
                <a:path w="1102995" h="542289">
                  <a:moveTo>
                    <a:pt x="0" y="312956"/>
                  </a:moveTo>
                  <a:lnTo>
                    <a:pt x="0" y="312956"/>
                  </a:lnTo>
                </a:path>
                <a:path w="1102995" h="542289">
                  <a:moveTo>
                    <a:pt x="239218" y="541886"/>
                  </a:moveTo>
                  <a:lnTo>
                    <a:pt x="239218" y="541886"/>
                  </a:lnTo>
                </a:path>
              </a:pathLst>
            </a:custGeom>
            <a:ln w="24750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728031" y="3475959"/>
            <a:ext cx="5686163" cy="7915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algn="ctr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Back-door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criterion:</a:t>
            </a:r>
            <a:endParaRPr sz="1486">
              <a:latin typeface="LM Sans 10"/>
              <a:cs typeface="LM Sans 10"/>
            </a:endParaRPr>
          </a:p>
          <a:p>
            <a:pPr marL="17931" marR="7550" algn="ctr">
              <a:lnSpc>
                <a:spcPct val="114599"/>
              </a:lnSpc>
            </a:pP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Block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all non-causal </a:t>
            </a:r>
            <a:r>
              <a:rPr sz="1486" b="1" dirty="0">
                <a:solidFill>
                  <a:srgbClr val="22373A"/>
                </a:solidFill>
                <a:latin typeface="LM Sans 10"/>
                <a:cs typeface="LM Sans 10"/>
              </a:rPr>
              <a:t>dependence </a:t>
            </a:r>
            <a:r>
              <a:rPr sz="1486" b="1" spc="-30" dirty="0">
                <a:solidFill>
                  <a:srgbClr val="22373A"/>
                </a:solidFill>
                <a:latin typeface="LM Sans 10"/>
                <a:cs typeface="LM Sans 10"/>
              </a:rPr>
              <a:t>by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controlling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for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an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appropriate 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set of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variables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29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498742130"/>
      </p:ext>
    </p:extLst>
  </p:cSld>
  <p:clrMapOvr>
    <a:masterClrMapping/>
  </p:clrMapOvr>
  <p:transition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0D1BA7C-8A1D-0449-B2BD-2AD80AE7B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7" dirty="0"/>
              <a:t>Overview: Identification of </a:t>
            </a:r>
            <a:r>
              <a:rPr spc="-15" dirty="0"/>
              <a:t>Causal</a:t>
            </a:r>
            <a:r>
              <a:rPr spc="186" dirty="0"/>
              <a:t> </a:t>
            </a:r>
            <a:r>
              <a:rPr spc="-15" dirty="0"/>
              <a:t>Effect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2308" y="731046"/>
            <a:ext cx="4256364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Example: Unobserved confounder plus</a:t>
            </a:r>
            <a:r>
              <a:rPr sz="1486" b="1" spc="-340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mediation</a:t>
            </a:r>
            <a:endParaRPr sz="1486">
              <a:latin typeface="LM Sans 10"/>
              <a:cs typeface="LM Sans 1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79407" y="2525267"/>
            <a:ext cx="2430186" cy="362404"/>
            <a:chOff x="1502626" y="1699099"/>
            <a:chExt cx="1635125" cy="243840"/>
          </a:xfrm>
        </p:grpSpPr>
        <p:sp>
          <p:nvSpPr>
            <p:cNvPr id="5" name="object 5"/>
            <p:cNvSpPr/>
            <p:nvPr/>
          </p:nvSpPr>
          <p:spPr>
            <a:xfrm>
              <a:off x="1502626" y="1699099"/>
              <a:ext cx="250365" cy="2426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52992" y="1824282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59089" y="1699099"/>
              <a:ext cx="397840" cy="2357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7352" y="1707673"/>
              <a:ext cx="250365" cy="2349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67575" y="2542073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X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26882" y="2542073"/>
            <a:ext cx="185921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30" dirty="0">
                <a:latin typeface="Liberation Serif"/>
                <a:cs typeface="Liberation Serif"/>
              </a:rPr>
              <a:t>Y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16343" y="2542073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Z</a:t>
            </a:r>
            <a:endParaRPr sz="1561">
              <a:latin typeface="Liberation Serif"/>
              <a:cs typeface="Liberation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28176" y="1586090"/>
            <a:ext cx="1073057" cy="1200465"/>
            <a:chOff x="2208279" y="1067184"/>
            <a:chExt cx="721995" cy="807720"/>
          </a:xfrm>
        </p:grpSpPr>
        <p:sp>
          <p:nvSpPr>
            <p:cNvPr id="13" name="object 13"/>
            <p:cNvSpPr/>
            <p:nvPr/>
          </p:nvSpPr>
          <p:spPr>
            <a:xfrm>
              <a:off x="2455215" y="1824282"/>
              <a:ext cx="315595" cy="1270"/>
            </a:xfrm>
            <a:custGeom>
              <a:avLst/>
              <a:gdLst/>
              <a:ahLst/>
              <a:cxnLst/>
              <a:rect l="l" t="t" r="r" b="b"/>
              <a:pathLst>
                <a:path w="315594" h="1269">
                  <a:moveTo>
                    <a:pt x="-18319" y="428"/>
                  </a:moveTo>
                  <a:lnTo>
                    <a:pt x="333848" y="428"/>
                  </a:lnTo>
                </a:path>
              </a:pathLst>
            </a:custGeom>
            <a:ln w="37497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6736" y="1776267"/>
              <a:ext cx="149225" cy="99060"/>
            </a:xfrm>
            <a:custGeom>
              <a:avLst/>
              <a:gdLst/>
              <a:ahLst/>
              <a:cxnLst/>
              <a:rect l="l" t="t" r="r" b="b"/>
              <a:pathLst>
                <a:path w="149225" h="99060">
                  <a:moveTo>
                    <a:pt x="0" y="0"/>
                  </a:moveTo>
                  <a:lnTo>
                    <a:pt x="0" y="98602"/>
                  </a:lnTo>
                  <a:lnTo>
                    <a:pt x="149190" y="48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08279" y="1067184"/>
              <a:ext cx="250365" cy="2357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26062" y="1261817"/>
              <a:ext cx="412750" cy="388620"/>
            </a:xfrm>
            <a:custGeom>
              <a:avLst/>
              <a:gdLst/>
              <a:ahLst/>
              <a:cxnLst/>
              <a:rect l="l" t="t" r="r" b="b"/>
              <a:pathLst>
                <a:path w="412750" h="388619">
                  <a:moveTo>
                    <a:pt x="0" y="0"/>
                  </a:moveTo>
                  <a:lnTo>
                    <a:pt x="412416" y="388409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87892" y="1599639"/>
              <a:ext cx="142875" cy="138430"/>
            </a:xfrm>
            <a:custGeom>
              <a:avLst/>
              <a:gdLst/>
              <a:ahLst/>
              <a:cxnLst/>
              <a:rect l="l" t="t" r="r" b="b"/>
              <a:pathLst>
                <a:path w="142875" h="138430">
                  <a:moveTo>
                    <a:pt x="67735" y="0"/>
                  </a:moveTo>
                  <a:lnTo>
                    <a:pt x="0" y="72880"/>
                  </a:lnTo>
                  <a:lnTo>
                    <a:pt x="142330" y="138043"/>
                  </a:lnTo>
                  <a:lnTo>
                    <a:pt x="6773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517617" y="1602897"/>
            <a:ext cx="162327" cy="264972"/>
          </a:xfrm>
          <a:prstGeom prst="rect">
            <a:avLst/>
          </a:prstGeom>
        </p:spPr>
        <p:txBody>
          <a:bodyPr vert="horz" wrap="square" lIns="0" tIns="24538" rIns="0" bIns="0" rtlCol="0">
            <a:spAutoFit/>
          </a:bodyPr>
          <a:lstStyle/>
          <a:p>
            <a:pPr marL="18875">
              <a:spcBef>
                <a:spcPts val="193"/>
              </a:spcBef>
            </a:pPr>
            <a:r>
              <a:rPr sz="1561" spc="22" dirty="0">
                <a:latin typeface="Liberation Serif"/>
                <a:cs typeface="Liberation Serif"/>
              </a:rPr>
              <a:t>L</a:t>
            </a:r>
            <a:endParaRPr sz="1561">
              <a:latin typeface="Liberation Serif"/>
              <a:cs typeface="Liberation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61685" y="1586329"/>
            <a:ext cx="741795" cy="203965"/>
          </a:xfrm>
          <a:prstGeom prst="rect">
            <a:avLst/>
          </a:prstGeom>
        </p:spPr>
        <p:txBody>
          <a:bodyPr vert="horz" wrap="square" lIns="0" tIns="20763" rIns="0" bIns="0" rtlCol="0">
            <a:spAutoFit/>
          </a:bodyPr>
          <a:lstStyle/>
          <a:p>
            <a:pPr marL="18875">
              <a:spcBef>
                <a:spcPts val="163"/>
              </a:spcBef>
            </a:pPr>
            <a:r>
              <a:rPr sz="1189" dirty="0">
                <a:latin typeface="Liberation Serif"/>
                <a:cs typeface="Liberation Serif"/>
              </a:rPr>
              <a:t>unobserved</a:t>
            </a:r>
            <a:endParaRPr sz="1189">
              <a:latin typeface="Liberation Serif"/>
              <a:cs typeface="Liberation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04360" y="1834117"/>
            <a:ext cx="776716" cy="735190"/>
            <a:chOff x="1721267" y="1234066"/>
            <a:chExt cx="522605" cy="494665"/>
          </a:xfrm>
        </p:grpSpPr>
        <p:sp>
          <p:nvSpPr>
            <p:cNvPr id="21" name="object 21"/>
            <p:cNvSpPr/>
            <p:nvPr/>
          </p:nvSpPr>
          <p:spPr>
            <a:xfrm>
              <a:off x="1812153" y="1252386"/>
              <a:ext cx="413384" cy="389890"/>
            </a:xfrm>
            <a:custGeom>
              <a:avLst/>
              <a:gdLst/>
              <a:ahLst/>
              <a:cxnLst/>
              <a:rect l="l" t="t" r="r" b="b"/>
              <a:pathLst>
                <a:path w="413385" h="389889">
                  <a:moveTo>
                    <a:pt x="413274" y="0"/>
                  </a:moveTo>
                  <a:lnTo>
                    <a:pt x="0" y="389266"/>
                  </a:lnTo>
                </a:path>
              </a:pathLst>
            </a:custGeom>
            <a:ln w="36639">
              <a:solidFill>
                <a:srgbClr val="80D3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21267" y="1590207"/>
              <a:ext cx="142875" cy="138430"/>
            </a:xfrm>
            <a:custGeom>
              <a:avLst/>
              <a:gdLst/>
              <a:ahLst/>
              <a:cxnLst/>
              <a:rect l="l" t="t" r="r" b="b"/>
              <a:pathLst>
                <a:path w="142875" h="138430">
                  <a:moveTo>
                    <a:pt x="74595" y="0"/>
                  </a:moveTo>
                  <a:lnTo>
                    <a:pt x="0" y="138043"/>
                  </a:lnTo>
                  <a:lnTo>
                    <a:pt x="142330" y="72880"/>
                  </a:lnTo>
                  <a:lnTo>
                    <a:pt x="74595" y="0"/>
                  </a:lnTo>
                  <a:close/>
                </a:path>
              </a:pathLst>
            </a:custGeom>
            <a:solidFill>
              <a:srgbClr val="80D3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62309" y="3475959"/>
            <a:ext cx="5818289" cy="791591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algn="ctr">
              <a:spcBef>
                <a:spcPts val="409"/>
              </a:spcBef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Front-door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criterion:</a:t>
            </a:r>
            <a:endParaRPr sz="1486">
              <a:latin typeface="LM Sans 10"/>
              <a:cs typeface="LM Sans 10"/>
            </a:endParaRPr>
          </a:p>
          <a:p>
            <a:pPr marL="18875" marR="7550" algn="ctr">
              <a:lnSpc>
                <a:spcPct val="114599"/>
              </a:lnSpc>
            </a:pP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Allows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to identify causal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effect,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but not as simple as controlling </a:t>
            </a:r>
            <a:r>
              <a:rPr sz="1486" b="1" spc="-22" dirty="0">
                <a:solidFill>
                  <a:srgbClr val="22373A"/>
                </a:solidFill>
                <a:latin typeface="LM Sans 10"/>
                <a:cs typeface="LM Sans 10"/>
              </a:rPr>
              <a:t>for 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a certain set of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 variables</a:t>
            </a:r>
            <a:endParaRPr sz="1486">
              <a:latin typeface="LM Sans 10"/>
              <a:cs typeface="LM Sans 1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29</a:t>
            </a:r>
            <a:endParaRPr sz="1040">
              <a:latin typeface="LM Sans 8"/>
              <a:cs typeface="LM Sans 8"/>
            </a:endParaRPr>
          </a:p>
        </p:txBody>
      </p:sp>
    </p:spTree>
    <p:extLst>
      <p:ext uri="{BB962C8B-B14F-4D97-AF65-F5344CB8AC3E}">
        <p14:creationId xmlns:p14="http://schemas.microsoft.com/office/powerpoint/2010/main" val="2609679063"/>
      </p:ext>
    </p:extLst>
  </p:cSld>
  <p:clrMapOvr>
    <a:masterClrMapping/>
  </p:clrMapOvr>
  <p:transition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3040" y="2110246"/>
            <a:ext cx="3925104" cy="345947"/>
          </a:xfrm>
          <a:prstGeom prst="rect">
            <a:avLst/>
          </a:prstGeom>
        </p:spPr>
        <p:txBody>
          <a:bodyPr vert="horz" wrap="square" lIns="0" tIns="25482" rIns="0" bIns="0" rtlCol="0">
            <a:spAutoFit/>
          </a:bodyPr>
          <a:lstStyle/>
          <a:p>
            <a:pPr marL="18875">
              <a:spcBef>
                <a:spcPts val="201"/>
              </a:spcBef>
            </a:pPr>
            <a:r>
              <a:rPr sz="2081" b="1" spc="22" dirty="0">
                <a:solidFill>
                  <a:srgbClr val="22373A"/>
                </a:solidFill>
                <a:latin typeface="LM Sans 10"/>
                <a:cs typeface="LM Sans 10"/>
                <a:hlinkClick r:id="rId2" action="ppaction://hlinksldjump"/>
              </a:rPr>
              <a:t>Observational </a:t>
            </a:r>
            <a:r>
              <a:rPr sz="2081" b="1" spc="15" dirty="0">
                <a:solidFill>
                  <a:srgbClr val="22373A"/>
                </a:solidFill>
                <a:latin typeface="LM Sans 10"/>
                <a:cs typeface="LM Sans 10"/>
                <a:hlinkClick r:id="rId2" action="ppaction://hlinksldjump"/>
              </a:rPr>
              <a:t>Causal</a:t>
            </a:r>
            <a:r>
              <a:rPr sz="2081" b="1" spc="-67" dirty="0">
                <a:solidFill>
                  <a:srgbClr val="22373A"/>
                </a:solidFill>
                <a:latin typeface="LM Sans 10"/>
                <a:cs typeface="LM Sans 10"/>
                <a:hlinkClick r:id="rId2" action="ppaction://hlinksldjump"/>
              </a:rPr>
              <a:t> </a:t>
            </a:r>
            <a:r>
              <a:rPr sz="2081" b="1" spc="22" dirty="0">
                <a:solidFill>
                  <a:srgbClr val="22373A"/>
                </a:solidFill>
                <a:latin typeface="LM Sans 10"/>
                <a:cs typeface="LM Sans 10"/>
                <a:hlinkClick r:id="rId2" action="ppaction://hlinksldjump"/>
              </a:rPr>
              <a:t>Discovery</a:t>
            </a:r>
            <a:endParaRPr sz="2081">
              <a:latin typeface="LM Sans 10"/>
              <a:cs typeface="LM Sans 1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01915" y="2657546"/>
            <a:ext cx="4137450" cy="7550"/>
            <a:chOff x="912215" y="1788102"/>
            <a:chExt cx="2783840" cy="5080"/>
          </a:xfrm>
        </p:grpSpPr>
        <p:sp>
          <p:nvSpPr>
            <p:cNvPr id="4" name="object 4"/>
            <p:cNvSpPr/>
            <p:nvPr/>
          </p:nvSpPr>
          <p:spPr>
            <a:xfrm>
              <a:off x="912215" y="1788102"/>
              <a:ext cx="2783840" cy="5080"/>
            </a:xfrm>
            <a:custGeom>
              <a:avLst/>
              <a:gdLst/>
              <a:ahLst/>
              <a:cxnLst/>
              <a:rect l="l" t="t" r="r" b="b"/>
              <a:pathLst>
                <a:path w="2783840" h="5080">
                  <a:moveTo>
                    <a:pt x="0" y="5060"/>
                  </a:moveTo>
                  <a:lnTo>
                    <a:pt x="0" y="0"/>
                  </a:lnTo>
                  <a:lnTo>
                    <a:pt x="2783598" y="0"/>
                  </a:lnTo>
                  <a:lnTo>
                    <a:pt x="278359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2215" y="1788102"/>
              <a:ext cx="1682114" cy="5080"/>
            </a:xfrm>
            <a:custGeom>
              <a:avLst/>
              <a:gdLst/>
              <a:ahLst/>
              <a:cxnLst/>
              <a:rect l="l" t="t" r="r" b="b"/>
              <a:pathLst>
                <a:path w="1682114" h="5080">
                  <a:moveTo>
                    <a:pt x="0" y="5060"/>
                  </a:moveTo>
                  <a:lnTo>
                    <a:pt x="0" y="0"/>
                  </a:lnTo>
                  <a:lnTo>
                    <a:pt x="1681772" y="0"/>
                  </a:lnTo>
                  <a:lnTo>
                    <a:pt x="168177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6AD939-BBA2-4549-8FC9-07579C646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B64C5A-72A4-154A-A8A8-6CB204C1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70374"/>
      </p:ext>
    </p:extLst>
  </p:cSld>
  <p:clrMapOvr>
    <a:masterClrMapping/>
  </p:clrMapOvr>
  <p:transition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947F6-4A3F-394A-8907-3768C960B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30" dirty="0"/>
              <a:t>How </a:t>
            </a:r>
            <a:r>
              <a:rPr spc="-7" dirty="0"/>
              <a:t>to Get </a:t>
            </a:r>
            <a:r>
              <a:rPr spc="-15" dirty="0"/>
              <a:t>Causal</a:t>
            </a:r>
            <a:r>
              <a:rPr spc="-45" dirty="0"/>
              <a:t> </a:t>
            </a:r>
            <a:r>
              <a:rPr spc="-7" dirty="0"/>
              <a:t>Graphs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30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195407" cy="1047558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 algn="just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Relevance: Result of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previo</a:t>
            </a:r>
            <a:r>
              <a:rPr lang="en-US"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us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section</a:t>
            </a:r>
            <a:endParaRPr sz="1486" dirty="0">
              <a:latin typeface="LM Sans 10"/>
              <a:cs typeface="LM Sans 10"/>
            </a:endParaRPr>
          </a:p>
          <a:p>
            <a:pPr marL="18875" marR="7550" algn="just">
              <a:lnSpc>
                <a:spcPct val="114599"/>
              </a:lnSpc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Knowing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generating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process,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identified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7131645"/>
      </p:ext>
    </p:extLst>
  </p:cSld>
  <p:clrMapOvr>
    <a:masterClrMapping/>
  </p:clrMapOvr>
  <p:transition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CFCB8-204E-2D48-A264-16784CC50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30" dirty="0"/>
              <a:t>How </a:t>
            </a:r>
            <a:r>
              <a:rPr spc="-7" dirty="0"/>
              <a:t>to Get </a:t>
            </a:r>
            <a:r>
              <a:rPr spc="-15" dirty="0"/>
              <a:t>Causal</a:t>
            </a:r>
            <a:r>
              <a:rPr spc="-45" dirty="0"/>
              <a:t> </a:t>
            </a:r>
            <a:r>
              <a:rPr spc="-7" dirty="0"/>
              <a:t>Graphs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30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195407" cy="1630218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 algn="just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Relevance: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Result of </a:t>
            </a:r>
            <a:r>
              <a:rPr lang="en-US"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previous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section</a:t>
            </a:r>
            <a:endParaRPr sz="1486" dirty="0">
              <a:latin typeface="LM Sans 10"/>
              <a:cs typeface="LM Sans 10"/>
            </a:endParaRPr>
          </a:p>
          <a:p>
            <a:pPr marL="18875" marR="7550" algn="just">
              <a:lnSpc>
                <a:spcPct val="114599"/>
              </a:lnSpc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Knowing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generating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process,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identified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55" dirty="0">
              <a:latin typeface="Arial"/>
              <a:cs typeface="Arial"/>
            </a:endParaRPr>
          </a:p>
          <a:p>
            <a:pPr marL="1658146"/>
            <a:r>
              <a:rPr sz="1486" b="1" spc="-22" dirty="0">
                <a:solidFill>
                  <a:srgbClr val="FF0000"/>
                </a:solidFill>
                <a:latin typeface="LM Sans 10"/>
                <a:cs typeface="LM Sans 10"/>
              </a:rPr>
              <a:t>How </a:t>
            </a:r>
            <a:r>
              <a:rPr sz="1486" b="1" spc="-7" dirty="0">
                <a:solidFill>
                  <a:srgbClr val="FF0000"/>
                </a:solidFill>
                <a:latin typeface="LM Sans 10"/>
                <a:cs typeface="LM Sans 10"/>
              </a:rPr>
              <a:t>to get the causal graph?</a:t>
            </a:r>
            <a:endParaRPr sz="1486" dirty="0">
              <a:latin typeface="LM Sans 10"/>
              <a:cs typeface="LM Sans 10"/>
            </a:endParaRPr>
          </a:p>
        </p:txBody>
      </p:sp>
    </p:spTree>
    <p:extLst>
      <p:ext uri="{BB962C8B-B14F-4D97-AF65-F5344CB8AC3E}">
        <p14:creationId xmlns:p14="http://schemas.microsoft.com/office/powerpoint/2010/main" val="366275557"/>
      </p:ext>
    </p:extLst>
  </p:cSld>
  <p:clrMapOvr>
    <a:masterClrMapping/>
  </p:clrMapOvr>
  <p:transition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525251-4C99-8643-8E7D-376522961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93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8875">
              <a:spcBef>
                <a:spcPts val="141"/>
              </a:spcBef>
            </a:pPr>
            <a:r>
              <a:rPr spc="-30" dirty="0"/>
              <a:t>How </a:t>
            </a:r>
            <a:r>
              <a:rPr spc="-7" dirty="0"/>
              <a:t>to Get </a:t>
            </a:r>
            <a:r>
              <a:rPr spc="-15" dirty="0"/>
              <a:t>Causal</a:t>
            </a:r>
            <a:r>
              <a:rPr spc="-45" dirty="0"/>
              <a:t> </a:t>
            </a:r>
            <a:r>
              <a:rPr spc="-7" dirty="0"/>
              <a:t>Graphs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10628" y="4841891"/>
            <a:ext cx="17836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>
              <a:lnSpc>
                <a:spcPts val="1144"/>
              </a:lnSpc>
            </a:pPr>
            <a:r>
              <a:rPr sz="1040" spc="-7" dirty="0">
                <a:solidFill>
                  <a:srgbClr val="22373A"/>
                </a:solidFill>
                <a:latin typeface="LM Sans 8"/>
                <a:cs typeface="LM Sans 8"/>
              </a:rPr>
              <a:t>30</a:t>
            </a:r>
            <a:endParaRPr sz="1040">
              <a:latin typeface="LM Sans 8"/>
              <a:cs typeface="LM Sans 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2308" y="697204"/>
            <a:ext cx="5195407" cy="3124986"/>
          </a:xfrm>
          <a:prstGeom prst="rect">
            <a:avLst/>
          </a:prstGeom>
        </p:spPr>
        <p:txBody>
          <a:bodyPr vert="horz" wrap="square" lIns="0" tIns="51907" rIns="0" bIns="0" rtlCol="0">
            <a:spAutoFit/>
          </a:bodyPr>
          <a:lstStyle/>
          <a:p>
            <a:pPr marL="18875">
              <a:spcBef>
                <a:spcPts val="409"/>
              </a:spcBef>
            </a:pP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Relevance: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Result of </a:t>
            </a:r>
            <a:r>
              <a:rPr lang="en-US"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previous </a:t>
            </a:r>
            <a:r>
              <a:rPr lang="en-US" sz="1486" b="1" spc="-7" dirty="0">
                <a:solidFill>
                  <a:srgbClr val="22373A"/>
                </a:solidFill>
                <a:latin typeface="LM Sans 10"/>
                <a:cs typeface="LM Sans 10"/>
              </a:rPr>
              <a:t>section</a:t>
            </a:r>
            <a:endParaRPr sz="1486" dirty="0">
              <a:latin typeface="LM Sans 10"/>
              <a:cs typeface="LM Sans 10"/>
            </a:endParaRPr>
          </a:p>
          <a:p>
            <a:pPr marL="18875" marR="7550" algn="just">
              <a:lnSpc>
                <a:spcPct val="114599"/>
              </a:lnSpc>
            </a:pPr>
            <a:r>
              <a:rPr sz="1486" spc="-52" dirty="0">
                <a:solidFill>
                  <a:srgbClr val="22373A"/>
                </a:solidFill>
                <a:latin typeface="Arial"/>
                <a:cs typeface="Arial"/>
              </a:rPr>
              <a:t>Knowing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the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generating </a:t>
            </a:r>
            <a:r>
              <a:rPr sz="1486" spc="-97" dirty="0">
                <a:solidFill>
                  <a:srgbClr val="22373A"/>
                </a:solidFill>
                <a:latin typeface="Arial"/>
                <a:cs typeface="Arial"/>
              </a:rPr>
              <a:t>process, </a:t>
            </a:r>
            <a:r>
              <a:rPr sz="1486" spc="-141" dirty="0">
                <a:solidFill>
                  <a:srgbClr val="22373A"/>
                </a:solidFill>
                <a:latin typeface="Arial"/>
                <a:cs typeface="Arial"/>
              </a:rPr>
              <a:t>we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determine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whether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486" spc="-119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causal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effect </a:t>
            </a:r>
            <a:r>
              <a:rPr sz="1486" spc="-89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486" spc="-104" dirty="0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identified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6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55" dirty="0">
              <a:latin typeface="Arial"/>
              <a:cs typeface="Arial"/>
            </a:endParaRPr>
          </a:p>
          <a:p>
            <a:pPr marL="1658146"/>
            <a:r>
              <a:rPr sz="1486" b="1" spc="-22" dirty="0">
                <a:solidFill>
                  <a:srgbClr val="FF0000"/>
                </a:solidFill>
                <a:latin typeface="LM Sans 10"/>
                <a:cs typeface="LM Sans 10"/>
              </a:rPr>
              <a:t>How </a:t>
            </a:r>
            <a:r>
              <a:rPr sz="1486" b="1" spc="-7" dirty="0">
                <a:solidFill>
                  <a:srgbClr val="FF0000"/>
                </a:solidFill>
                <a:latin typeface="LM Sans 10"/>
                <a:cs typeface="LM Sans 10"/>
              </a:rPr>
              <a:t>to get the causal graph?</a:t>
            </a:r>
            <a:endParaRPr sz="1486" dirty="0">
              <a:latin typeface="LM Sans 10"/>
              <a:cs typeface="LM Sans 10"/>
            </a:endParaRPr>
          </a:p>
          <a:p>
            <a:pPr>
              <a:spcBef>
                <a:spcPts val="37"/>
              </a:spcBef>
            </a:pPr>
            <a:endParaRPr sz="1709" dirty="0">
              <a:latin typeface="LM Sans 10"/>
              <a:cs typeface="LM Sans 10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Option 1: Scientific</a:t>
            </a:r>
            <a:r>
              <a:rPr sz="1486" b="1" spc="163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15" dirty="0">
                <a:solidFill>
                  <a:srgbClr val="22373A"/>
                </a:solidFill>
                <a:latin typeface="LM Sans 10"/>
                <a:cs typeface="LM Sans 10"/>
              </a:rPr>
              <a:t>knowledge</a:t>
            </a:r>
            <a:endParaRPr sz="1486" dirty="0">
              <a:latin typeface="LM Sans 10"/>
              <a:cs typeface="LM Sans 10"/>
            </a:endParaRPr>
          </a:p>
          <a:p>
            <a:pPr marL="18875" algn="just">
              <a:spcBef>
                <a:spcPts val="260"/>
              </a:spcBef>
            </a:pPr>
            <a:r>
              <a:rPr sz="1486" spc="-37" dirty="0">
                <a:solidFill>
                  <a:srgbClr val="22373A"/>
                </a:solidFill>
                <a:latin typeface="Arial"/>
                <a:cs typeface="Arial"/>
              </a:rPr>
              <a:t>Talk </a:t>
            </a:r>
            <a:r>
              <a:rPr sz="1486" spc="15" dirty="0">
                <a:solidFill>
                  <a:srgbClr val="22373A"/>
                </a:solidFill>
                <a:latin typeface="Arial"/>
                <a:cs typeface="Arial"/>
              </a:rPr>
              <a:t>to </a:t>
            </a:r>
            <a:r>
              <a:rPr sz="1486" spc="-67" dirty="0">
                <a:solidFill>
                  <a:srgbClr val="22373A"/>
                </a:solidFill>
                <a:latin typeface="Arial"/>
                <a:cs typeface="Arial"/>
              </a:rPr>
              <a:t>domain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experts,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general</a:t>
            </a:r>
            <a:r>
              <a:rPr sz="1486" spc="-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reasoning</a:t>
            </a:r>
            <a:endParaRPr sz="1486"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561" dirty="0">
              <a:latin typeface="Arial"/>
              <a:cs typeface="Arial"/>
            </a:endParaRPr>
          </a:p>
          <a:p>
            <a:pPr marL="18875"/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Option 2: Observational causal</a:t>
            </a:r>
            <a:r>
              <a:rPr sz="1486" b="1" spc="169" dirty="0">
                <a:solidFill>
                  <a:srgbClr val="22373A"/>
                </a:solidFill>
                <a:latin typeface="LM Sans 10"/>
                <a:cs typeface="LM Sans 10"/>
              </a:rPr>
              <a:t> </a:t>
            </a:r>
            <a:r>
              <a:rPr sz="1486" b="1" spc="-7" dirty="0">
                <a:solidFill>
                  <a:srgbClr val="22373A"/>
                </a:solidFill>
                <a:latin typeface="LM Sans 10"/>
                <a:cs typeface="LM Sans 10"/>
              </a:rPr>
              <a:t>discovery</a:t>
            </a:r>
            <a:endParaRPr sz="1486" dirty="0">
              <a:latin typeface="LM Sans 10"/>
              <a:cs typeface="LM Sans 10"/>
            </a:endParaRPr>
          </a:p>
          <a:p>
            <a:pPr marL="18875" algn="just">
              <a:spcBef>
                <a:spcPts val="260"/>
              </a:spcBef>
            </a:pPr>
            <a:r>
              <a:rPr sz="1486" spc="-82" dirty="0">
                <a:solidFill>
                  <a:srgbClr val="22373A"/>
                </a:solidFill>
                <a:latin typeface="Arial"/>
                <a:cs typeface="Arial"/>
              </a:rPr>
              <a:t>Learn </a:t>
            </a:r>
            <a:r>
              <a:rPr sz="1486" spc="-30" dirty="0">
                <a:solidFill>
                  <a:srgbClr val="22373A"/>
                </a:solidFill>
                <a:latin typeface="Arial"/>
                <a:cs typeface="Arial"/>
              </a:rPr>
              <a:t>from </a:t>
            </a:r>
            <a:r>
              <a:rPr sz="1486" spc="-59" dirty="0">
                <a:solidFill>
                  <a:srgbClr val="22373A"/>
                </a:solidFill>
                <a:latin typeface="Arial"/>
                <a:cs typeface="Arial"/>
              </a:rPr>
              <a:t>observational</a:t>
            </a:r>
            <a:r>
              <a:rPr sz="1486" spc="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86" spc="-45" dirty="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6242828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4130</TotalTime>
  <Words>6757</Words>
  <Application>Microsoft Macintosh PowerPoint</Application>
  <PresentationFormat>On-screen Show (16:9)</PresentationFormat>
  <Paragraphs>1184</Paragraphs>
  <Slides>138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51" baseType="lpstr">
      <vt:lpstr>Arial</vt:lpstr>
      <vt:lpstr>Calibri</vt:lpstr>
      <vt:lpstr>Carlito</vt:lpstr>
      <vt:lpstr>DejaVu Sans</vt:lpstr>
      <vt:lpstr>Liberation Sans</vt:lpstr>
      <vt:lpstr>Liberation Serif</vt:lpstr>
      <vt:lpstr>LM Sans 10</vt:lpstr>
      <vt:lpstr>LM Sans 8</vt:lpstr>
      <vt:lpstr>LM Sans 9</vt:lpstr>
      <vt:lpstr>OpenSymbol</vt:lpstr>
      <vt:lpstr>Times New Roman</vt:lpstr>
      <vt:lpstr>Verdana</vt:lpstr>
      <vt:lpstr>Office Theme</vt:lpstr>
      <vt:lpstr>Causal inference and discovery Pierre Gentine + Adam Massmann + Jakob Runge</vt:lpstr>
      <vt:lpstr>PowerPoint Presentation</vt:lpstr>
      <vt:lpstr>Introduction</vt:lpstr>
      <vt:lpstr>Introduction</vt:lpstr>
      <vt:lpstr>Introduction</vt:lpstr>
      <vt:lpstr>Introduction</vt:lpstr>
      <vt:lpstr>Introduction</vt:lpstr>
      <vt:lpstr>Counterfactual reasoning</vt:lpstr>
      <vt:lpstr>Counterfactual reasoning</vt:lpstr>
      <vt:lpstr>Simpson’s paradox</vt:lpstr>
      <vt:lpstr>Simpson’s paradox</vt:lpstr>
      <vt:lpstr>Simpson’s paradox</vt:lpstr>
      <vt:lpstr>Simpson’s paradox</vt:lpstr>
      <vt:lpstr>Simpson’s paradox</vt:lpstr>
      <vt:lpstr>Simpson’s paradox</vt:lpstr>
      <vt:lpstr>Simpson’s paradox</vt:lpstr>
      <vt:lpstr>Simpson’s paradox</vt:lpstr>
      <vt:lpstr>Simpson’s paradox</vt:lpstr>
      <vt:lpstr>Simpson’s paradox</vt:lpstr>
      <vt:lpstr>Graphs</vt:lpstr>
      <vt:lpstr>Probabilistic Graphs</vt:lpstr>
      <vt:lpstr>Causal effects</vt:lpstr>
      <vt:lpstr>Causal effects</vt:lpstr>
      <vt:lpstr>Causal effects</vt:lpstr>
      <vt:lpstr>Causal effects</vt:lpstr>
      <vt:lpstr>Causal effects</vt:lpstr>
      <vt:lpstr>Introduction</vt:lpstr>
      <vt:lpstr>Causal effects</vt:lpstr>
      <vt:lpstr>Causal effects</vt:lpstr>
      <vt:lpstr>Causal effects</vt:lpstr>
      <vt:lpstr>Causal effects</vt:lpstr>
      <vt:lpstr>Causal effects</vt:lpstr>
      <vt:lpstr>Causal effects</vt:lpstr>
      <vt:lpstr>PowerPoint Presentation</vt:lpstr>
      <vt:lpstr>Randomized Control Trials</vt:lpstr>
      <vt:lpstr>Randomized Control Trials</vt:lpstr>
      <vt:lpstr>Randomized Control Trials</vt:lpstr>
      <vt:lpstr>Randomized Control Trials</vt:lpstr>
      <vt:lpstr>Randomized Control Trials</vt:lpstr>
      <vt:lpstr>Randomized Control Trials</vt:lpstr>
      <vt:lpstr>Randomized Control Trials</vt:lpstr>
      <vt:lpstr>Experimentation</vt:lpstr>
      <vt:lpstr>Experimentation</vt:lpstr>
      <vt:lpstr>Experimentation</vt:lpstr>
      <vt:lpstr>Challenges in Context of Climate Sciences</vt:lpstr>
      <vt:lpstr>Challenges in Context of Climate Sciences</vt:lpstr>
      <vt:lpstr>Challenges in Context of Climate Sciences</vt:lpstr>
      <vt:lpstr>Challenges in Context of Climate Sciences</vt:lpstr>
      <vt:lpstr>Challenges in Context of Climate Sciences</vt:lpstr>
      <vt:lpstr>Challenges in Context of Climate Sciences</vt:lpstr>
      <vt:lpstr>Challenges in Context of Climate Sciences</vt:lpstr>
      <vt:lpstr>PowerPoint Presentation</vt:lpstr>
      <vt:lpstr>Two Approaches to Address These Challenges</vt:lpstr>
      <vt:lpstr>Two Approaches to Address These Challenges</vt:lpstr>
      <vt:lpstr>Two Approaches to Address These Challenges</vt:lpstr>
      <vt:lpstr>Structural Causal Models</vt:lpstr>
      <vt:lpstr>Structural Causal Models</vt:lpstr>
      <vt:lpstr>Structural Causal Models</vt:lpstr>
      <vt:lpstr>Structural Causal Models</vt:lpstr>
      <vt:lpstr>Causal Graphs</vt:lpstr>
      <vt:lpstr>Causal Graphs</vt:lpstr>
      <vt:lpstr>Causal Graphs</vt:lpstr>
      <vt:lpstr>Interventions</vt:lpstr>
      <vt:lpstr>Interventions</vt:lpstr>
      <vt:lpstr>Interventions</vt:lpstr>
      <vt:lpstr>PowerPoint Presentation</vt:lpstr>
      <vt:lpstr>Interventions</vt:lpstr>
      <vt:lpstr>Interventions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Identification of Causal Effects</vt:lpstr>
      <vt:lpstr>Conceptual Findings</vt:lpstr>
      <vt:lpstr>PowerPoint Presentation</vt:lpstr>
      <vt:lpstr>Overview: Identification of Causal Effect</vt:lpstr>
      <vt:lpstr>PowerPoint Presentation</vt:lpstr>
      <vt:lpstr>PowerPoint Presentation</vt:lpstr>
      <vt:lpstr>Overview: Identification of Causal Effect</vt:lpstr>
      <vt:lpstr>Overview: Identification of Causal Effect</vt:lpstr>
      <vt:lpstr>PowerPoint Presentation</vt:lpstr>
      <vt:lpstr>PowerPoint Presentation</vt:lpstr>
      <vt:lpstr>Overview: Identification of Causal Effect</vt:lpstr>
      <vt:lpstr>Overview: Identification of Causal Effect</vt:lpstr>
      <vt:lpstr>Overview: Identification of Causal Effect</vt:lpstr>
      <vt:lpstr>Overview: Identification of Causal Effect</vt:lpstr>
      <vt:lpstr>Overview: Identification of Causal Effect</vt:lpstr>
      <vt:lpstr>PowerPoint Presentation</vt:lpstr>
      <vt:lpstr>How to Get Causal Graphs</vt:lpstr>
      <vt:lpstr>How to Get Causal Graphs</vt:lpstr>
      <vt:lpstr>How to Get Causal Graphs</vt:lpstr>
      <vt:lpstr>Causal Graphs and (Conditional) Independencies</vt:lpstr>
      <vt:lpstr>Causal Graphs and (Conditional) Independencies</vt:lpstr>
      <vt:lpstr>Causal Graphs and (Conditional) Independencies</vt:lpstr>
      <vt:lpstr>Causal Graphs and (Conditional) Independencies</vt:lpstr>
      <vt:lpstr>Causal Graphs and (Conditional) Independencies</vt:lpstr>
      <vt:lpstr>Causal Graphs and (Conditional) Independencies</vt:lpstr>
      <vt:lpstr>Causal Graphs and (Conditional) Independencies</vt:lpstr>
      <vt:lpstr>PowerPoint Presentation</vt:lpstr>
      <vt:lpstr>Causal Graphs and (Conditional) Independencies</vt:lpstr>
      <vt:lpstr>Constraint Based Causal Discovery</vt:lpstr>
      <vt:lpstr>Constraint Based Causal Discovery</vt:lpstr>
      <vt:lpstr>Constraint Based Causal Discovery</vt:lpstr>
      <vt:lpstr>Constraint Based Causal Discovery</vt:lpstr>
      <vt:lpstr>Constraint Based Causal Discovery</vt:lpstr>
      <vt:lpstr>PowerPoint Presentation</vt:lpstr>
      <vt:lpstr>Required Assumptions</vt:lpstr>
      <vt:lpstr>Required Assumptions</vt:lpstr>
      <vt:lpstr>Some Famous Algorithms</vt:lpstr>
      <vt:lpstr>Two Main Approaches of Causal Discovery</vt:lpstr>
      <vt:lpstr>PowerPoint Presentation</vt:lpstr>
      <vt:lpstr>PowerPoint Presentation</vt:lpstr>
      <vt:lpstr>Causal Discovery in Time Series</vt:lpstr>
      <vt:lpstr>Causal Discovery in Time Series</vt:lpstr>
      <vt:lpstr>Alternative Concept: Granger Causality</vt:lpstr>
      <vt:lpstr>State of the art: see Runge et al. NatComm 2019</vt:lpstr>
      <vt:lpstr>Real world challenges: see Runge et al. NatComm 2019</vt:lpstr>
      <vt:lpstr>PowerPoint Presentation</vt:lpstr>
      <vt:lpstr>PowerPoint Presentation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Pierre Gentine</cp:lastModifiedBy>
  <cp:revision>335</cp:revision>
  <dcterms:created xsi:type="dcterms:W3CDTF">2010-04-12T23:12:02Z</dcterms:created>
  <dcterms:modified xsi:type="dcterms:W3CDTF">2022-11-30T19:59:43Z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